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65" r:id="rId4"/>
    <p:sldId id="264" r:id="rId5"/>
    <p:sldId id="263" r:id="rId6"/>
    <p:sldId id="262" r:id="rId7"/>
    <p:sldId id="261" r:id="rId8"/>
    <p:sldId id="260" r:id="rId9"/>
    <p:sldId id="259" r:id="rId10"/>
    <p:sldId id="258"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34" autoAdjust="0"/>
  </p:normalViewPr>
  <p:slideViewPr>
    <p:cSldViewPr>
      <p:cViewPr varScale="1">
        <p:scale>
          <a:sx n="83" d="100"/>
          <a:sy n="83" d="100"/>
        </p:scale>
        <p:origin x="-1426" y="-62"/>
      </p:cViewPr>
      <p:guideLst>
        <p:guide orient="horz" pos="2160"/>
        <p:guide pos="2880"/>
      </p:guideLst>
    </p:cSldViewPr>
  </p:slideViewPr>
  <p:outlineViewPr>
    <p:cViewPr>
      <p:scale>
        <a:sx n="33" d="100"/>
        <a:sy n="33" d="100"/>
      </p:scale>
      <p:origin x="34" y="355"/>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1"/>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bwMode="auto">
          <a:xfrm rot="5400000">
            <a:off x="7764621" y="1174097"/>
            <a:ext cx="2286000" cy="381000"/>
          </a:xfrm>
        </p:spPr>
        <p:txBody>
          <a:bodyPr/>
          <a:lstStyle/>
          <a:p>
            <a:fld id="{9528D77E-50A6-492D-A219-F21AF44A3587}" type="datetimeFigureOut">
              <a:rPr lang="zh-TW" altLang="en-US" smtClean="0"/>
              <a:t>2018/3/18</a:t>
            </a:fld>
            <a:endParaRPr lang="zh-TW" altLang="en-US"/>
          </a:p>
        </p:txBody>
      </p:sp>
      <p:sp>
        <p:nvSpPr>
          <p:cNvPr id="17" name="頁尾版面配置區 16"/>
          <p:cNvSpPr>
            <a:spLocks noGrp="1"/>
          </p:cNvSpPr>
          <p:nvPr>
            <p:ph type="ftr" sz="quarter" idx="11"/>
          </p:nvPr>
        </p:nvSpPr>
        <p:spPr bwMode="auto">
          <a:xfrm rot="5400000">
            <a:off x="7077269" y="4181669"/>
            <a:ext cx="3657600" cy="384048"/>
          </a:xfrm>
        </p:spPr>
        <p:txBody>
          <a:bodyPr/>
          <a:lstStyle/>
          <a:p>
            <a:endParaRPr lang="zh-TW"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1325544" y="4928702"/>
            <a:ext cx="609600" cy="517524"/>
          </a:xfrm>
        </p:spPr>
        <p:txBody>
          <a:bodyPr/>
          <a:lstStyle/>
          <a:p>
            <a:fld id="{318A9540-7C7D-4A59-9DEF-DB422C622CBB}" type="slidenum">
              <a:rPr lang="zh-TW" altLang="en-US" smtClean="0"/>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8" name="內容版面配置區 7"/>
          <p:cNvSpPr>
            <a:spLocks noGrp="1"/>
          </p:cNvSpPr>
          <p:nvPr>
            <p:ph sz="quarter" idx="1"/>
          </p:nvPr>
        </p:nvSpPr>
        <p:spPr>
          <a:xfrm>
            <a:off x="457200" y="1600200"/>
            <a:ext cx="7467600" cy="487375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4"/>
          </p:nvPr>
        </p:nvSpPr>
        <p:spPr/>
        <p:txBody>
          <a:bodyPr rtlCol="0"/>
          <a:lstStyle/>
          <a:p>
            <a:fld id="{9528D77E-50A6-492D-A219-F21AF44A3587}" type="datetimeFigureOut">
              <a:rPr lang="zh-TW" altLang="en-US" smtClean="0"/>
              <a:t>2018/3/18</a:t>
            </a:fld>
            <a:endParaRPr lang="zh-TW" altLang="en-US"/>
          </a:p>
        </p:txBody>
      </p:sp>
      <p:sp>
        <p:nvSpPr>
          <p:cNvPr id="9" name="投影片編號版面配置區 8"/>
          <p:cNvSpPr>
            <a:spLocks noGrp="1"/>
          </p:cNvSpPr>
          <p:nvPr>
            <p:ph type="sldNum" sz="quarter" idx="15"/>
          </p:nvPr>
        </p:nvSpPr>
        <p:spPr/>
        <p:txBody>
          <a:bodyPr rtlCol="0"/>
          <a:lstStyle/>
          <a:p>
            <a:fld id="{318A9540-7C7D-4A59-9DEF-DB422C622CBB}" type="slidenum">
              <a:rPr lang="zh-TW" altLang="en-US" smtClean="0"/>
              <a:t>‹#›</a:t>
            </a:fld>
            <a:endParaRPr lang="zh-TW" altLang="en-US"/>
          </a:p>
        </p:txBody>
      </p:sp>
      <p:sp>
        <p:nvSpPr>
          <p:cNvPr id="10" name="頁尾版面配置區 9"/>
          <p:cNvSpPr>
            <a:spLocks noGrp="1"/>
          </p:cNvSpPr>
          <p:nvPr>
            <p:ph type="ftr" sz="quarter" idx="16"/>
          </p:nvPr>
        </p:nvSpPr>
        <p:spPr/>
        <p:txBody>
          <a:bodyPr rtlCol="0"/>
          <a:lstStyle/>
          <a:p>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bwMode="auto">
          <a:xfrm rot="5400000">
            <a:off x="7763256" y="1170432"/>
            <a:ext cx="2286000" cy="381000"/>
          </a:xfrm>
        </p:spPr>
        <p:txBody>
          <a:bodyPr/>
          <a:lstStyle/>
          <a:p>
            <a:fld id="{9528D77E-50A6-492D-A219-F21AF44A3587}" type="datetimeFigureOut">
              <a:rPr lang="zh-TW" altLang="en-US" smtClean="0"/>
              <a:t>2018/3/18</a:t>
            </a:fld>
            <a:endParaRPr lang="zh-TW" altLang="en-US"/>
          </a:p>
        </p:txBody>
      </p:sp>
      <p:sp>
        <p:nvSpPr>
          <p:cNvPr id="5" name="頁尾版面配置區 4"/>
          <p:cNvSpPr>
            <a:spLocks noGrp="1"/>
          </p:cNvSpPr>
          <p:nvPr>
            <p:ph type="ftr" sz="quarter" idx="11"/>
          </p:nvPr>
        </p:nvSpPr>
        <p:spPr bwMode="auto">
          <a:xfrm rot="5400000">
            <a:off x="7077456" y="4178808"/>
            <a:ext cx="3657600" cy="384048"/>
          </a:xfrm>
        </p:spPr>
        <p:txBody>
          <a:bodyPr/>
          <a:lstStyle/>
          <a:p>
            <a:endParaRPr lang="zh-TW"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橢圓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橢圓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接點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投影片編號版面配置區 5"/>
          <p:cNvSpPr>
            <a:spLocks noGrp="1"/>
          </p:cNvSpPr>
          <p:nvPr>
            <p:ph type="sldNum" sz="quarter" idx="12"/>
          </p:nvPr>
        </p:nvSpPr>
        <p:spPr bwMode="auto">
          <a:xfrm>
            <a:off x="1340616" y="4928702"/>
            <a:ext cx="609600" cy="517524"/>
          </a:xfrm>
        </p:spPr>
        <p:txBody>
          <a:bodyPr/>
          <a:lstStyle/>
          <a:p>
            <a:fld id="{318A9540-7C7D-4A59-9DEF-DB422C622CBB}" type="slidenum">
              <a:rPr lang="zh-TW" altLang="en-US" smtClean="0"/>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9528D77E-50A6-492D-A219-F21AF44A3587}" type="datetimeFigureOut">
              <a:rPr lang="zh-TW" altLang="en-US" smtClean="0"/>
              <a:t>2018/3/18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18A9540-7C7D-4A59-9DEF-DB422C622CBB}" type="slidenum">
              <a:rPr lang="zh-TW" altLang="en-US" smtClean="0"/>
              <a:t>‹#›</a:t>
            </a:fld>
            <a:endParaRPr lang="zh-TW" altLang="en-US"/>
          </a:p>
        </p:txBody>
      </p:sp>
      <p:sp>
        <p:nvSpPr>
          <p:cNvPr id="9" name="內容版面配置區 8"/>
          <p:cNvSpPr>
            <a:spLocks noGrp="1"/>
          </p:cNvSpPr>
          <p:nvPr>
            <p:ph sz="quarter" idx="1"/>
          </p:nvPr>
        </p:nvSpPr>
        <p:spPr>
          <a:xfrm>
            <a:off x="457200"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270248"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nchor="b"/>
          <a:lstStyle>
            <a:lvl1pPr>
              <a:defRPr/>
            </a:lvl1pPr>
          </a:lstStyle>
          <a:p>
            <a:r>
              <a:rPr kumimoji="0" lang="zh-TW" altLang="en-US" smtClean="0"/>
              <a:t>按一下以編輯母片標題樣式</a:t>
            </a:r>
            <a:endParaRPr kumimoji="0" lang="en-US"/>
          </a:p>
        </p:txBody>
      </p:sp>
      <p:sp>
        <p:nvSpPr>
          <p:cNvPr id="7" name="日期版面配置區 6"/>
          <p:cNvSpPr>
            <a:spLocks noGrp="1"/>
          </p:cNvSpPr>
          <p:nvPr>
            <p:ph type="dt" sz="half" idx="10"/>
          </p:nvPr>
        </p:nvSpPr>
        <p:spPr/>
        <p:txBody>
          <a:bodyPr/>
          <a:lstStyle/>
          <a:p>
            <a:fld id="{9528D77E-50A6-492D-A219-F21AF44A3587}" type="datetimeFigureOut">
              <a:rPr lang="zh-TW" altLang="en-US" smtClean="0"/>
              <a:t>2018/3/18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318A9540-7C7D-4A59-9DEF-DB422C622CBB}" type="slidenum">
              <a:rPr lang="zh-TW" altLang="en-US" smtClean="0"/>
              <a:t>‹#›</a:t>
            </a:fld>
            <a:endParaRPr lang="zh-TW" altLang="en-US"/>
          </a:p>
        </p:txBody>
      </p:sp>
      <p:sp>
        <p:nvSpPr>
          <p:cNvPr id="11" name="內容版面配置區 10"/>
          <p:cNvSpPr>
            <a:spLocks noGrp="1"/>
          </p:cNvSpPr>
          <p:nvPr>
            <p:ph sz="quarter" idx="2"/>
          </p:nvPr>
        </p:nvSpPr>
        <p:spPr>
          <a:xfrm>
            <a:off x="457200"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371975"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fld id="{9528D77E-50A6-492D-A219-F21AF44A3587}" type="datetimeFigureOut">
              <a:rPr lang="zh-TW" altLang="en-US" smtClean="0"/>
              <a:t>2018/3/18</a:t>
            </a:fld>
            <a:endParaRPr lang="zh-TW" altLang="en-US"/>
          </a:p>
        </p:txBody>
      </p:sp>
      <p:sp>
        <p:nvSpPr>
          <p:cNvPr id="7" name="投影片編號版面配置區 6"/>
          <p:cNvSpPr>
            <a:spLocks noGrp="1"/>
          </p:cNvSpPr>
          <p:nvPr>
            <p:ph type="sldNum" sz="quarter" idx="11"/>
          </p:nvPr>
        </p:nvSpPr>
        <p:spPr/>
        <p:txBody>
          <a:bodyPr rtlCol="0"/>
          <a:lstStyle/>
          <a:p>
            <a:fld id="{318A9540-7C7D-4A59-9DEF-DB422C622CBB}" type="slidenum">
              <a:rPr lang="zh-TW" altLang="en-US" smtClean="0"/>
              <a:t>‹#›</a:t>
            </a:fld>
            <a:endParaRPr lang="zh-TW" altLang="en-US"/>
          </a:p>
        </p:txBody>
      </p:sp>
      <p:sp>
        <p:nvSpPr>
          <p:cNvPr id="8" name="頁尾版面配置區 7"/>
          <p:cNvSpPr>
            <a:spLocks noGrp="1"/>
          </p:cNvSpPr>
          <p:nvPr>
            <p:ph type="ftr" sz="quarter" idx="12"/>
          </p:nvPr>
        </p:nvSpPr>
        <p:spPr/>
        <p:txBody>
          <a:bodyPr rtlCol="0"/>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528D77E-50A6-492D-A219-F21AF44A3587}" type="datetimeFigureOut">
              <a:rPr lang="zh-TW" altLang="en-US" smtClean="0"/>
              <a:t>2018/3/18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318A9540-7C7D-4A59-9DEF-DB422C622CBB}"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1"/>
      </p:bgRef>
    </p:bg>
    <p:spTree>
      <p:nvGrpSpPr>
        <p:cNvPr id="1" name=""/>
        <p:cNvGrpSpPr/>
        <p:nvPr/>
      </p:nvGrpSpPr>
      <p:grpSpPr>
        <a:xfrm>
          <a:off x="0" y="0"/>
          <a:ext cx="0" cy="0"/>
          <a:chOff x="0" y="0"/>
          <a:chExt cx="0" cy="0"/>
        </a:xfrm>
      </p:grpSpPr>
      <p:sp>
        <p:nvSpPr>
          <p:cNvPr id="10"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標題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8"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接點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橢圓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內容版面配置區 17"/>
          <p:cNvSpPr>
            <a:spLocks noGrp="1"/>
          </p:cNvSpPr>
          <p:nvPr>
            <p:ph sz="quarter" idx="1"/>
          </p:nvPr>
        </p:nvSpPr>
        <p:spPr>
          <a:xfrm>
            <a:off x="304800" y="274320"/>
            <a:ext cx="5638800" cy="6327648"/>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4"/>
          </p:nvPr>
        </p:nvSpPr>
        <p:spPr/>
        <p:txBody>
          <a:bodyPr rtlCol="0"/>
          <a:lstStyle/>
          <a:p>
            <a:fld id="{9528D77E-50A6-492D-A219-F21AF44A3587}" type="datetimeFigureOut">
              <a:rPr lang="zh-TW" altLang="en-US" smtClean="0"/>
              <a:t>2018/3/18</a:t>
            </a:fld>
            <a:endParaRPr lang="zh-TW" altLang="en-US"/>
          </a:p>
        </p:txBody>
      </p:sp>
      <p:sp>
        <p:nvSpPr>
          <p:cNvPr id="22" name="投影片編號版面配置區 21"/>
          <p:cNvSpPr>
            <a:spLocks noGrp="1"/>
          </p:cNvSpPr>
          <p:nvPr>
            <p:ph type="sldNum" sz="quarter" idx="15"/>
          </p:nvPr>
        </p:nvSpPr>
        <p:spPr/>
        <p:txBody>
          <a:bodyPr rtlCol="0"/>
          <a:lstStyle/>
          <a:p>
            <a:fld id="{318A9540-7C7D-4A59-9DEF-DB422C622CBB}" type="slidenum">
              <a:rPr lang="zh-TW" altLang="en-US" smtClean="0"/>
              <a:t>‹#›</a:t>
            </a:fld>
            <a:endParaRPr lang="zh-TW" altLang="en-US"/>
          </a:p>
        </p:txBody>
      </p:sp>
      <p:sp>
        <p:nvSpPr>
          <p:cNvPr id="23" name="頁尾版面配置區 22"/>
          <p:cNvSpPr>
            <a:spLocks noGrp="1"/>
          </p:cNvSpPr>
          <p:nvPr>
            <p:ph type="ftr" sz="quarter" idx="16"/>
          </p:nvPr>
        </p:nvSpPr>
        <p:spPr/>
        <p:txBody>
          <a:bodyPr rtlCol="0"/>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橢圓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標題 1"/>
          <p:cNvSpPr>
            <a:spLocks noGrp="1"/>
          </p:cNvSpPr>
          <p:nvPr>
            <p:ph type="title"/>
          </p:nvPr>
        </p:nvSpPr>
        <p:spPr>
          <a:xfrm rot="5400000">
            <a:off x="3350133" y="3200400"/>
            <a:ext cx="6309360" cy="457200"/>
          </a:xfrm>
        </p:spPr>
        <p:txBody>
          <a:bodyPr anchor="b"/>
          <a:lstStyle>
            <a:lvl1pPr algn="l">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TW" altLang="en-US" smtClean="0"/>
              <a:t>按一下圖示以新增圖片</a:t>
            </a:r>
            <a:endParaRPr kumimoji="0" lang="en-US"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10"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接點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版面配置區 16"/>
          <p:cNvSpPr>
            <a:spLocks noGrp="1"/>
          </p:cNvSpPr>
          <p:nvPr>
            <p:ph type="dt" sz="half" idx="10"/>
          </p:nvPr>
        </p:nvSpPr>
        <p:spPr/>
        <p:txBody>
          <a:bodyPr rtlCol="0"/>
          <a:lstStyle/>
          <a:p>
            <a:fld id="{9528D77E-50A6-492D-A219-F21AF44A3587}" type="datetimeFigureOut">
              <a:rPr lang="zh-TW" altLang="en-US" smtClean="0"/>
              <a:t>2018/3/18</a:t>
            </a:fld>
            <a:endParaRPr lang="zh-TW" altLang="en-US"/>
          </a:p>
        </p:txBody>
      </p:sp>
      <p:sp>
        <p:nvSpPr>
          <p:cNvPr id="18" name="投影片編號版面配置區 17"/>
          <p:cNvSpPr>
            <a:spLocks noGrp="1"/>
          </p:cNvSpPr>
          <p:nvPr>
            <p:ph type="sldNum" sz="quarter" idx="11"/>
          </p:nvPr>
        </p:nvSpPr>
        <p:spPr/>
        <p:txBody>
          <a:bodyPr rtlCol="0"/>
          <a:lstStyle/>
          <a:p>
            <a:fld id="{318A9540-7C7D-4A59-9DEF-DB422C622CBB}" type="slidenum">
              <a:rPr lang="zh-TW" altLang="en-US" smtClean="0"/>
              <a:t>‹#›</a:t>
            </a:fld>
            <a:endParaRPr lang="zh-TW" altLang="en-US"/>
          </a:p>
        </p:txBody>
      </p:sp>
      <p:sp>
        <p:nvSpPr>
          <p:cNvPr id="21" name="頁尾版面配置區 20"/>
          <p:cNvSpPr>
            <a:spLocks noGrp="1"/>
          </p:cNvSpPr>
          <p:nvPr>
            <p:ph type="ftr" sz="quarter" idx="12"/>
          </p:nvPr>
        </p:nvSpPr>
        <p:spPr/>
        <p:txBody>
          <a:bodyPr rtlCol="0"/>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9528D77E-50A6-492D-A219-F21AF44A3587}" type="datetimeFigureOut">
              <a:rPr lang="zh-TW" altLang="en-US" smtClean="0"/>
              <a:t>2018/3/18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8A9540-7C7D-4A59-9DEF-DB422C622CBB}"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9528D77E-50A6-492D-A219-F21AF44A3587}" type="datetimeFigureOut">
              <a:rPr lang="zh-TW" altLang="en-US" smtClean="0"/>
              <a:t>2018/3/18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18A9540-7C7D-4A59-9DEF-DB422C622CBB}"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9528D77E-50A6-492D-A219-F21AF44A3587}" type="datetimeFigureOut">
              <a:rPr lang="zh-TW" altLang="en-US" smtClean="0"/>
              <a:t>2018/3/18</a:t>
            </a:fld>
            <a:endParaRPr lang="zh-TW" altLang="en-US"/>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TW" altLang="en-US"/>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18A9540-7C7D-4A59-9DEF-DB422C622CBB}"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907704" y="1556792"/>
            <a:ext cx="7056784" cy="2376264"/>
          </a:xfrm>
        </p:spPr>
        <p:txBody>
          <a:bodyPr>
            <a:normAutofit/>
          </a:bodyPr>
          <a:lstStyle/>
          <a:p>
            <a:r>
              <a:rPr lang="ja-JP" altLang="en-US" sz="4400" dirty="0" smtClean="0">
                <a:latin typeface="MS Mincho" panose="02020609040205080304" pitchFamily="49" charset="-128"/>
                <a:ea typeface="MS Mincho" panose="02020609040205080304" pitchFamily="49" charset="-128"/>
              </a:rPr>
              <a:t>話し手と聞き手のお作法論</a:t>
            </a:r>
            <a:endParaRPr lang="zh-TW" altLang="en-US" sz="4400" dirty="0">
              <a:latin typeface="MS Mincho" panose="02020609040205080304" pitchFamily="49" charset="-128"/>
              <a:ea typeface="MS Mincho" panose="02020609040205080304" pitchFamily="49" charset="-128"/>
            </a:endParaRPr>
          </a:p>
        </p:txBody>
      </p:sp>
      <p:sp>
        <p:nvSpPr>
          <p:cNvPr id="3" name="副標題 2"/>
          <p:cNvSpPr>
            <a:spLocks noGrp="1"/>
          </p:cNvSpPr>
          <p:nvPr>
            <p:ph type="subTitle" idx="1"/>
          </p:nvPr>
        </p:nvSpPr>
        <p:spPr>
          <a:xfrm>
            <a:off x="5364088" y="4869160"/>
            <a:ext cx="3600400" cy="1872208"/>
          </a:xfrm>
        </p:spPr>
        <p:txBody>
          <a:bodyPr>
            <a:normAutofit fontScale="32500" lnSpcReduction="20000"/>
          </a:bodyPr>
          <a:lstStyle/>
          <a:p>
            <a:r>
              <a:rPr lang="ja-JP" altLang="en-US" dirty="0" smtClean="0"/>
              <a:t>　　　　　　　　　　　　　　　　　　　　　　　　</a:t>
            </a:r>
            <a:endParaRPr lang="en-US" altLang="ja-JP" dirty="0" smtClean="0"/>
          </a:p>
          <a:p>
            <a:endParaRPr lang="en-US" altLang="ja-JP" dirty="0"/>
          </a:p>
          <a:p>
            <a:endParaRPr lang="en-US" altLang="ja-JP" sz="4400" dirty="0" smtClean="0">
              <a:latin typeface="MS Mincho" panose="02020609040205080304" pitchFamily="49" charset="-128"/>
              <a:ea typeface="MS Mincho" panose="02020609040205080304" pitchFamily="49" charset="-128"/>
            </a:endParaRPr>
          </a:p>
          <a:p>
            <a:r>
              <a:rPr lang="ja-JP" altLang="en-US" sz="4400" dirty="0">
                <a:latin typeface="MS Mincho" panose="02020609040205080304" pitchFamily="49" charset="-128"/>
                <a:ea typeface="MS Mincho" panose="02020609040205080304" pitchFamily="49" charset="-128"/>
              </a:rPr>
              <a:t>　</a:t>
            </a:r>
            <a:r>
              <a:rPr lang="ja-JP" altLang="en-US" sz="4400" dirty="0" smtClean="0">
                <a:latin typeface="MS Mincho" panose="02020609040205080304" pitchFamily="49" charset="-128"/>
                <a:ea typeface="MS Mincho" panose="02020609040205080304" pitchFamily="49" charset="-128"/>
              </a:rPr>
              <a:t>　　　　　　　　　　　　　　　　　　　　　　　　　　　　　　　　　　　　　　　　　　　　　　　　　　　　　</a:t>
            </a:r>
            <a:r>
              <a:rPr lang="ja-JP" altLang="en-US" sz="7000" dirty="0" smtClean="0">
                <a:latin typeface="MS Mincho" panose="02020609040205080304" pitchFamily="49" charset="-128"/>
                <a:ea typeface="MS Mincho" panose="02020609040205080304" pitchFamily="49" charset="-128"/>
              </a:rPr>
              <a:t>淡江大学修士課程一年生</a:t>
            </a:r>
            <a:endParaRPr lang="en-US" altLang="ja-JP" sz="7000" dirty="0" smtClean="0">
              <a:latin typeface="MS Mincho" panose="02020609040205080304" pitchFamily="49" charset="-128"/>
              <a:ea typeface="MS Mincho" panose="02020609040205080304" pitchFamily="49" charset="-128"/>
            </a:endParaRPr>
          </a:p>
          <a:p>
            <a:r>
              <a:rPr lang="ja-JP" altLang="en-US" sz="7000" dirty="0" smtClean="0">
                <a:latin typeface="MS Mincho" panose="02020609040205080304" pitchFamily="49" charset="-128"/>
                <a:ea typeface="MS Mincho" panose="02020609040205080304" pitchFamily="49" charset="-128"/>
              </a:rPr>
              <a:t>　　　　　　　　　　　　　　</a:t>
            </a:r>
            <a:endParaRPr lang="en-US" altLang="ja-JP" sz="7000" dirty="0" smtClean="0">
              <a:latin typeface="MS Mincho" panose="02020609040205080304" pitchFamily="49" charset="-128"/>
              <a:ea typeface="MS Mincho" panose="02020609040205080304" pitchFamily="49" charset="-128"/>
            </a:endParaRPr>
          </a:p>
          <a:p>
            <a:r>
              <a:rPr lang="ja-JP" altLang="en-US" sz="7000" dirty="0" smtClean="0">
                <a:latin typeface="MS Mincho" panose="02020609040205080304" pitchFamily="49" charset="-128"/>
                <a:ea typeface="MS Mincho" panose="02020609040205080304" pitchFamily="49" charset="-128"/>
              </a:rPr>
              <a:t>　</a:t>
            </a:r>
            <a:r>
              <a:rPr lang="en-US" altLang="ja-JP" sz="7000" dirty="0" smtClean="0">
                <a:latin typeface="MS Mincho" panose="02020609040205080304" pitchFamily="49" charset="-128"/>
                <a:ea typeface="MS Mincho" panose="02020609040205080304" pitchFamily="49" charset="-128"/>
              </a:rPr>
              <a:t>606100245</a:t>
            </a:r>
            <a:r>
              <a:rPr lang="ja-JP" altLang="en-US" sz="7000" dirty="0" smtClean="0">
                <a:latin typeface="MS Mincho" panose="02020609040205080304" pitchFamily="49" charset="-128"/>
                <a:ea typeface="MS Mincho" panose="02020609040205080304" pitchFamily="49" charset="-128"/>
              </a:rPr>
              <a:t>　</a:t>
            </a:r>
            <a:r>
              <a:rPr lang="ja-JP" altLang="en-US" sz="7000" dirty="0">
                <a:latin typeface="MS Mincho" panose="02020609040205080304" pitchFamily="49" charset="-128"/>
                <a:ea typeface="MS Mincho" panose="02020609040205080304" pitchFamily="49" charset="-128"/>
              </a:rPr>
              <a:t>　</a:t>
            </a:r>
            <a:r>
              <a:rPr lang="ja-JP" altLang="en-US" sz="7000" dirty="0" smtClean="0">
                <a:latin typeface="MS Mincho" panose="02020609040205080304" pitchFamily="49" charset="-128"/>
                <a:ea typeface="MS Mincho" panose="02020609040205080304" pitchFamily="49" charset="-128"/>
              </a:rPr>
              <a:t>黄棋秝</a:t>
            </a:r>
            <a:endParaRPr lang="en-US" altLang="ja-JP" sz="7000" dirty="0" smtClean="0">
              <a:latin typeface="MS Mincho" panose="02020609040205080304" pitchFamily="49" charset="-128"/>
              <a:ea typeface="MS Mincho" panose="02020609040205080304" pitchFamily="49" charset="-128"/>
            </a:endParaRPr>
          </a:p>
          <a:p>
            <a:endParaRPr lang="zh-TW" altLang="en-US" dirty="0"/>
          </a:p>
        </p:txBody>
      </p:sp>
    </p:spTree>
    <p:extLst>
      <p:ext uri="{BB962C8B-B14F-4D97-AF65-F5344CB8AC3E}">
        <p14:creationId xmlns:p14="http://schemas.microsoft.com/office/powerpoint/2010/main" val="4612888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188640"/>
            <a:ext cx="7632848" cy="1080120"/>
          </a:xfrm>
        </p:spPr>
        <p:txBody>
          <a:bodyPr>
            <a:normAutofit/>
          </a:bodyPr>
          <a:lstStyle/>
          <a:p>
            <a:r>
              <a:rPr lang="ja-JP" altLang="en-US" sz="6000" dirty="0" smtClean="0"/>
              <a:t>会話とは</a:t>
            </a:r>
            <a:endParaRPr lang="zh-TW" altLang="en-US" sz="6000" dirty="0"/>
          </a:p>
        </p:txBody>
      </p:sp>
      <p:sp>
        <p:nvSpPr>
          <p:cNvPr id="3" name="內容版面配置區 2"/>
          <p:cNvSpPr>
            <a:spLocks noGrp="1"/>
          </p:cNvSpPr>
          <p:nvPr>
            <p:ph sz="quarter" idx="1"/>
          </p:nvPr>
        </p:nvSpPr>
        <p:spPr>
          <a:xfrm>
            <a:off x="467544" y="1724816"/>
            <a:ext cx="7704856" cy="4872536"/>
          </a:xfrm>
        </p:spPr>
        <p:txBody>
          <a:bodyPr>
            <a:noAutofit/>
          </a:bodyPr>
          <a:lstStyle/>
          <a:p>
            <a:r>
              <a:rPr lang="ja-JP" altLang="en-US" sz="2800" dirty="0" smtClean="0"/>
              <a:t>語学学習というと、話し方，書き方といった「情報を送り出す」ことばかり学ぼうとしていませんか。</a:t>
            </a:r>
            <a:endParaRPr lang="en-US" altLang="ja-JP" sz="2800" dirty="0" smtClean="0"/>
          </a:p>
          <a:p>
            <a:r>
              <a:rPr lang="ja-JP" altLang="en-US" sz="2800" dirty="0"/>
              <a:t>しか</a:t>
            </a:r>
            <a:r>
              <a:rPr lang="ja-JP" altLang="en-US" sz="2800" dirty="0" smtClean="0"/>
              <a:t>し、コミュニケーションというのは、情報を送る側と受ける側の両方が存在しているものであり、日本語と中国語で情報の送り出し方が違うのと同様、実は受け手も、その送り手に見合う「理解の仕方」をしているものなのです。</a:t>
            </a:r>
            <a:endParaRPr lang="en-US" altLang="ja-JP" sz="2800" dirty="0" smtClean="0"/>
          </a:p>
          <a:p>
            <a:r>
              <a:rPr lang="ja-JP" altLang="en-US" sz="2800" dirty="0"/>
              <a:t>日本</a:t>
            </a:r>
            <a:r>
              <a:rPr lang="ja-JP" altLang="en-US" sz="2800" dirty="0" smtClean="0"/>
              <a:t>語と中国語における自然で適切な表現を目指すべき、最初に、日本語，中国語各ネイティブの、情報の受けとめ方の違いについて考えます。</a:t>
            </a:r>
            <a:endParaRPr lang="en-US" altLang="ja-JP" sz="2800" dirty="0" smtClean="0"/>
          </a:p>
        </p:txBody>
      </p:sp>
    </p:spTree>
    <p:extLst>
      <p:ext uri="{BB962C8B-B14F-4D97-AF65-F5344CB8AC3E}">
        <p14:creationId xmlns:p14="http://schemas.microsoft.com/office/powerpoint/2010/main" val="3228710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188640"/>
            <a:ext cx="7467600" cy="940966"/>
          </a:xfrm>
        </p:spPr>
        <p:txBody>
          <a:bodyPr>
            <a:normAutofit/>
          </a:bodyPr>
          <a:lstStyle/>
          <a:p>
            <a:r>
              <a:rPr lang="ja-JP" altLang="en-US" sz="5400" dirty="0"/>
              <a:t>聞き手の作法</a:t>
            </a:r>
            <a:endParaRPr lang="zh-TW" altLang="en-US" sz="5400" dirty="0"/>
          </a:p>
        </p:txBody>
      </p:sp>
      <p:sp>
        <p:nvSpPr>
          <p:cNvPr id="3" name="內容版面配置區 2"/>
          <p:cNvSpPr>
            <a:spLocks noGrp="1"/>
          </p:cNvSpPr>
          <p:nvPr>
            <p:ph sz="quarter" idx="1"/>
          </p:nvPr>
        </p:nvSpPr>
        <p:spPr>
          <a:xfrm>
            <a:off x="251520" y="1196752"/>
            <a:ext cx="8424936" cy="5112568"/>
          </a:xfrm>
        </p:spPr>
        <p:txBody>
          <a:bodyPr>
            <a:normAutofit/>
          </a:bodyPr>
          <a:lstStyle/>
          <a:p>
            <a:r>
              <a:rPr lang="ja-JP" altLang="en-US" sz="2800" dirty="0" smtClean="0"/>
              <a:t>それからは二種類のコミュニケーションの形を見て取れます。頭の中に、すでにジョークのファイルを持っている古株組と、それが入っていない新入り。前者は、情報を最初からくどくどと述べて聞かせる必要がない相手。</a:t>
            </a:r>
            <a:endParaRPr lang="en-US" altLang="ja-JP" sz="2800" dirty="0" smtClean="0"/>
          </a:p>
          <a:p>
            <a:r>
              <a:rPr lang="ja-JP" altLang="en-US" sz="2800" dirty="0" smtClean="0"/>
              <a:t>すでに知っているわけなので、いわばアクセス用のパスワードさえ渡せば十分な人たちです。しかし、新入りにとってはそのようなパスワードはただの無意味な文字列でしかなく、情報ファイルを最初から全部ダウンロードしてこなければ、何も言われていないのと同じことなのです。</a:t>
            </a:r>
            <a:endParaRPr lang="zh-TW" altLang="en-US" sz="2800" dirty="0"/>
          </a:p>
        </p:txBody>
      </p:sp>
    </p:spTree>
    <p:extLst>
      <p:ext uri="{BB962C8B-B14F-4D97-AF65-F5344CB8AC3E}">
        <p14:creationId xmlns:p14="http://schemas.microsoft.com/office/powerpoint/2010/main" val="1332685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実例</a:t>
            </a:r>
            <a:endParaRPr lang="zh-TW" altLang="en-US" sz="6000" dirty="0"/>
          </a:p>
        </p:txBody>
      </p:sp>
      <p:sp>
        <p:nvSpPr>
          <p:cNvPr id="6" name="內容版面配置區 5"/>
          <p:cNvSpPr>
            <a:spLocks noGrp="1"/>
          </p:cNvSpPr>
          <p:nvPr>
            <p:ph sz="quarter" idx="1"/>
          </p:nvPr>
        </p:nvSpPr>
        <p:spPr>
          <a:xfrm>
            <a:off x="251520" y="1628800"/>
            <a:ext cx="8496944" cy="4968552"/>
          </a:xfrm>
        </p:spPr>
        <p:txBody>
          <a:bodyPr>
            <a:normAutofit/>
          </a:bodyPr>
          <a:lstStyle/>
          <a:p>
            <a:r>
              <a:rPr lang="ja-JP" altLang="en-US" sz="3200" dirty="0" smtClean="0"/>
              <a:t>東京のとある公立小学校は、中国人の両親をもつ子供たちが通っています。</a:t>
            </a:r>
            <a:endParaRPr lang="en-US" altLang="ja-JP" sz="3200" dirty="0" smtClean="0"/>
          </a:p>
          <a:p>
            <a:r>
              <a:rPr lang="ja-JP" altLang="en-US" sz="3200" dirty="0"/>
              <a:t>その学校で、児童の寄生</a:t>
            </a:r>
            <a:r>
              <a:rPr lang="ja-JP" altLang="en-US" sz="3200" dirty="0" smtClean="0"/>
              <a:t>虫検査をすることになります。</a:t>
            </a:r>
            <a:endParaRPr lang="en-US" altLang="ja-JP" sz="3200" dirty="0" smtClean="0"/>
          </a:p>
          <a:p>
            <a:r>
              <a:rPr lang="ja-JP" altLang="en-US" sz="3200" dirty="0"/>
              <a:t>提出</a:t>
            </a:r>
            <a:r>
              <a:rPr lang="ja-JP" altLang="en-US" sz="3200" dirty="0" smtClean="0"/>
              <a:t>日の朝、学校に、ある中国人児童の母親が駆け込んできて、あたふたと検査の袋を先生に渡し、「忙しいのになぜ親が</a:t>
            </a:r>
            <a:r>
              <a:rPr lang="en-US" altLang="ja-JP" sz="3200" dirty="0" smtClean="0"/>
              <a:t>……..</a:t>
            </a:r>
            <a:r>
              <a:rPr lang="ja-JP" altLang="en-US" sz="3200" dirty="0" smtClean="0"/>
              <a:t>会社に遅刻する！」と言って教室をあとにしたそうです。</a:t>
            </a:r>
            <a:endParaRPr lang="zh-TW" altLang="en-US" sz="3200" dirty="0"/>
          </a:p>
        </p:txBody>
      </p:sp>
    </p:spTree>
    <p:extLst>
      <p:ext uri="{BB962C8B-B14F-4D97-AF65-F5344CB8AC3E}">
        <p14:creationId xmlns:p14="http://schemas.microsoft.com/office/powerpoint/2010/main" val="7648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10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29220" y="850338"/>
            <a:ext cx="7467600" cy="416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7" y="5013176"/>
            <a:ext cx="7473293" cy="1421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408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188640"/>
            <a:ext cx="7920880" cy="6408712"/>
          </a:xfrm>
        </p:spPr>
        <p:txBody>
          <a:bodyPr>
            <a:normAutofit lnSpcReduction="10000"/>
          </a:bodyPr>
          <a:lstStyle/>
          <a:p>
            <a:r>
              <a:rPr lang="ja-JP" altLang="en-US" sz="2800" dirty="0" smtClean="0"/>
              <a:t>お子さんに学校まで持たせてください　→　</a:t>
            </a:r>
            <a:r>
              <a:rPr lang="zh-TW" altLang="en-US" sz="2800" dirty="0" smtClean="0"/>
              <a:t>常識</a:t>
            </a:r>
            <a:endParaRPr lang="en-US" altLang="zh-TW" sz="2800" dirty="0" smtClean="0"/>
          </a:p>
          <a:p>
            <a:endParaRPr lang="en-US" altLang="zh-TW" sz="2800" dirty="0" smtClean="0"/>
          </a:p>
          <a:p>
            <a:r>
              <a:rPr lang="ja-JP" altLang="en-US" sz="2800" dirty="0" smtClean="0"/>
              <a:t>親が持参せようと書いてある　→　母親の主張</a:t>
            </a:r>
            <a:endParaRPr lang="en-US" altLang="ja-JP" sz="2800" dirty="0" smtClean="0"/>
          </a:p>
          <a:p>
            <a:endParaRPr lang="en-US" altLang="zh-TW" sz="2800" dirty="0"/>
          </a:p>
          <a:p>
            <a:r>
              <a:rPr lang="ja-JP" altLang="en-US" sz="2800" dirty="0" smtClean="0"/>
              <a:t>このプリント、書き出しに「保護者の皆様へ」とあります。そして、主語不在のまま「学校へ持参してください」という言葉が出てきました。実は、この二点、明確に書かれている部分に意味を見出すのが、中国人の思考なのです。</a:t>
            </a:r>
            <a:endParaRPr lang="en-US" altLang="ja-JP" sz="2800" dirty="0" smtClean="0"/>
          </a:p>
          <a:p>
            <a:endParaRPr lang="en-US" altLang="ja-JP" sz="2800" dirty="0" smtClean="0"/>
          </a:p>
          <a:p>
            <a:r>
              <a:rPr lang="ja-JP" altLang="en-US" sz="2800" dirty="0"/>
              <a:t>日本人ならば、文面に言葉として現れていなくても、その後に書いてある手順のどこが保護者で、どこが児童のよって進行するのか、いくつかの言葉をパスワードとして暗</a:t>
            </a:r>
            <a:r>
              <a:rPr lang="ja-JP" altLang="en-US" sz="2800" dirty="0" smtClean="0"/>
              <a:t>黙のうちに文脈を理解します。</a:t>
            </a:r>
            <a:endParaRPr lang="zh-TW" altLang="en-US" sz="2800" dirty="0"/>
          </a:p>
        </p:txBody>
      </p:sp>
    </p:spTree>
    <p:extLst>
      <p:ext uri="{BB962C8B-B14F-4D97-AF65-F5344CB8AC3E}">
        <p14:creationId xmlns:p14="http://schemas.microsoft.com/office/powerpoint/2010/main" val="334441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latin typeface="+mn-ea"/>
                <a:ea typeface="+mn-ea"/>
              </a:rPr>
              <a:t>講義</a:t>
            </a:r>
            <a:r>
              <a:rPr lang="en-US" altLang="ja-JP" sz="6000" dirty="0" smtClean="0">
                <a:latin typeface="+mn-ea"/>
                <a:ea typeface="+mn-ea"/>
              </a:rPr>
              <a:t>1</a:t>
            </a:r>
            <a:endParaRPr lang="zh-TW" altLang="en-US" sz="6000" dirty="0">
              <a:latin typeface="+mn-ea"/>
              <a:ea typeface="+mn-ea"/>
            </a:endParaRPr>
          </a:p>
        </p:txBody>
      </p:sp>
      <p:sp>
        <p:nvSpPr>
          <p:cNvPr id="3" name="內容版面配置區 2"/>
          <p:cNvSpPr>
            <a:spLocks noGrp="1"/>
          </p:cNvSpPr>
          <p:nvPr>
            <p:ph sz="quarter" idx="1"/>
          </p:nvPr>
        </p:nvSpPr>
        <p:spPr>
          <a:xfrm>
            <a:off x="539552" y="2852936"/>
            <a:ext cx="7467600" cy="1468760"/>
          </a:xfrm>
        </p:spPr>
        <p:txBody>
          <a:bodyPr>
            <a:normAutofit/>
          </a:bodyPr>
          <a:lstStyle/>
          <a:p>
            <a:r>
              <a:rPr lang="ja-JP" altLang="en-US" sz="3600" dirty="0" smtClean="0"/>
              <a:t>ティッシュお持ちの方、</a:t>
            </a:r>
            <a:r>
              <a:rPr lang="en-US" altLang="ja-JP" sz="3600" dirty="0" smtClean="0"/>
              <a:t>2000</a:t>
            </a:r>
            <a:r>
              <a:rPr lang="ja-JP" altLang="en-US" sz="3600" dirty="0" smtClean="0"/>
              <a:t>円割引</a:t>
            </a:r>
            <a:endParaRPr lang="zh-TW" altLang="en-US" sz="3600" dirty="0"/>
          </a:p>
        </p:txBody>
      </p:sp>
    </p:spTree>
    <p:extLst>
      <p:ext uri="{BB962C8B-B14F-4D97-AF65-F5344CB8AC3E}">
        <p14:creationId xmlns:p14="http://schemas.microsoft.com/office/powerpoint/2010/main" val="182825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692696"/>
            <a:ext cx="7848872" cy="6480720"/>
          </a:xfrm>
        </p:spPr>
        <p:txBody>
          <a:bodyPr>
            <a:noAutofit/>
          </a:bodyPr>
          <a:lstStyle/>
          <a:p>
            <a:r>
              <a:rPr lang="ja-JP" altLang="en-US" sz="2800" dirty="0" smtClean="0"/>
              <a:t>日本語の発信者と受信者の頭の中には、予め</a:t>
            </a:r>
            <a:r>
              <a:rPr lang="ja-JP" altLang="en-US" sz="2800" dirty="0" smtClean="0"/>
              <a:t>共有の情報ファイルが存在し、受け手はわずかなキーワードから情報を引き出すだけ、という傾向があり、一方中国語ネイティブは、受け手が共有ファイルを持たないという</a:t>
            </a:r>
            <a:r>
              <a:rPr lang="zh-TW" altLang="en-US" sz="2800" dirty="0" smtClean="0"/>
              <a:t>前提</a:t>
            </a:r>
            <a:r>
              <a:rPr lang="ja-JP" altLang="en-US" sz="2800" dirty="0" smtClean="0"/>
              <a:t>で多くの言葉を発信する、という傾向があります。</a:t>
            </a:r>
            <a:endParaRPr lang="en-US" altLang="ja-JP" sz="2800" dirty="0" smtClean="0"/>
          </a:p>
          <a:p>
            <a:endParaRPr lang="en-US" altLang="ja-JP" sz="2800" dirty="0" smtClean="0"/>
          </a:p>
          <a:p>
            <a:r>
              <a:rPr lang="ja-JP" altLang="en-US" sz="2800" dirty="0"/>
              <a:t>ま</a:t>
            </a:r>
            <a:r>
              <a:rPr lang="ja-JP" altLang="en-US" sz="2800" dirty="0" smtClean="0"/>
              <a:t>ず、そのティッシュというのがどういうもので、実際に持参する必要があるものが何ものか、どんどん分析して明確のしていく作業が必要なのです。</a:t>
            </a:r>
            <a:endParaRPr lang="zh-TW" altLang="en-US" sz="2800" dirty="0" smtClean="0"/>
          </a:p>
        </p:txBody>
      </p:sp>
    </p:spTree>
    <p:extLst>
      <p:ext uri="{BB962C8B-B14F-4D97-AF65-F5344CB8AC3E}">
        <p14:creationId xmlns:p14="http://schemas.microsoft.com/office/powerpoint/2010/main" val="1375745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講義</a:t>
            </a:r>
            <a:r>
              <a:rPr lang="en-US" altLang="ja-JP" sz="6000" dirty="0" smtClean="0"/>
              <a:t>2</a:t>
            </a:r>
            <a:endParaRPr lang="zh-TW" altLang="en-US" sz="6000" dirty="0"/>
          </a:p>
        </p:txBody>
      </p:sp>
      <p:sp>
        <p:nvSpPr>
          <p:cNvPr id="3" name="內容版面配置區 2"/>
          <p:cNvSpPr>
            <a:spLocks noGrp="1"/>
          </p:cNvSpPr>
          <p:nvPr>
            <p:ph sz="quarter" idx="1"/>
          </p:nvPr>
        </p:nvSpPr>
        <p:spPr>
          <a:xfrm>
            <a:off x="467544" y="2420888"/>
            <a:ext cx="8147248" cy="2692896"/>
          </a:xfrm>
        </p:spPr>
        <p:txBody>
          <a:bodyPr>
            <a:normAutofit/>
          </a:bodyPr>
          <a:lstStyle/>
          <a:p>
            <a:r>
              <a:rPr lang="ja-JP" altLang="en-US" sz="2800" u="sng" dirty="0" smtClean="0"/>
              <a:t>ご</a:t>
            </a:r>
            <a:r>
              <a:rPr lang="zh-TW" altLang="en-US" sz="2800" u="sng" dirty="0" smtClean="0"/>
              <a:t>贈答品</a:t>
            </a:r>
            <a:r>
              <a:rPr lang="ja-JP" altLang="en-US" sz="2800" u="sng" dirty="0" smtClean="0"/>
              <a:t>などで本書に記入してあるお買い上げ販売店に修理依頼ができない場合</a:t>
            </a:r>
            <a:r>
              <a:rPr lang="ja-JP" altLang="en-US" sz="2800" dirty="0" smtClean="0"/>
              <a:t>、別紙に記載してある全国サービスネットワークをご覧の上、お近くの当社サービス窓口へご相談ください。</a:t>
            </a:r>
            <a:endParaRPr lang="zh-TW" altLang="en-US" sz="2800" dirty="0"/>
          </a:p>
        </p:txBody>
      </p:sp>
    </p:spTree>
    <p:extLst>
      <p:ext uri="{BB962C8B-B14F-4D97-AF65-F5344CB8AC3E}">
        <p14:creationId xmlns:p14="http://schemas.microsoft.com/office/powerpoint/2010/main" val="2700841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260648"/>
            <a:ext cx="7745288" cy="6789368"/>
          </a:xfrm>
        </p:spPr>
        <p:txBody>
          <a:bodyPr>
            <a:noAutofit/>
          </a:bodyPr>
          <a:lstStyle/>
          <a:p>
            <a:r>
              <a:rPr lang="ja-JP" altLang="en-US" dirty="0" smtClean="0"/>
              <a:t>ここでは、「贈答品」と「修理依頼ができない」という言葉の間に</a:t>
            </a:r>
            <a:r>
              <a:rPr lang="ja-JP" altLang="en-US" dirty="0"/>
              <a:t>ある因果関</a:t>
            </a:r>
            <a:r>
              <a:rPr lang="ja-JP" altLang="en-US" dirty="0" smtClean="0"/>
              <a:t>係について、ずいぶんはしょってしまっている感じがします。日本語的には理解できる文脈かもしれませんが、中国語ではこういうところを言葉で埋めていかなくては、文として成り立しない「</a:t>
            </a:r>
            <a:r>
              <a:rPr lang="zh-TW" altLang="en-US" dirty="0" smtClean="0"/>
              <a:t>隙間</a:t>
            </a:r>
            <a:r>
              <a:rPr lang="ja-JP" altLang="en-US" dirty="0" smtClean="0"/>
              <a:t>」だらけの文に見えてしまうです。</a:t>
            </a:r>
            <a:endParaRPr lang="en-US" altLang="ja-JP" dirty="0" smtClean="0"/>
          </a:p>
          <a:p>
            <a:endParaRPr lang="en-US" altLang="ja-JP" dirty="0" smtClean="0"/>
          </a:p>
          <a:p>
            <a:r>
              <a:rPr lang="ja-JP" altLang="en-US" dirty="0"/>
              <a:t>少</a:t>
            </a:r>
            <a:r>
              <a:rPr lang="ja-JP" altLang="en-US" dirty="0" smtClean="0"/>
              <a:t>しややこしくなった理由は「お買い上げ販売店」という言葉の登場にありそうです。贈られた人を暗黙の主語として 始まった文章なのに、いきなり「お買い上げ」を書いて、これは日本語として不自然ではない形なので読み飛ばせたのかもしれません。</a:t>
            </a:r>
            <a:endParaRPr lang="en-US" altLang="ja-JP" dirty="0" smtClean="0"/>
          </a:p>
          <a:p>
            <a:endParaRPr lang="en-US" altLang="ja-JP" dirty="0" smtClean="0"/>
          </a:p>
          <a:p>
            <a:r>
              <a:rPr lang="ja-JP" altLang="en-US" dirty="0"/>
              <a:t>主語の効力が及ぶ範囲に常に気を配らな</a:t>
            </a:r>
            <a:r>
              <a:rPr lang="ja-JP" altLang="en-US" dirty="0" smtClean="0"/>
              <a:t>いと、誤解が生じてしまいます。</a:t>
            </a:r>
            <a:endParaRPr lang="en-US" altLang="zh-TW" dirty="0" smtClean="0"/>
          </a:p>
        </p:txBody>
      </p:sp>
    </p:spTree>
    <p:extLst>
      <p:ext uri="{BB962C8B-B14F-4D97-AF65-F5344CB8AC3E}">
        <p14:creationId xmlns:p14="http://schemas.microsoft.com/office/powerpoint/2010/main" val="2974400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476672"/>
            <a:ext cx="8280920" cy="5904656"/>
          </a:xfrm>
        </p:spPr>
        <p:txBody>
          <a:bodyPr>
            <a:normAutofit/>
          </a:bodyPr>
          <a:lstStyle/>
          <a:p>
            <a:r>
              <a:rPr lang="ja-JP" altLang="en-US" sz="2800" dirty="0" smtClean="0"/>
              <a:t>日本語ネイティブは総じて、言外の前提ともいうべき部分に重きを置いています。記載された一字一句に頼るというよりも、わずかなパスワードをもとに、事前に共有していたファイルを開いて理解するのです。</a:t>
            </a:r>
            <a:endParaRPr lang="en-US" altLang="ja-JP" sz="2800" dirty="0" smtClean="0"/>
          </a:p>
          <a:p>
            <a:endParaRPr lang="en-US" altLang="ja-JP" sz="2800" dirty="0" smtClean="0"/>
          </a:p>
          <a:p>
            <a:r>
              <a:rPr lang="ja-JP" altLang="en-US" sz="2800" dirty="0"/>
              <a:t>中国</a:t>
            </a:r>
            <a:r>
              <a:rPr lang="ja-JP" altLang="en-US" sz="2800" dirty="0" smtClean="0"/>
              <a:t>語ネイティブのように、言葉で明記されている部分を非常に重視する受け手も存在します。</a:t>
            </a:r>
            <a:endParaRPr lang="en-US" altLang="ja-JP" sz="2800" dirty="0" smtClean="0"/>
          </a:p>
          <a:p>
            <a:endParaRPr lang="en-US" altLang="ja-JP" sz="2800" dirty="0" smtClean="0"/>
          </a:p>
          <a:p>
            <a:r>
              <a:rPr lang="ja-JP" altLang="en-US" sz="2800" dirty="0"/>
              <a:t>相</a:t>
            </a:r>
            <a:r>
              <a:rPr lang="ja-JP" altLang="en-US" sz="2800" dirty="0" smtClean="0"/>
              <a:t>手に合わせて日本語を</a:t>
            </a:r>
            <a:r>
              <a:rPr lang="zh-TW" altLang="en-US" sz="2800" dirty="0" smtClean="0"/>
              <a:t>柔軟</a:t>
            </a:r>
            <a:r>
              <a:rPr lang="ja-JP" altLang="en-US" sz="2800" dirty="0" smtClean="0"/>
              <a:t>にとらえ直し、表現方法を選ぶことが、「伝わる言葉」を話すために大切な点です。</a:t>
            </a:r>
            <a:endParaRPr lang="zh-TW" altLang="en-US" sz="2800" dirty="0"/>
          </a:p>
        </p:txBody>
      </p:sp>
    </p:spTree>
    <p:extLst>
      <p:ext uri="{BB962C8B-B14F-4D97-AF65-F5344CB8AC3E}">
        <p14:creationId xmlns:p14="http://schemas.microsoft.com/office/powerpoint/2010/main" val="2054570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話し手の作法</a:t>
            </a:r>
            <a:endParaRPr lang="zh-TW" altLang="en-US" sz="6000" dirty="0"/>
          </a:p>
        </p:txBody>
      </p:sp>
      <p:sp>
        <p:nvSpPr>
          <p:cNvPr id="3" name="內容版面配置區 2"/>
          <p:cNvSpPr>
            <a:spLocks noGrp="1"/>
          </p:cNvSpPr>
          <p:nvPr>
            <p:ph sz="quarter" idx="1"/>
          </p:nvPr>
        </p:nvSpPr>
        <p:spPr>
          <a:xfrm>
            <a:off x="395536" y="2420888"/>
            <a:ext cx="8147248" cy="2836912"/>
          </a:xfrm>
        </p:spPr>
        <p:txBody>
          <a:bodyPr>
            <a:normAutofit/>
          </a:bodyPr>
          <a:lstStyle/>
          <a:p>
            <a:r>
              <a:rPr lang="ja-JP" altLang="en-US" sz="2800" dirty="0" smtClean="0"/>
              <a:t>話し手がどのような情報をアップロードするべきか、ということに目を向けます。何を情報として盛り込み、何は盛り込む必要がないのか。誤解を与えない、過不足のない情報発信について考えます。</a:t>
            </a:r>
            <a:endParaRPr lang="zh-TW" altLang="en-US" sz="2800" dirty="0"/>
          </a:p>
        </p:txBody>
      </p:sp>
    </p:spTree>
    <p:extLst>
      <p:ext uri="{BB962C8B-B14F-4D97-AF65-F5344CB8AC3E}">
        <p14:creationId xmlns:p14="http://schemas.microsoft.com/office/powerpoint/2010/main" val="143401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実例</a:t>
            </a:r>
            <a:endParaRPr lang="zh-TW" altLang="en-US" sz="6000" dirty="0"/>
          </a:p>
        </p:txBody>
      </p:sp>
      <p:pic>
        <p:nvPicPr>
          <p:cNvPr id="8" name="內容版面配置區 7"/>
          <p:cNvPicPr>
            <a:picLocks noGrp="1" noChangeAspect="1"/>
          </p:cNvPicPr>
          <p:nvPr>
            <p:ph sz="quarter" idx="1"/>
          </p:nvPr>
        </p:nvPicPr>
        <p:blipFill rotWithShape="1">
          <a:blip r:embed="rId2" cstate="print">
            <a:extLst>
              <a:ext uri="{28A0092B-C50C-407E-A947-70E740481C1C}">
                <a14:useLocalDpi xmlns:a14="http://schemas.microsoft.com/office/drawing/2010/main" val="0"/>
              </a:ext>
            </a:extLst>
          </a:blip>
          <a:srcRect l="24290" t="31268" r="60103" b="20600"/>
          <a:stretch/>
        </p:blipFill>
        <p:spPr>
          <a:xfrm rot="16200000">
            <a:off x="3773783" y="-525311"/>
            <a:ext cx="1512167" cy="8268661"/>
          </a:xfrm>
        </p:spPr>
      </p:pic>
    </p:spTree>
    <p:extLst>
      <p:ext uri="{BB962C8B-B14F-4D97-AF65-F5344CB8AC3E}">
        <p14:creationId xmlns:p14="http://schemas.microsoft.com/office/powerpoint/2010/main" val="521837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323528" y="548680"/>
            <a:ext cx="8280920" cy="5760640"/>
          </a:xfrm>
        </p:spPr>
        <p:txBody>
          <a:bodyPr>
            <a:normAutofit/>
          </a:bodyPr>
          <a:lstStyle/>
          <a:p>
            <a:r>
              <a:rPr lang="ja-JP" altLang="en-US" sz="2800" dirty="0" smtClean="0"/>
              <a:t>この看板に出会った日本人観光客の反応は「そこまで言わないとわかってもらえないのか」と「結構親切ではないか」の二つに分かれると聞きます。</a:t>
            </a:r>
            <a:endParaRPr lang="en-US" altLang="ja-JP" sz="2800" dirty="0" smtClean="0"/>
          </a:p>
          <a:p>
            <a:endParaRPr lang="en-US" altLang="ja-JP" sz="2800" dirty="0" smtClean="0"/>
          </a:p>
          <a:p>
            <a:r>
              <a:rPr lang="ja-JP" altLang="en-US" sz="2800" dirty="0" smtClean="0"/>
              <a:t>道の真中に「通行止め」とあれば、ほかでもない目の前の道を指すものであるから、場所、理由、対象、対策など一々説明することなどない日本語からすれば、これは当然の反応かもしれません。</a:t>
            </a:r>
            <a:endParaRPr lang="en-US" altLang="ja-JP" sz="2800" dirty="0" smtClean="0"/>
          </a:p>
          <a:p>
            <a:endParaRPr lang="en-US" altLang="ja-JP" sz="2800" dirty="0" smtClean="0"/>
          </a:p>
          <a:p>
            <a:r>
              <a:rPr lang="ja-JP" altLang="en-US" sz="2800" dirty="0"/>
              <a:t>逆に、中国語の立場からすれば、「通行止め」としか言ってくれない日本語の公示は舌足らず、不親切に見えているのです。</a:t>
            </a:r>
            <a:endParaRPr lang="en-US" altLang="ja-JP" sz="2800" dirty="0"/>
          </a:p>
          <a:p>
            <a:endParaRPr lang="en-US" altLang="ja-JP" sz="2800" dirty="0" smtClean="0"/>
          </a:p>
        </p:txBody>
      </p:sp>
    </p:spTree>
    <p:extLst>
      <p:ext uri="{BB962C8B-B14F-4D97-AF65-F5344CB8AC3E}">
        <p14:creationId xmlns:p14="http://schemas.microsoft.com/office/powerpoint/2010/main" val="4095048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467544" y="836712"/>
            <a:ext cx="8208912" cy="4968552"/>
          </a:xfrm>
        </p:spPr>
        <p:txBody>
          <a:bodyPr>
            <a:normAutofit lnSpcReduction="10000"/>
          </a:bodyPr>
          <a:lstStyle/>
          <a:p>
            <a:endParaRPr lang="en-US" altLang="zh-TW" sz="2800" dirty="0"/>
          </a:p>
          <a:p>
            <a:r>
              <a:rPr lang="ja-JP" altLang="en-US" sz="2800" dirty="0" smtClean="0"/>
              <a:t>通行止めを知らせる上記の言葉も、受け手に過剰な感じを与えようという意図が込められているもの</a:t>
            </a:r>
            <a:r>
              <a:rPr lang="ja-JP" altLang="en-US" sz="2800" dirty="0"/>
              <a:t>ではな</a:t>
            </a:r>
            <a:r>
              <a:rPr lang="ja-JP" altLang="en-US" sz="2800" dirty="0" smtClean="0"/>
              <a:t>く、中国語というシステムに基づいて書かれたものにすぎません。</a:t>
            </a:r>
            <a:endParaRPr lang="en-US" altLang="ja-JP" sz="2800" dirty="0" smtClean="0"/>
          </a:p>
          <a:p>
            <a:endParaRPr lang="en-US" altLang="ja-JP" sz="2800" dirty="0" smtClean="0"/>
          </a:p>
          <a:p>
            <a:r>
              <a:rPr lang="ja-JP" altLang="en-US" sz="2800" dirty="0" smtClean="0"/>
              <a:t>つまり、中国語の内部では、「通行止め」という公示以上の意味はないものであり、それが日本語ネイティブに親切さや鈍感さといった印象を与えるとしたら、日本語との間の言語習慣のずによって屈折した印象が伝わっているということです。</a:t>
            </a:r>
            <a:endParaRPr lang="zh-TW" altLang="en-US" sz="2800" dirty="0"/>
          </a:p>
          <a:p>
            <a:endParaRPr lang="zh-TW" altLang="en-US" dirty="0"/>
          </a:p>
        </p:txBody>
      </p:sp>
    </p:spTree>
    <p:extLst>
      <p:ext uri="{BB962C8B-B14F-4D97-AF65-F5344CB8AC3E}">
        <p14:creationId xmlns:p14="http://schemas.microsoft.com/office/powerpoint/2010/main" val="1683409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講義</a:t>
            </a:r>
            <a:r>
              <a:rPr lang="en-US" altLang="ja-JP" sz="6000" dirty="0" smtClean="0"/>
              <a:t>1</a:t>
            </a:r>
            <a:endParaRPr lang="zh-TW" altLang="en-US" sz="6000" dirty="0"/>
          </a:p>
        </p:txBody>
      </p:sp>
      <p:sp>
        <p:nvSpPr>
          <p:cNvPr id="3" name="內容版面配置區 2"/>
          <p:cNvSpPr>
            <a:spLocks noGrp="1"/>
          </p:cNvSpPr>
          <p:nvPr>
            <p:ph sz="quarter" idx="1"/>
          </p:nvPr>
        </p:nvSpPr>
        <p:spPr>
          <a:xfrm>
            <a:off x="323528" y="2708920"/>
            <a:ext cx="8507288" cy="1972816"/>
          </a:xfrm>
        </p:spPr>
        <p:txBody>
          <a:bodyPr>
            <a:normAutofit/>
          </a:bodyPr>
          <a:lstStyle/>
          <a:p>
            <a:r>
              <a:rPr lang="ja-JP" altLang="en-US" dirty="0" smtClean="0"/>
              <a:t>正しく申告すればあなたの税金がもどります。（ＸＸ税務署）</a:t>
            </a:r>
            <a:endParaRPr lang="zh-TW" altLang="en-US" dirty="0"/>
          </a:p>
        </p:txBody>
      </p:sp>
    </p:spTree>
    <p:extLst>
      <p:ext uri="{BB962C8B-B14F-4D97-AF65-F5344CB8AC3E}">
        <p14:creationId xmlns:p14="http://schemas.microsoft.com/office/powerpoint/2010/main" val="215487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1052736"/>
            <a:ext cx="8496944" cy="4392488"/>
          </a:xfrm>
        </p:spPr>
        <p:txBody>
          <a:bodyPr/>
          <a:lstStyle/>
          <a:p>
            <a:r>
              <a:rPr lang="ja-JP" altLang="en-US" sz="2800" dirty="0" smtClean="0"/>
              <a:t>この「税金がもどる」という言葉について</a:t>
            </a:r>
            <a:r>
              <a:rPr lang="en-US" altLang="ja-JP" sz="2800" dirty="0" smtClean="0"/>
              <a:t>……</a:t>
            </a:r>
            <a:r>
              <a:rPr lang="ja-JP" altLang="en-US" sz="2800" dirty="0" smtClean="0"/>
              <a:t>簡単そうに見えますが、注意すべき部分の一つです。</a:t>
            </a:r>
            <a:endParaRPr lang="en-US" altLang="ja-JP" sz="2800" dirty="0" smtClean="0"/>
          </a:p>
          <a:p>
            <a:endParaRPr lang="en-US" altLang="ja-JP" sz="2800" dirty="0" smtClean="0"/>
          </a:p>
          <a:p>
            <a:r>
              <a:rPr lang="ja-JP" altLang="en-US" sz="2800" dirty="0" smtClean="0"/>
              <a:t>「課税標準額と納付すべき税額の差額」ですが、もどるということですから、本来払う必要がなかったけど払ってしまったお金、ということになりました。</a:t>
            </a:r>
            <a:endParaRPr lang="en-US" altLang="ja-JP" sz="2800" dirty="0" smtClean="0"/>
          </a:p>
          <a:p>
            <a:endParaRPr lang="en-US" altLang="ja-JP" sz="2800" dirty="0" smtClean="0"/>
          </a:p>
          <a:p>
            <a:r>
              <a:rPr lang="ja-JP" altLang="en-US" sz="2800" dirty="0"/>
              <a:t>本</a:t>
            </a:r>
            <a:r>
              <a:rPr lang="ja-JP" altLang="en-US" sz="2800" dirty="0" smtClean="0"/>
              <a:t>来払うべき分を申告していない人も申告して税金を納めなさいよ、という意味を含んでいます。</a:t>
            </a:r>
            <a:endParaRPr lang="en-US" altLang="ja-JP" sz="2800" dirty="0" smtClean="0"/>
          </a:p>
          <a:p>
            <a:endParaRPr lang="zh-TW" altLang="en-US" dirty="0"/>
          </a:p>
        </p:txBody>
      </p:sp>
    </p:spTree>
    <p:extLst>
      <p:ext uri="{BB962C8B-B14F-4D97-AF65-F5344CB8AC3E}">
        <p14:creationId xmlns:p14="http://schemas.microsoft.com/office/powerpoint/2010/main" val="3528190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6000" dirty="0" smtClean="0"/>
              <a:t>講義</a:t>
            </a:r>
            <a:r>
              <a:rPr lang="en-US" altLang="ja-JP" sz="6000" dirty="0" smtClean="0"/>
              <a:t>2</a:t>
            </a:r>
            <a:endParaRPr lang="zh-TW" altLang="en-US" sz="6000" dirty="0"/>
          </a:p>
        </p:txBody>
      </p:sp>
      <p:sp>
        <p:nvSpPr>
          <p:cNvPr id="3" name="內容版面配置區 2"/>
          <p:cNvSpPr>
            <a:spLocks noGrp="1"/>
          </p:cNvSpPr>
          <p:nvPr>
            <p:ph sz="quarter" idx="1"/>
          </p:nvPr>
        </p:nvSpPr>
        <p:spPr>
          <a:xfrm>
            <a:off x="179512" y="1916832"/>
            <a:ext cx="8568952" cy="3816424"/>
          </a:xfrm>
        </p:spPr>
        <p:txBody>
          <a:bodyPr>
            <a:normAutofit/>
          </a:bodyPr>
          <a:lstStyle/>
          <a:p>
            <a:r>
              <a:rPr lang="ja-JP" altLang="en-US" dirty="0" smtClean="0"/>
              <a:t>やったぁ、うれしいというより、「当たった！」という気持ちでした。</a:t>
            </a:r>
            <a:endParaRPr lang="en-US" altLang="ja-JP" dirty="0" smtClean="0"/>
          </a:p>
          <a:p>
            <a:endParaRPr lang="en-US" altLang="zh-TW" dirty="0" smtClean="0"/>
          </a:p>
          <a:p>
            <a:endParaRPr lang="en-US" altLang="zh-TW" dirty="0"/>
          </a:p>
          <a:p>
            <a:r>
              <a:rPr lang="ja-JP" altLang="en-US" dirty="0"/>
              <a:t>まず、リポーターの言う「今の気持ち」の「今」と</a:t>
            </a:r>
            <a:r>
              <a:rPr lang="ja-JP" altLang="en-US" dirty="0" smtClean="0"/>
              <a:t>は、次のどちらを指すと思いますか。</a:t>
            </a:r>
            <a:endParaRPr lang="en-US" altLang="ja-JP" dirty="0" smtClean="0"/>
          </a:p>
          <a:p>
            <a:endParaRPr lang="en-US" altLang="ja-JP" dirty="0" smtClean="0"/>
          </a:p>
          <a:p>
            <a:pPr marL="0" indent="0">
              <a:buNone/>
            </a:pPr>
            <a:r>
              <a:rPr lang="ja-JP" altLang="en-US" dirty="0" smtClean="0"/>
              <a:t>　　ａ</a:t>
            </a:r>
            <a:r>
              <a:rPr lang="en-US" altLang="ja-JP" dirty="0" smtClean="0"/>
              <a:t>.</a:t>
            </a:r>
            <a:r>
              <a:rPr lang="ja-JP" altLang="en-US" dirty="0" smtClean="0"/>
              <a:t>取材を受けている今、ｂ</a:t>
            </a:r>
            <a:r>
              <a:rPr lang="en-US" altLang="ja-JP" dirty="0" smtClean="0"/>
              <a:t>.</a:t>
            </a:r>
            <a:r>
              <a:rPr lang="ja-JP" altLang="en-US" dirty="0" smtClean="0"/>
              <a:t>妊娠前に対する妊娠後</a:t>
            </a:r>
            <a:endParaRPr lang="en-US" altLang="ja-JP" dirty="0"/>
          </a:p>
          <a:p>
            <a:endParaRPr lang="zh-TW" altLang="en-US" dirty="0"/>
          </a:p>
        </p:txBody>
      </p:sp>
    </p:spTree>
    <p:extLst>
      <p:ext uri="{BB962C8B-B14F-4D97-AF65-F5344CB8AC3E}">
        <p14:creationId xmlns:p14="http://schemas.microsoft.com/office/powerpoint/2010/main" val="2730614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251520" y="908720"/>
            <a:ext cx="8064896" cy="4752528"/>
          </a:xfrm>
        </p:spPr>
        <p:txBody>
          <a:bodyPr/>
          <a:lstStyle/>
          <a:p>
            <a:pPr marL="0" indent="0">
              <a:buNone/>
            </a:pPr>
            <a:endParaRPr lang="en-US" altLang="ja-JP" sz="2800" dirty="0"/>
          </a:p>
          <a:p>
            <a:r>
              <a:rPr lang="ja-JP" altLang="en-US" sz="2800" dirty="0"/>
              <a:t>「当たった」</a:t>
            </a:r>
            <a:r>
              <a:rPr lang="ja-JP" altLang="en-US" sz="2800" dirty="0" smtClean="0"/>
              <a:t>という言葉、日本語ではとても広く使われます。</a:t>
            </a:r>
            <a:endParaRPr lang="en-US" altLang="ja-JP" sz="2800" dirty="0" smtClean="0"/>
          </a:p>
          <a:p>
            <a:r>
              <a:rPr lang="ja-JP" altLang="en-US" sz="2800" dirty="0"/>
              <a:t>例：暑さに当たる、酒に当たる、ふぐに当たる、宝く</a:t>
            </a:r>
            <a:r>
              <a:rPr lang="ja-JP" altLang="en-US" sz="2800" dirty="0" smtClean="0"/>
              <a:t>じに当たる。</a:t>
            </a:r>
            <a:endParaRPr lang="en-US" altLang="ja-JP" sz="2800" dirty="0" smtClean="0"/>
          </a:p>
          <a:p>
            <a:endParaRPr lang="en-US" altLang="ja-JP" sz="2800" dirty="0" smtClean="0"/>
          </a:p>
          <a:p>
            <a:r>
              <a:rPr lang="ja-JP" altLang="en-US" sz="2800" dirty="0" smtClean="0"/>
              <a:t>日本語では、「やったぁ」、「うれしい」も、喜びの表現ではありますが、彼女はそれらを否定して「</a:t>
            </a:r>
            <a:r>
              <a:rPr lang="ja-JP" altLang="en-US" sz="2800" dirty="0"/>
              <a:t>当たっ</a:t>
            </a:r>
            <a:r>
              <a:rPr lang="ja-JP" altLang="en-US" sz="2800" dirty="0" smtClean="0"/>
              <a:t>た」と表現しています。</a:t>
            </a:r>
            <a:endParaRPr lang="en-US" altLang="ja-JP" sz="2800" dirty="0" smtClean="0"/>
          </a:p>
          <a:p>
            <a:endParaRPr lang="en-US" altLang="ja-JP" dirty="0" smtClean="0"/>
          </a:p>
          <a:p>
            <a:endParaRPr lang="en-US" altLang="ja-JP" dirty="0" smtClean="0"/>
          </a:p>
          <a:p>
            <a:endParaRPr lang="zh-TW" altLang="en-US" dirty="0"/>
          </a:p>
        </p:txBody>
      </p:sp>
    </p:spTree>
    <p:extLst>
      <p:ext uri="{BB962C8B-B14F-4D97-AF65-F5344CB8AC3E}">
        <p14:creationId xmlns:p14="http://schemas.microsoft.com/office/powerpoint/2010/main" val="2180420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323528" y="305272"/>
            <a:ext cx="7848872" cy="6552728"/>
          </a:xfrm>
        </p:spPr>
        <p:txBody>
          <a:bodyPr/>
          <a:lstStyle/>
          <a:p>
            <a:r>
              <a:rPr lang="ja-JP" altLang="en-US" dirty="0"/>
              <a:t>雰囲気を</a:t>
            </a:r>
            <a:r>
              <a:rPr lang="ja-JP" altLang="en-US" dirty="0" smtClean="0"/>
              <a:t>漠然と理解することができていても、実は日本語と中国語の間に「語るに足る」「足らざる」の大きな境界線が横たわっていたことを、確認していただけたでしょうか。</a:t>
            </a:r>
            <a:endParaRPr lang="en-US" altLang="ja-JP" dirty="0" smtClean="0"/>
          </a:p>
          <a:p>
            <a:endParaRPr lang="en-US" altLang="ja-JP" dirty="0" smtClean="0"/>
          </a:p>
          <a:p>
            <a:r>
              <a:rPr lang="ja-JP" altLang="en-US" dirty="0"/>
              <a:t>こうい</a:t>
            </a:r>
            <a:r>
              <a:rPr lang="ja-JP" altLang="en-US" dirty="0" smtClean="0"/>
              <a:t>う言葉の存在が、中国語を話そうとする時、とっさに言葉が出てこない原因の一つも言えるのではないでしょうか。そこで「何が語られていないのか」に意識を向け、日本語の中で様々に検討できる力が必要なのです。</a:t>
            </a:r>
            <a:endParaRPr lang="en-US" altLang="ja-JP" dirty="0" smtClean="0"/>
          </a:p>
          <a:p>
            <a:endParaRPr lang="en-US" altLang="ja-JP" dirty="0" smtClean="0"/>
          </a:p>
          <a:p>
            <a:r>
              <a:rPr lang="ja-JP" altLang="en-US" dirty="0"/>
              <a:t>そ</a:t>
            </a:r>
            <a:r>
              <a:rPr lang="ja-JP" altLang="en-US" dirty="0" smtClean="0"/>
              <a:t>の中国語ウィ日本語にするにあたっては、</a:t>
            </a:r>
            <a:r>
              <a:rPr lang="ja-JP" altLang="en-US" dirty="0"/>
              <a:t> 「語るに</a:t>
            </a:r>
            <a:r>
              <a:rPr lang="ja-JP" altLang="en-US" dirty="0" smtClean="0"/>
              <a:t>足らざ</a:t>
            </a:r>
            <a:r>
              <a:rPr lang="ja-JP" altLang="en-US" dirty="0"/>
              <a:t>る」沈</a:t>
            </a:r>
            <a:r>
              <a:rPr lang="ja-JP" altLang="en-US" dirty="0" smtClean="0"/>
              <a:t>黙へと、言葉を切り捨てていく作業が必要になるわけです。</a:t>
            </a:r>
            <a:endParaRPr lang="en-US" altLang="ja-JP" dirty="0" smtClean="0"/>
          </a:p>
          <a:p>
            <a:endParaRPr lang="en-US" altLang="ja-JP" dirty="0" smtClean="0"/>
          </a:p>
          <a:p>
            <a:r>
              <a:rPr lang="ja-JP" altLang="en-US" dirty="0" smtClean="0"/>
              <a:t>他言語に訳出する際には、このギャップを埋めるという意識を常に持つ必要があるのです。</a:t>
            </a:r>
            <a:endParaRPr lang="en-US" altLang="ja-JP" dirty="0"/>
          </a:p>
        </p:txBody>
      </p:sp>
    </p:spTree>
    <p:extLst>
      <p:ext uri="{BB962C8B-B14F-4D97-AF65-F5344CB8AC3E}">
        <p14:creationId xmlns:p14="http://schemas.microsoft.com/office/powerpoint/2010/main" val="3180097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899592" y="2852936"/>
            <a:ext cx="7467600" cy="1900808"/>
          </a:xfrm>
        </p:spPr>
        <p:txBody>
          <a:bodyPr>
            <a:normAutofit/>
          </a:bodyPr>
          <a:lstStyle/>
          <a:p>
            <a:pPr marL="0" indent="0">
              <a:buNone/>
            </a:pPr>
            <a:r>
              <a:rPr lang="ja-JP" altLang="en-US" sz="4800" dirty="0" smtClean="0"/>
              <a:t>ご清聴ありがとうございます</a:t>
            </a:r>
            <a:endParaRPr lang="zh-TW" altLang="en-US" sz="4800" dirty="0"/>
          </a:p>
        </p:txBody>
      </p:sp>
    </p:spTree>
    <p:extLst>
      <p:ext uri="{BB962C8B-B14F-4D97-AF65-F5344CB8AC3E}">
        <p14:creationId xmlns:p14="http://schemas.microsoft.com/office/powerpoint/2010/main" val="30506151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573</TotalTime>
  <Words>2392</Words>
  <Application>Microsoft Office PowerPoint</Application>
  <PresentationFormat>如螢幕大小 (4:3)</PresentationFormat>
  <Paragraphs>82</Paragraphs>
  <Slides>21</Slides>
  <Notes>0</Notes>
  <HiddenSlides>0</HiddenSlides>
  <MMClips>0</MMClips>
  <ScaleCrop>false</ScaleCrop>
  <HeadingPairs>
    <vt:vector size="4" baseType="variant">
      <vt:variant>
        <vt:lpstr>佈景主題</vt:lpstr>
      </vt:variant>
      <vt:variant>
        <vt:i4>1</vt:i4>
      </vt:variant>
      <vt:variant>
        <vt:lpstr>投影片標題</vt:lpstr>
      </vt:variant>
      <vt:variant>
        <vt:i4>21</vt:i4>
      </vt:variant>
    </vt:vector>
  </HeadingPairs>
  <TitlesOfParts>
    <vt:vector size="22" baseType="lpstr">
      <vt:lpstr>壁窗</vt:lpstr>
      <vt:lpstr>話し手と聞き手のお作法論</vt:lpstr>
      <vt:lpstr>会話とは</vt:lpstr>
      <vt:lpstr>聞き手の作法</vt:lpstr>
      <vt:lpstr>実例</vt:lpstr>
      <vt:lpstr>PowerPoint 簡報</vt:lpstr>
      <vt:lpstr>PowerPoint 簡報</vt:lpstr>
      <vt:lpstr>講義1</vt:lpstr>
      <vt:lpstr>PowerPoint 簡報</vt:lpstr>
      <vt:lpstr>講義2</vt:lpstr>
      <vt:lpstr>PowerPoint 簡報</vt:lpstr>
      <vt:lpstr>PowerPoint 簡報</vt:lpstr>
      <vt:lpstr>話し手の作法</vt:lpstr>
      <vt:lpstr>実例</vt:lpstr>
      <vt:lpstr>PowerPoint 簡報</vt:lpstr>
      <vt:lpstr>PowerPoint 簡報</vt:lpstr>
      <vt:lpstr>講義1</vt:lpstr>
      <vt:lpstr>PowerPoint 簡報</vt:lpstr>
      <vt:lpstr>講義2</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黃棋秝</dc:creator>
  <cp:lastModifiedBy>黃棋秝</cp:lastModifiedBy>
  <cp:revision>77</cp:revision>
  <dcterms:created xsi:type="dcterms:W3CDTF">2018-03-17T13:54:50Z</dcterms:created>
  <dcterms:modified xsi:type="dcterms:W3CDTF">2018-03-18T20:27:59Z</dcterms:modified>
</cp:coreProperties>
</file>