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0"/>
  </p:notesMasterIdLst>
  <p:sldIdLst>
    <p:sldId id="256" r:id="rId2"/>
    <p:sldId id="257" r:id="rId3"/>
    <p:sldId id="267" r:id="rId4"/>
    <p:sldId id="264" r:id="rId5"/>
    <p:sldId id="266" r:id="rId6"/>
    <p:sldId id="265" r:id="rId7"/>
    <p:sldId id="258" r:id="rId8"/>
    <p:sldId id="262" r:id="rId9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480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07CC659-8F39-4B8D-A54C-3E65BDF5AF8E}" type="datetimeFigureOut">
              <a:rPr lang="zh-TW" altLang="en-US" smtClean="0"/>
              <a:t>2016/1/18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16C254-81C6-4A13-B559-16E4AEA7E48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066333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12192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1189096" y="5617774"/>
            <a:ext cx="9843913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1319937" y="1016990"/>
            <a:ext cx="9572977" cy="4831643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1320801" y="1009651"/>
            <a:ext cx="9572977" cy="4831643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1026029" y="702069"/>
            <a:ext cx="757108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10568399" y="655232"/>
            <a:ext cx="566928" cy="755904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302934" y="1794935"/>
            <a:ext cx="7631291" cy="182809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302934" y="3736622"/>
            <a:ext cx="7616239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9027569" y="5357593"/>
            <a:ext cx="1618428" cy="365125"/>
          </a:xfrm>
        </p:spPr>
        <p:txBody>
          <a:bodyPr/>
          <a:lstStyle/>
          <a:p>
            <a:fld id="{E503DD14-F4CC-4B8C-A92D-6A8A45D7CB91}" type="datetime1">
              <a:rPr lang="en-US" altLang="zh-TW" smtClean="0"/>
              <a:t>1/18/2016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565393" y="5357593"/>
            <a:ext cx="6713127" cy="365125"/>
          </a:xfrm>
        </p:spPr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85241" y="5357593"/>
            <a:ext cx="738697" cy="365125"/>
          </a:xfrm>
        </p:spPr>
        <p:txBody>
          <a:bodyPr/>
          <a:lstStyle>
            <a:lvl1pPr algn="ctr">
              <a:defRPr/>
            </a:lvl1pPr>
          </a:lstStyle>
          <a:p>
            <a:fld id="{8D780B26-96F2-654E-97C1-1B0838A4680C}" type="slidenum">
              <a:rPr lang="en-US" altLang="zh-TW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321BC-9AA5-401F-9DDB-96D0B5F1AD38}" type="datetime1">
              <a:rPr lang="en-US" altLang="zh-TW" smtClean="0"/>
              <a:t>1/18/2016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780B26-96F2-654E-97C1-1B0838A4680C}" type="slidenum">
              <a:rPr lang="en-US" altLang="zh-TW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26639" y="2239431"/>
            <a:ext cx="8338725" cy="1362075"/>
          </a:xfrm>
        </p:spPr>
        <p:txBody>
          <a:bodyPr anchor="b"/>
          <a:lstStyle>
            <a:lvl1pPr algn="ctr">
              <a:defRPr sz="4000" b="0" cap="none" baseline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1690" y="3725335"/>
            <a:ext cx="8308623" cy="1309511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37CCB4-C3A1-4C43-AD9B-3FBD4A0AB3C6}" type="datetime1">
              <a:rPr lang="en-US" altLang="zh-TW" smtClean="0"/>
              <a:t>1/18/2016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780B26-96F2-654E-97C1-1B0838A4680C}" type="slidenum">
              <a:rPr lang="en-US" altLang="zh-TW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3A9DC2-E994-4E35-BB43-001C9A33B4B2}" type="datetime1">
              <a:rPr lang="en-US" altLang="zh-TW" smtClean="0"/>
              <a:t>1/18/2016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780B26-96F2-654E-97C1-1B0838A4680C}" type="slidenum">
              <a:rPr lang="en-US" altLang="zh-TW" smtClean="0"/>
              <a:t>‹#›</a:t>
            </a:fld>
            <a:endParaRPr lang="zh-TW" alt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731264" y="2121407"/>
            <a:ext cx="4267200" cy="3602736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6217920" y="2119313"/>
            <a:ext cx="4267200" cy="3605212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77160" y="2122312"/>
            <a:ext cx="3919361" cy="82020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47559" y="2122311"/>
            <a:ext cx="3925824" cy="82296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8453E-EE0C-4156-9903-86E15D89B161}" type="datetime1">
              <a:rPr lang="en-US" altLang="zh-TW" smtClean="0"/>
              <a:t>1/18/2016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780B26-96F2-654E-97C1-1B0838A4680C}" type="slidenum">
              <a:rPr lang="en-US" altLang="zh-TW" smtClean="0"/>
              <a:t>‹#›</a:t>
            </a:fld>
            <a:endParaRPr lang="zh-TW" alt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731264" y="2944368"/>
            <a:ext cx="4303776" cy="2779776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6193535" y="2944813"/>
            <a:ext cx="4303776" cy="2779776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9FB44-FE98-4390-B2B7-08F8FC7D23E1}" type="datetime1">
              <a:rPr lang="en-US" altLang="zh-TW" smtClean="0"/>
              <a:t>1/18/2016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780B26-96F2-654E-97C1-1B0838A4680C}" type="slidenum">
              <a:rPr lang="en-US" altLang="zh-TW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542AD-03D1-4B23-9F22-6876B88F7E9F}" type="datetime1">
              <a:rPr lang="en-US" altLang="zh-TW" smtClean="0"/>
              <a:t>1/18/2016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780B26-96F2-654E-97C1-1B0838A4680C}" type="slidenum">
              <a:rPr lang="en-US" altLang="zh-TW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12192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Freeform 10"/>
          <p:cNvSpPr/>
          <p:nvPr/>
        </p:nvSpPr>
        <p:spPr>
          <a:xfrm rot="10800000">
            <a:off x="842903" y="6058038"/>
            <a:ext cx="10295468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 rot="60000">
            <a:off x="5958497" y="605163"/>
            <a:ext cx="505192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 rot="60000">
            <a:off x="5961889" y="603504"/>
            <a:ext cx="505192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998940" y="576868"/>
            <a:ext cx="505192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 rot="21540000">
            <a:off x="999745" y="576072"/>
            <a:ext cx="505192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3161475" y="293953"/>
            <a:ext cx="757108" cy="567830"/>
          </a:xfrm>
          <a:prstGeom prst="rect">
            <a:avLst/>
          </a:prstGeom>
          <a:noFill/>
        </p:spPr>
      </p:pic>
      <p:pic>
        <p:nvPicPr>
          <p:cNvPr id="19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8467351" y="238675"/>
            <a:ext cx="566928" cy="755904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478635" y="2020043"/>
            <a:ext cx="4086436" cy="1503037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60000">
            <a:off x="6472388" y="1150993"/>
            <a:ext cx="4027723" cy="4625489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530834" y="3623748"/>
            <a:ext cx="4065188" cy="2100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8455598" y="5885673"/>
            <a:ext cx="1618428" cy="365125"/>
          </a:xfrm>
        </p:spPr>
        <p:txBody>
          <a:bodyPr/>
          <a:lstStyle/>
          <a:p>
            <a:fld id="{9680B00B-1A19-4CD4-BBFA-B96E25538CF5}" type="datetime1">
              <a:rPr lang="en-US" altLang="zh-TW" smtClean="0"/>
              <a:t>1/18/2016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1219406" y="5829262"/>
            <a:ext cx="4696809" cy="365125"/>
          </a:xfrm>
        </p:spPr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10076418" y="5896962"/>
            <a:ext cx="738697" cy="365125"/>
          </a:xfrm>
        </p:spPr>
        <p:txBody>
          <a:bodyPr/>
          <a:lstStyle/>
          <a:p>
            <a:fld id="{8D780B26-96F2-654E-97C1-1B0838A4680C}" type="slidenum">
              <a:rPr lang="en-US" altLang="zh-TW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12192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1" name="Freeform 30"/>
          <p:cNvSpPr/>
          <p:nvPr/>
        </p:nvSpPr>
        <p:spPr>
          <a:xfrm rot="10800000">
            <a:off x="842903" y="6058038"/>
            <a:ext cx="10295468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 rot="21540000">
            <a:off x="998940" y="576868"/>
            <a:ext cx="505192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993412" y="575769"/>
            <a:ext cx="505192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 rot="60000">
            <a:off x="5958497" y="605163"/>
            <a:ext cx="505192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 rot="60000">
            <a:off x="5953025" y="603920"/>
            <a:ext cx="505192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3161475" y="293953"/>
            <a:ext cx="757108" cy="567830"/>
          </a:xfrm>
          <a:prstGeom prst="rect">
            <a:avLst/>
          </a:prstGeom>
          <a:noFill/>
        </p:spPr>
      </p:pic>
      <p:pic>
        <p:nvPicPr>
          <p:cNvPr id="15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8467351" y="238675"/>
            <a:ext cx="566928" cy="755904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475232" y="2020824"/>
            <a:ext cx="4084320" cy="1499616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60000">
            <a:off x="6531487" y="1207272"/>
            <a:ext cx="3885151" cy="4539412"/>
          </a:xfrm>
          <a:ln w="101600" cap="rnd">
            <a:solidFill>
              <a:srgbClr val="FFFFFF"/>
            </a:solidFill>
          </a:ln>
          <a:effectLst>
            <a:outerShdw blurRad="889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按一下圖示以新增圖片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536192" y="3621024"/>
            <a:ext cx="4059936" cy="210312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8461249" y="5888738"/>
            <a:ext cx="1618428" cy="365125"/>
          </a:xfrm>
        </p:spPr>
        <p:txBody>
          <a:bodyPr/>
          <a:lstStyle/>
          <a:p>
            <a:fld id="{AE2437E9-F4AE-4E53-A07A-8D11562564BE}" type="datetime1">
              <a:rPr lang="en-US" altLang="zh-TW" smtClean="0"/>
              <a:t>1/18/2016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1219426" y="5831038"/>
            <a:ext cx="4425391" cy="365125"/>
          </a:xfrm>
        </p:spPr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10082786" y="5900027"/>
            <a:ext cx="738697" cy="365125"/>
          </a:xfrm>
        </p:spPr>
        <p:txBody>
          <a:bodyPr/>
          <a:lstStyle/>
          <a:p>
            <a:fld id="{8D780B26-96F2-654E-97C1-1B0838A4680C}" type="slidenum">
              <a:rPr lang="en-US" altLang="zh-TW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1C1EF-11EE-480E-999A-E3C49B397665}" type="datetime1">
              <a:rPr lang="en-US" altLang="zh-TW" smtClean="0"/>
              <a:t>1/18/2016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780B26-96F2-654E-97C1-1B0838A4680C}" type="slidenum">
              <a:rPr lang="en-US" altLang="zh-TW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2" y="925691"/>
            <a:ext cx="1907823" cy="476391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730962" y="1106313"/>
            <a:ext cx="6905039" cy="4402667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83C4B-73C9-4FE5-86BD-91E21DFD0576}" type="datetime1">
              <a:rPr lang="en-US" altLang="zh-TW" smtClean="0"/>
              <a:t>1/18/2016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780B26-96F2-654E-97C1-1B0838A4680C}" type="slidenum">
              <a:rPr lang="en-US" altLang="zh-TW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12192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838201" y="6069330"/>
            <a:ext cx="1056132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975360" y="575310"/>
            <a:ext cx="10261600" cy="5715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975360" y="576072"/>
            <a:ext cx="10261600" cy="5715000"/>
          </a:xfrm>
          <a:prstGeom prst="rect">
            <a:avLst/>
          </a:prstGeom>
          <a:blipFill dpi="0" rotWithShape="1">
            <a:blip r:embed="rId13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1435684">
            <a:off x="724989" y="273091"/>
            <a:ext cx="757108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4096196">
            <a:off x="10914593" y="203675"/>
            <a:ext cx="566928" cy="755904"/>
          </a:xfrm>
          <a:prstGeom prst="rect">
            <a:avLst/>
          </a:prstGeom>
          <a:noFill/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60031" y="817583"/>
            <a:ext cx="9286993" cy="12024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50721" y="2119257"/>
            <a:ext cx="8261873" cy="36038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06118" y="5809153"/>
            <a:ext cx="161842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C5D3D369-5681-48EE-8DFB-0E517ADC4AFD}" type="datetime1">
              <a:rPr lang="en-US" altLang="zh-TW" smtClean="0"/>
              <a:t>1/18/2016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19202" y="5809153"/>
            <a:ext cx="73869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26937" y="5809153"/>
            <a:ext cx="73869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8D780B26-96F2-654E-97C1-1B0838A4680C}" type="slidenum">
              <a:rPr lang="en-US" altLang="zh-TW" smtClean="0"/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8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PCcAYyk4T7M" TargetMode="Externa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600200" y="457200"/>
            <a:ext cx="9220200" cy="1930400"/>
          </a:xfrm>
        </p:spPr>
        <p:txBody>
          <a:bodyPr/>
          <a:lstStyle/>
          <a:p>
            <a:r>
              <a:rPr lang="af-ZA" altLang="zh-TW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Lukas Kmit’s </a:t>
            </a:r>
            <a:r>
              <a:rPr lang="af-ZA" altLang="zh-TW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viola </a:t>
            </a:r>
            <a:r>
              <a:rPr lang="af-ZA" altLang="zh-TW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performance</a:t>
            </a:r>
            <a:endParaRPr lang="zh-TW" alt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0" y="3602038"/>
            <a:ext cx="12192000" cy="1808162"/>
          </a:xfrm>
        </p:spPr>
        <p:txBody>
          <a:bodyPr>
            <a:noAutofit/>
          </a:bodyPr>
          <a:lstStyle/>
          <a:p>
            <a:r>
              <a:rPr lang="zh-TW" altLang="en-US" sz="36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組員</a:t>
            </a:r>
            <a:endParaRPr lang="en-US" altLang="zh-TW" sz="3600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36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西語二</a:t>
            </a:r>
            <a:r>
              <a:rPr lang="en-US" altLang="zh-TW" sz="36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B</a:t>
            </a:r>
            <a:r>
              <a:rPr lang="zh-TW" altLang="en-US" sz="36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陳諠瑩 </a:t>
            </a:r>
            <a:r>
              <a:rPr lang="en-US" altLang="zh-TW" sz="36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403120222</a:t>
            </a:r>
          </a:p>
          <a:p>
            <a:r>
              <a:rPr lang="zh-TW" altLang="en-US" sz="36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西語二</a:t>
            </a:r>
            <a:r>
              <a:rPr lang="en-US" altLang="zh-TW" sz="36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B</a:t>
            </a:r>
            <a:r>
              <a:rPr lang="zh-TW" altLang="en-US" sz="36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連凱郁 </a:t>
            </a:r>
            <a:r>
              <a:rPr lang="en-US" altLang="zh-TW" sz="36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403120388</a:t>
            </a:r>
            <a:endParaRPr lang="zh-TW" altLang="en-US" sz="3600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780B26-96F2-654E-97C1-1B0838A4680C}" type="slidenum">
              <a:rPr lang="en-US" altLang="zh-TW" smtClean="0"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34484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altLang="zh-TW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Lukas</a:t>
            </a:r>
            <a:r>
              <a:rPr lang="zh-TW" altLang="en-US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TW" sz="4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Kmit</a:t>
            </a:r>
            <a:r>
              <a:rPr lang="zh-TW" altLang="en-US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780B26-96F2-654E-97C1-1B0838A4680C}" type="slidenum">
              <a:rPr lang="en-US" altLang="zh-TW" smtClean="0"/>
              <a:t>2</a:t>
            </a:fld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3"/>
          </p:nvPr>
        </p:nvSpPr>
        <p:spPr>
          <a:xfrm>
            <a:off x="7543800" y="2247900"/>
            <a:ext cx="2971800" cy="308621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zh-TW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 Slovakian Violist. </a:t>
            </a:r>
            <a:endParaRPr lang="en-US" altLang="zh-TW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altLang="zh-TW" dirty="0"/>
          </a:p>
          <a:p>
            <a:pPr marL="0" indent="0">
              <a:buNone/>
            </a:pPr>
            <a:endParaRPr lang="en-US" altLang="zh-TW" dirty="0"/>
          </a:p>
          <a:p>
            <a:pPr marL="0" indent="0">
              <a:buNone/>
            </a:pP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他是一位斯洛伐克的中提琴家。</a:t>
            </a:r>
          </a:p>
        </p:txBody>
      </p:sp>
      <p:pic>
        <p:nvPicPr>
          <p:cNvPr id="4" name="圖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7800" y="1917700"/>
            <a:ext cx="5631657" cy="37466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1549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780B26-96F2-654E-97C1-1B0838A4680C}" type="slidenum">
              <a:rPr lang="en-US" altLang="zh-TW" smtClean="0"/>
              <a:t>3</a:t>
            </a:fld>
            <a:endParaRPr lang="zh-TW" altLang="en-US"/>
          </a:p>
        </p:txBody>
      </p:sp>
      <p:sp>
        <p:nvSpPr>
          <p:cNvPr id="5" name="文字方塊 4"/>
          <p:cNvSpPr txBox="1"/>
          <p:nvPr/>
        </p:nvSpPr>
        <p:spPr>
          <a:xfrm>
            <a:off x="990600" y="609600"/>
            <a:ext cx="102108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5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影片背景介紹</a:t>
            </a:r>
            <a:endParaRPr lang="zh-TW" altLang="en-US" sz="5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7" name="文字方塊 6"/>
          <p:cNvSpPr txBox="1"/>
          <p:nvPr/>
        </p:nvSpPr>
        <p:spPr>
          <a:xfrm>
            <a:off x="1295400" y="1752600"/>
            <a:ext cx="96774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000" dirty="0">
                <a:latin typeface="標楷體" panose="03000509000000000000" pitchFamily="65" charset="-120"/>
                <a:ea typeface="標楷體" panose="03000509000000000000" pitchFamily="65" charset="-120"/>
              </a:rPr>
              <a:t>這是</a:t>
            </a:r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一段由一位斯洛伐克</a:t>
            </a:r>
            <a:r>
              <a:rPr lang="zh-TW" altLang="en-US" sz="3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（</a:t>
            </a:r>
            <a:r>
              <a:rPr lang="en-US" altLang="zh-TW" sz="3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Slovakia</a:t>
            </a:r>
            <a:r>
              <a:rPr lang="zh-TW" altLang="en-US" sz="3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）</a:t>
            </a:r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的中提琴家</a:t>
            </a:r>
            <a:r>
              <a:rPr lang="en-US" altLang="zh-TW" sz="3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Lukas </a:t>
            </a:r>
            <a:r>
              <a:rPr lang="en-US" altLang="zh-TW" sz="3000" dirty="0" err="1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Kmit</a:t>
            </a:r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演奏的影片片段，他所進行表演的地方是</a:t>
            </a:r>
            <a:r>
              <a:rPr lang="en-US" altLang="zh-TW" sz="3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Jewish Orthodox </a:t>
            </a:r>
            <a:r>
              <a:rPr lang="en-US" altLang="zh-TW" sz="3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Synagogue</a:t>
            </a:r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（正統</a:t>
            </a:r>
            <a:r>
              <a:rPr lang="zh-TW" altLang="en-US" sz="3000" dirty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猶太</a:t>
            </a:r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教堂</a:t>
            </a:r>
            <a:r>
              <a:rPr lang="zh-TW" altLang="en-US" sz="3000" dirty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）</a:t>
            </a:r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，位於斯</a:t>
            </a:r>
            <a:r>
              <a:rPr lang="zh-TW" altLang="en-US" sz="3000" dirty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洛伐克的</a:t>
            </a:r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一座城市</a:t>
            </a:r>
            <a:r>
              <a:rPr lang="en-US" altLang="zh-TW" sz="3000" dirty="0" smtClean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—</a:t>
            </a:r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普雷紹夫</a:t>
            </a:r>
            <a:r>
              <a:rPr lang="zh-TW" altLang="en-US" sz="3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（</a:t>
            </a:r>
            <a:r>
              <a:rPr lang="en-US" altLang="zh-TW" sz="3000" dirty="0" err="1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Presov</a:t>
            </a:r>
            <a:r>
              <a:rPr lang="zh-TW" altLang="en-US" sz="3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）</a:t>
            </a:r>
            <a:r>
              <a:rPr lang="zh-TW" altLang="en-US" sz="3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。</a:t>
            </a:r>
            <a:endParaRPr lang="en-US" altLang="zh-TW" sz="30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endParaRPr lang="en-US" altLang="zh-TW" sz="3000" dirty="0" smtClean="0"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在這場</a:t>
            </a:r>
            <a:r>
              <a:rPr lang="en-US" altLang="zh-TW" sz="3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Lukas </a:t>
            </a:r>
            <a:r>
              <a:rPr lang="en-US" altLang="zh-TW" sz="3000" dirty="0" err="1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Kmit</a:t>
            </a:r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的演奏中，突然發生了一件出乎大家意料之外的事</a:t>
            </a:r>
            <a:r>
              <a:rPr lang="en-US" altLang="zh-TW" sz="3000" dirty="0" smtClean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—</a:t>
            </a:r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有一位觀眾的手機響起了，而且還是知名品牌</a:t>
            </a:r>
            <a:r>
              <a:rPr lang="en-US" altLang="zh-TW" sz="3000" dirty="0" smtClean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Nokia</a:t>
            </a:r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的經典手機鈴聲。</a:t>
            </a:r>
            <a:endParaRPr lang="en-US" altLang="zh-TW" sz="2200" dirty="0"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8839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780B26-96F2-654E-97C1-1B0838A4680C}" type="slidenum">
              <a:rPr lang="en-US" altLang="zh-TW" smtClean="0"/>
              <a:t>4</a:t>
            </a:fld>
            <a:endParaRPr lang="zh-TW" altLang="en-US"/>
          </a:p>
        </p:txBody>
      </p:sp>
      <p:sp>
        <p:nvSpPr>
          <p:cNvPr id="3" name="文字方塊 2"/>
          <p:cNvSpPr txBox="1"/>
          <p:nvPr/>
        </p:nvSpPr>
        <p:spPr>
          <a:xfrm>
            <a:off x="990600" y="609600"/>
            <a:ext cx="102108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5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影片背景介紹</a:t>
            </a:r>
            <a:endParaRPr lang="zh-TW" altLang="en-US" sz="5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" name="文字方塊 3"/>
          <p:cNvSpPr txBox="1"/>
          <p:nvPr/>
        </p:nvSpPr>
        <p:spPr>
          <a:xfrm>
            <a:off x="1314450" y="1551265"/>
            <a:ext cx="9563100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3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Lukas</a:t>
            </a:r>
            <a:r>
              <a:rPr lang="zh-TW" altLang="en-US" sz="3000" dirty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當下的演奏被打斷了，但是他拉奏出那個鈴聲，巧妙地與其表演結合，並轉過來對台下觀眾挑眉微笑，展現其幽默風趣且臨危不亂的表現，觀眾們也因而笑出聲來。</a:t>
            </a:r>
            <a:endParaRPr lang="en-US" altLang="zh-TW" sz="3000" dirty="0"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endParaRPr lang="en-US" altLang="zh-TW" sz="3000" dirty="0"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r>
              <a:rPr lang="zh-TW" altLang="en-US" sz="3000" dirty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後來，在表演結束之後，這件事被登上報紙，有人說</a:t>
            </a:r>
            <a:r>
              <a:rPr lang="en-US" altLang="zh-TW" sz="3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Lukas</a:t>
            </a:r>
            <a:r>
              <a:rPr lang="zh-TW" altLang="en-US" sz="3000" dirty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的隨機應變能力很好，當下也比較化解了整個音樂廳裡尷尬的氣氛；但是也有人說，手機鈴聲想起事事先套好的，目的是</a:t>
            </a:r>
            <a:r>
              <a:rPr lang="en-US" altLang="zh-TW" sz="3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Nokia</a:t>
            </a:r>
            <a:r>
              <a:rPr lang="zh-TW" altLang="en-US" sz="3000" dirty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為了要宣傳打廣告</a:t>
            </a:r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。</a:t>
            </a:r>
            <a:endParaRPr lang="en-US" altLang="zh-TW" sz="3000" dirty="0"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9098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780B26-96F2-654E-97C1-1B0838A4680C}" type="slidenum">
              <a:rPr lang="en-US" altLang="zh-TW" smtClean="0"/>
              <a:t>5</a:t>
            </a:fld>
            <a:endParaRPr lang="zh-TW" altLang="en-US"/>
          </a:p>
        </p:txBody>
      </p:sp>
      <p:sp>
        <p:nvSpPr>
          <p:cNvPr id="3" name="文字方塊 2"/>
          <p:cNvSpPr txBox="1"/>
          <p:nvPr/>
        </p:nvSpPr>
        <p:spPr>
          <a:xfrm>
            <a:off x="990600" y="609600"/>
            <a:ext cx="102108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5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分享動機</a:t>
            </a:r>
            <a:endParaRPr lang="zh-TW" altLang="en-US" sz="5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" name="文字方塊 3"/>
          <p:cNvSpPr txBox="1"/>
          <p:nvPr/>
        </p:nvSpPr>
        <p:spPr>
          <a:xfrm>
            <a:off x="1485900" y="1471374"/>
            <a:ext cx="9220200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　　看完了這個短片之後，我們覺得</a:t>
            </a:r>
            <a:r>
              <a:rPr lang="en-US" altLang="zh-TW" sz="2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Lukas </a:t>
            </a:r>
            <a:r>
              <a:rPr lang="en-US" altLang="zh-TW" sz="2400" dirty="0" err="1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Kmit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不但演奏的很棒，同時，也展現出其臨危不亂的態度，以幽默化解尷尬。</a:t>
            </a:r>
            <a:endParaRPr lang="en-US" altLang="zh-TW" sz="24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en-US" altLang="zh-TW"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　　而這件事也被拿來和另一場表演做比較，一位交響樂團指揮家</a:t>
            </a:r>
            <a:r>
              <a:rPr lang="en-US" altLang="zh-TW" sz="2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Alan Gilbert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於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2012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年帶領</a:t>
            </a:r>
            <a:r>
              <a:rPr lang="en-US" altLang="zh-TW" sz="2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New York Philharmonic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在美國演奏時，前排座位突然響起</a:t>
            </a:r>
            <a:r>
              <a:rPr lang="en-US" altLang="zh-TW" sz="2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iPhone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的手機鈴聲，</a:t>
            </a:r>
            <a:r>
              <a:rPr lang="en-US" altLang="zh-TW" sz="2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Gilber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t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憤而中止演奏。</a:t>
            </a:r>
            <a:endParaRPr lang="en-US" altLang="zh-TW" sz="24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en-US" altLang="zh-TW"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　　我們想和大家分享，在</a:t>
            </a:r>
            <a:r>
              <a:rPr lang="en-US" altLang="zh-TW" sz="2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Lukas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的這樣一個美好的表演藝術當中，遇到手機鈴聲響起的情形，他是如何反應並讓整場演奏繼續下去。當然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，更重要的是，當我們去欣賞表演藝術時，一定要記得再三檢查自己的手機，或是其他電子設備有沒有轉為靜音或震動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sz="24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en-US" altLang="zh-TW"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（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NY Philharmonic, Alan Gilbert: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en-US" altLang="zh-TW" dirty="0" smtClean="0">
                <a:solidFill>
                  <a:srgbClr val="0070C0"/>
                </a:solidFill>
                <a:latin typeface="標楷體" panose="03000509000000000000" pitchFamily="65" charset="-120"/>
                <a:ea typeface="標楷體" panose="03000509000000000000" pitchFamily="65" charset="-120"/>
                <a:hlinkClick r:id="rId2"/>
              </a:rPr>
              <a:t>https</a:t>
            </a:r>
            <a:r>
              <a:rPr lang="en-US" altLang="zh-TW" dirty="0">
                <a:solidFill>
                  <a:srgbClr val="0070C0"/>
                </a:solidFill>
                <a:latin typeface="標楷體" panose="03000509000000000000" pitchFamily="65" charset="-120"/>
                <a:ea typeface="標楷體" panose="03000509000000000000" pitchFamily="65" charset="-120"/>
                <a:hlinkClick r:id="rId2"/>
              </a:rPr>
              <a:t>://</a:t>
            </a:r>
            <a:r>
              <a:rPr lang="en-US" altLang="zh-TW" dirty="0" smtClean="0">
                <a:solidFill>
                  <a:srgbClr val="0070C0"/>
                </a:solidFill>
                <a:latin typeface="標楷體" panose="03000509000000000000" pitchFamily="65" charset="-120"/>
                <a:ea typeface="標楷體" panose="03000509000000000000" pitchFamily="65" charset="-120"/>
                <a:hlinkClick r:id="rId2"/>
              </a:rPr>
              <a:t>www.youtube.com/watch?v=PCcAYyk4T7M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）</a:t>
            </a:r>
            <a:endParaRPr lang="en-US" altLang="zh-TW" dirty="0" smtClean="0">
              <a:solidFill>
                <a:srgbClr val="0070C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53298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780B26-96F2-654E-97C1-1B0838A4680C}" type="slidenum">
              <a:rPr lang="en-US" altLang="zh-TW" smtClean="0"/>
              <a:t>6</a:t>
            </a:fld>
            <a:endParaRPr lang="zh-TW" altLang="en-US"/>
          </a:p>
        </p:txBody>
      </p:sp>
      <p:sp>
        <p:nvSpPr>
          <p:cNvPr id="4" name="標題 1"/>
          <p:cNvSpPr txBox="1">
            <a:spLocks/>
          </p:cNvSpPr>
          <p:nvPr/>
        </p:nvSpPr>
        <p:spPr>
          <a:xfrm>
            <a:off x="1003300" y="609600"/>
            <a:ext cx="10210800" cy="990600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sz="5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心得感想</a:t>
            </a:r>
            <a:endParaRPr lang="zh-TW" altLang="en-US" sz="5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5" name="內容版面配置區 2"/>
          <p:cNvSpPr txBox="1">
            <a:spLocks/>
          </p:cNvSpPr>
          <p:nvPr/>
        </p:nvSpPr>
        <p:spPr>
          <a:xfrm>
            <a:off x="1143000" y="1447801"/>
            <a:ext cx="9906000" cy="46482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zh-TW" altLang="en-US" sz="2400" dirty="0" smtClean="0"/>
              <a:t> </a:t>
            </a:r>
            <a:r>
              <a:rPr lang="zh-TW" altLang="en-US" sz="2400" dirty="0" smtClean="0">
                <a:solidFill>
                  <a:srgbClr val="0070C0"/>
                </a:solidFill>
                <a:latin typeface="標楷體"/>
                <a:ea typeface="標楷體"/>
              </a:rPr>
              <a:t>★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陳諠瑩</a:t>
            </a:r>
            <a:endParaRPr lang="en-US" altLang="zh-TW" sz="24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  我認為表演者的壓力很大，不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僅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在準備期間擔心自己的狀況，也會擔心表演當天觀眾的突發狀況與自身的狀態。</a:t>
            </a:r>
            <a:endParaRPr lang="en-US" altLang="zh-TW" sz="24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US" altLang="zh-TW" sz="12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  看完這位中提琴家的表演，我非常佩服他的臨場反應！表演途中觀眾的手機響了，他的反應不是生氣，而是以手機的鈴聲即興演奏，為這場表演劃下完美的句點。</a:t>
            </a:r>
            <a:endParaRPr lang="en-US" altLang="zh-TW" sz="24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US" altLang="zh-TW" sz="12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  身為一個專業的表演者，要面對突發狀況也要以圓滑的方式解決它。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Lukas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給觀眾不止有古典樂的懷舊感，也有現代的清新感。</a:t>
            </a:r>
            <a:endParaRPr lang="en-US" altLang="zh-TW" sz="24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US" altLang="zh-TW" sz="12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  透過報告，我對表演藝術有了更進一步的瞭解。</a:t>
            </a:r>
            <a:endParaRPr lang="zh-TW" altLang="en-US"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004514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219200" y="1371600"/>
            <a:ext cx="9829800" cy="47244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TW" altLang="en-US" dirty="0"/>
              <a:t> </a:t>
            </a:r>
            <a:r>
              <a:rPr lang="zh-TW" altLang="en-US" dirty="0" smtClean="0">
                <a:solidFill>
                  <a:srgbClr val="0070C0"/>
                </a:solidFill>
                <a:latin typeface="標楷體"/>
                <a:ea typeface="標楷體"/>
              </a:rPr>
              <a:t>★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連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凱郁</a:t>
            </a:r>
            <a:endParaRPr lang="en-US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zh-TW" altLang="en-US" dirty="0"/>
              <a:t>　</a:t>
            </a:r>
            <a:r>
              <a:rPr lang="zh-TW" altLang="en-US" dirty="0" smtClean="0"/>
              <a:t>　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看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完了這段表演藝術後，我覺得那位表演者真的很厲害，隨機應變的能力非常好。最令我印象深刻的部分是，本來都是一直很順利地演奏，但 誰也沒預料到會有一位觀眾的手機突然響起，但是表演者卻能夠靈活 的、即興的、現場的、即席的、有彈性的變換自己所拉奏的樂譜，改成拉出觀眾的手機鈴聲的音樂，使得台下觀眾感到有趣而發出笑聲，結束時觀眾們也給予熱烈掌聲，也達到與觀眾互動的效果。 </a:t>
            </a: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endParaRPr lang="en-US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    這段表演藝術的短片是朋友分享給我看的，我看完之後覺得好有趣。而這學期選了表演藝術這門課，也讓我走進了表演藝術的世界，開始認識何謂表演藝術。我想，未來當有空閒時間時，我會去看場表演藝術，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認識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不同類型的表演藝術，同時也是讓自己稍微偷閒放鬆的時刻。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780B26-96F2-654E-97C1-1B0838A4680C}" type="slidenum">
              <a:rPr lang="en-US" altLang="zh-TW" smtClean="0"/>
              <a:t>7</a:t>
            </a:fld>
            <a:endParaRPr lang="zh-TW" altLang="en-US"/>
          </a:p>
        </p:txBody>
      </p:sp>
      <p:sp>
        <p:nvSpPr>
          <p:cNvPr id="6" name="標題 1"/>
          <p:cNvSpPr txBox="1">
            <a:spLocks/>
          </p:cNvSpPr>
          <p:nvPr/>
        </p:nvSpPr>
        <p:spPr>
          <a:xfrm>
            <a:off x="990600" y="609600"/>
            <a:ext cx="10210800" cy="914400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sz="5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心得感想</a:t>
            </a:r>
            <a:endParaRPr lang="zh-TW" altLang="en-US" sz="5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835287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780B26-96F2-654E-97C1-1B0838A4680C}" type="slidenum">
              <a:rPr lang="en-US" altLang="zh-TW" smtClean="0"/>
              <a:t>8</a:t>
            </a:fld>
            <a:endParaRPr lang="zh-TW" altLang="en-US"/>
          </a:p>
        </p:txBody>
      </p:sp>
      <p:sp>
        <p:nvSpPr>
          <p:cNvPr id="6" name="文字方塊 5"/>
          <p:cNvSpPr txBox="1"/>
          <p:nvPr/>
        </p:nvSpPr>
        <p:spPr>
          <a:xfrm>
            <a:off x="990600" y="1143000"/>
            <a:ext cx="102108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anose="04040404050702020202" pitchFamily="82" charset="0"/>
                <a:ea typeface="KaiTi" panose="02010609060101010101" pitchFamily="49" charset="-122"/>
              </a:rPr>
              <a:t>Thank you for the attention!</a:t>
            </a:r>
            <a:endParaRPr lang="zh-TW" altLang="en-US" sz="6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urlz MT" panose="04040404050702020202" pitchFamily="82" charset="0"/>
              <a:ea typeface="KaiTi" panose="02010609060101010101" pitchFamily="49" charset="-122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2438400"/>
            <a:ext cx="5353050" cy="3603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29178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圖釘">
  <a:themeElements>
    <a:clrScheme name="圖釘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圖釘">
      <a:majorFont>
        <a:latin typeface="Constantia"/>
        <a:ea typeface=""/>
        <a:cs typeface=""/>
        <a:font script="Jpan" typeface="HGS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Grek" typeface="Arial"/>
        <a:font script="Cyrl" typeface="Arial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圖釘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Pushpin</Template>
  <TotalTime>2141</TotalTime>
  <Words>411</Words>
  <Application>Microsoft Office PowerPoint</Application>
  <PresentationFormat>自訂</PresentationFormat>
  <Paragraphs>48</Paragraphs>
  <Slides>8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8</vt:i4>
      </vt:variant>
    </vt:vector>
  </HeadingPairs>
  <TitlesOfParts>
    <vt:vector size="9" baseType="lpstr">
      <vt:lpstr>圖釘</vt:lpstr>
      <vt:lpstr>Lukas Kmit’s viola performance</vt:lpstr>
      <vt:lpstr>Lukas Kmit 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Lukas Kmit’s violin performance</dc:title>
  <cp:lastModifiedBy>ASUS USER</cp:lastModifiedBy>
  <cp:revision>27</cp:revision>
  <dcterms:modified xsi:type="dcterms:W3CDTF">2016-01-18T05:45:58Z</dcterms:modified>
</cp:coreProperties>
</file>