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8" r:id="rId1"/>
  </p:sldMasterIdLst>
  <p:notesMasterIdLst>
    <p:notesMasterId r:id="rId16"/>
  </p:notesMasterIdLst>
  <p:sldIdLst>
    <p:sldId id="256" r:id="rId2"/>
    <p:sldId id="259" r:id="rId3"/>
    <p:sldId id="263" r:id="rId4"/>
    <p:sldId id="258" r:id="rId5"/>
    <p:sldId id="270" r:id="rId6"/>
    <p:sldId id="285" r:id="rId7"/>
    <p:sldId id="286" r:id="rId8"/>
    <p:sldId id="260" r:id="rId9"/>
    <p:sldId id="282" r:id="rId10"/>
    <p:sldId id="293" r:id="rId11"/>
    <p:sldId id="275" r:id="rId12"/>
    <p:sldId id="271" r:id="rId13"/>
    <p:sldId id="294" r:id="rId14"/>
    <p:sldId id="287" r:id="rId15"/>
  </p:sldIdLst>
  <p:sldSz cx="9144000" cy="5143500" type="screen16x9"/>
  <p:notesSz cx="6858000" cy="9144000"/>
  <p:embeddedFontLst>
    <p:embeddedFont>
      <p:font typeface="微軟正黑體" panose="020B0604030504040204" pitchFamily="34" charset="-120"/>
      <p:regular r:id="rId17"/>
      <p:bold r:id="rId18"/>
    </p:embeddedFont>
    <p:embeddedFont>
      <p:font typeface="Arial Black" panose="020B0A04020102020204" pitchFamily="34" charset="0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5A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805D94A-A1D6-483E-95DF-C5FF9D5F1BB2}">
  <a:tblStyle styleId="{5805D94A-A1D6-483E-95DF-C5FF9D5F1BB2}" styleName="Table_0">
    <a:wholeTbl>
      <a:tcTxStyle b="off" i="off">
        <a:font>
          <a:latin typeface="맑은 고딕"/>
          <a:ea typeface="맑은 고딕"/>
          <a:cs typeface="맑은 고딕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맑은 고딕"/>
          <a:ea typeface="맑은 고딕"/>
          <a:cs typeface="맑은 고딕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Char char="●"/>
              <a:defRPr sz="1100"/>
            </a:lvl1pPr>
            <a:lvl2pPr lvl="1">
              <a:spcBef>
                <a:spcPts val="0"/>
              </a:spcBef>
              <a:buChar char="○"/>
              <a:defRPr sz="1100"/>
            </a:lvl2pPr>
            <a:lvl3pPr lvl="2">
              <a:spcBef>
                <a:spcPts val="0"/>
              </a:spcBef>
              <a:buChar char="■"/>
              <a:defRPr sz="1100"/>
            </a:lvl3pPr>
            <a:lvl4pPr lvl="3">
              <a:spcBef>
                <a:spcPts val="0"/>
              </a:spcBef>
              <a:buChar char="●"/>
              <a:defRPr sz="1100"/>
            </a:lvl4pPr>
            <a:lvl5pPr lvl="4">
              <a:spcBef>
                <a:spcPts val="0"/>
              </a:spcBef>
              <a:buChar char="○"/>
              <a:defRPr sz="1100"/>
            </a:lvl5pPr>
            <a:lvl6pPr lvl="5">
              <a:spcBef>
                <a:spcPts val="0"/>
              </a:spcBef>
              <a:buChar char="■"/>
              <a:defRPr sz="1100"/>
            </a:lvl6pPr>
            <a:lvl7pPr lvl="6">
              <a:spcBef>
                <a:spcPts val="0"/>
              </a:spcBef>
              <a:buChar char="●"/>
              <a:defRPr sz="1100"/>
            </a:lvl7pPr>
            <a:lvl8pPr lvl="7">
              <a:spcBef>
                <a:spcPts val="0"/>
              </a:spcBef>
              <a:buChar char="○"/>
              <a:defRPr sz="1100"/>
            </a:lvl8pPr>
            <a:lvl9pPr lvl="8">
              <a:spcBef>
                <a:spcPts val="0"/>
              </a:spcBef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8" name="Shape 10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1" name="Shape 1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Shape 3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1" name="Shape 38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Shape 7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82" name="Shape 7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Shape 7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91" name="Shape 79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9" name="Shape 1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Shape 7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32" name="Shape 73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Shape 7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82" name="Shape 7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84505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Shape 5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27" name="Shape 5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Shape 4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8" name="Shape 41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Shape 7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82" name="Shape 7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266211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Shape 8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04" name="Shape 80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ver Slide layout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/>
          <p:nvPr/>
        </p:nvSpPr>
        <p:spPr>
          <a:xfrm>
            <a:off x="0" y="221774"/>
            <a:ext cx="251520" cy="1800200"/>
          </a:xfrm>
          <a:prstGeom prst="rect">
            <a:avLst/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Shape 8"/>
          <p:cNvSpPr txBox="1">
            <a:spLocks noGrp="1"/>
          </p:cNvSpPr>
          <p:nvPr>
            <p:ph type="title"/>
          </p:nvPr>
        </p:nvSpPr>
        <p:spPr>
          <a:xfrm>
            <a:off x="362850" y="250825"/>
            <a:ext cx="4235100" cy="1225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>
              <a:spcBef>
                <a:spcPts val="0"/>
              </a:spcBef>
              <a:buNone/>
              <a:defRPr sz="3600"/>
            </a:lvl1pPr>
            <a:lvl2pPr lvl="1">
              <a:spcBef>
                <a:spcPts val="0"/>
              </a:spcBef>
              <a:buNone/>
              <a:defRPr sz="3600"/>
            </a:lvl2pPr>
            <a:lvl3pPr lvl="2">
              <a:spcBef>
                <a:spcPts val="0"/>
              </a:spcBef>
              <a:buNone/>
              <a:defRPr sz="3600"/>
            </a:lvl3pPr>
            <a:lvl4pPr lvl="3">
              <a:spcBef>
                <a:spcPts val="0"/>
              </a:spcBef>
              <a:buNone/>
              <a:defRPr sz="3600"/>
            </a:lvl4pPr>
            <a:lvl5pPr lvl="4">
              <a:spcBef>
                <a:spcPts val="0"/>
              </a:spcBef>
              <a:buNone/>
              <a:defRPr sz="3600"/>
            </a:lvl5pPr>
            <a:lvl6pPr lvl="5">
              <a:spcBef>
                <a:spcPts val="0"/>
              </a:spcBef>
              <a:buNone/>
              <a:defRPr sz="3600"/>
            </a:lvl6pPr>
            <a:lvl7pPr lvl="6">
              <a:spcBef>
                <a:spcPts val="0"/>
              </a:spcBef>
              <a:buNone/>
              <a:defRPr sz="3600"/>
            </a:lvl7pPr>
            <a:lvl8pPr lvl="7">
              <a:spcBef>
                <a:spcPts val="0"/>
              </a:spcBef>
              <a:buNone/>
              <a:defRPr sz="3600"/>
            </a:lvl8pPr>
            <a:lvl9pPr lvl="8">
              <a:spcBef>
                <a:spcPts val="0"/>
              </a:spcBef>
              <a:buNone/>
              <a:defRPr sz="3600"/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370000" y="1471685"/>
            <a:ext cx="4292400" cy="445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sic Layout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/>
        </p:nvSpPr>
        <p:spPr>
          <a:xfrm>
            <a:off x="0" y="4876006"/>
            <a:ext cx="9144000" cy="267494"/>
          </a:xfrm>
          <a:prstGeom prst="rect">
            <a:avLst/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Shape 12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72400" y="4224852"/>
            <a:ext cx="794544" cy="82856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127" y="121825"/>
            <a:ext cx="9144000" cy="62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1pPr>
            <a:lvl2pPr lvl="1" algn="ctr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2pPr>
            <a:lvl3pPr lvl="2" algn="ctr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3pPr>
            <a:lvl4pPr lvl="3" algn="ctr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4pPr>
            <a:lvl5pPr lvl="4" algn="ctr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5pPr>
            <a:lvl6pPr lvl="5" algn="ctr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6pPr>
            <a:lvl7pPr lvl="6" algn="ctr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7pPr>
            <a:lvl8pPr lvl="7" algn="ctr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8pPr>
            <a:lvl9pPr lvl="8" algn="ctr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75" y="730893"/>
            <a:ext cx="9144000" cy="267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1pPr>
            <a:lvl2pPr lvl="1" algn="ctr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2pPr>
            <a:lvl3pPr lvl="2" algn="ctr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3pPr>
            <a:lvl4pPr lvl="3" algn="ctr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4pPr>
            <a:lvl5pPr lvl="4" algn="ctr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5pPr>
            <a:lvl6pPr lvl="5" algn="ctr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6pPr>
            <a:lvl7pPr lvl="6" algn="ctr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7pPr>
            <a:lvl8pPr lvl="7" algn="ctr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8pPr>
            <a:lvl9pPr lvl="8" algn="ctr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genda Layout 1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title"/>
          </p:nvPr>
        </p:nvSpPr>
        <p:spPr>
          <a:xfrm>
            <a:off x="2634175" y="207825"/>
            <a:ext cx="6510000" cy="62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1pPr>
            <a:lvl2pPr lvl="1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2pPr>
            <a:lvl3pPr lvl="2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3pPr>
            <a:lvl4pPr lvl="3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4pPr>
            <a:lvl5pPr lvl="4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5pPr>
            <a:lvl6pPr lvl="5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6pPr>
            <a:lvl7pPr lvl="6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7pPr>
            <a:lvl8pPr lvl="7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8pPr>
            <a:lvl9pPr lvl="8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9pPr>
          </a:lstStyle>
          <a:p>
            <a:endParaRPr/>
          </a:p>
        </p:txBody>
      </p:sp>
      <p:sp>
        <p:nvSpPr>
          <p:cNvPr id="24" name="Shape 24"/>
          <p:cNvSpPr/>
          <p:nvPr/>
        </p:nvSpPr>
        <p:spPr>
          <a:xfrm>
            <a:off x="0" y="0"/>
            <a:ext cx="1547700" cy="5143500"/>
          </a:xfrm>
          <a:prstGeom prst="rtTriangle">
            <a:avLst/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" name="Shape 25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317276" y="2582788"/>
            <a:ext cx="2316900" cy="24162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Shape 26"/>
          <p:cNvSpPr/>
          <p:nvPr/>
        </p:nvSpPr>
        <p:spPr>
          <a:xfrm rot="10800000">
            <a:off x="8513292" y="86"/>
            <a:ext cx="627300" cy="1995600"/>
          </a:xfrm>
          <a:prstGeom prst="rtTriangle">
            <a:avLst/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Break Layout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Shape 28"/>
          <p:cNvGrpSpPr/>
          <p:nvPr/>
        </p:nvGrpSpPr>
        <p:grpSpPr>
          <a:xfrm>
            <a:off x="4860032" y="915566"/>
            <a:ext cx="3312368" cy="3312368"/>
            <a:chOff x="5112060" y="1203598"/>
            <a:chExt cx="3312368" cy="3312368"/>
          </a:xfrm>
        </p:grpSpPr>
        <p:sp>
          <p:nvSpPr>
            <p:cNvPr id="29" name="Shape 29"/>
            <p:cNvSpPr/>
            <p:nvPr/>
          </p:nvSpPr>
          <p:spPr>
            <a:xfrm>
              <a:off x="5184068" y="1275606"/>
              <a:ext cx="3168352" cy="3168352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Shape 30"/>
            <p:cNvSpPr/>
            <p:nvPr/>
          </p:nvSpPr>
          <p:spPr>
            <a:xfrm>
              <a:off x="5112060" y="1203598"/>
              <a:ext cx="3312368" cy="3312368"/>
            </a:xfrm>
            <a:prstGeom prst="ellipse">
              <a:avLst/>
            </a:prstGeom>
            <a:noFill/>
            <a:ln w="25400" cap="flat" cmpd="sng">
              <a:solidFill>
                <a:srgbClr val="3F3F3F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" name="Shape 31"/>
          <p:cNvSpPr/>
          <p:nvPr/>
        </p:nvSpPr>
        <p:spPr>
          <a:xfrm>
            <a:off x="0" y="0"/>
            <a:ext cx="4968552" cy="5143500"/>
          </a:xfrm>
          <a:prstGeom prst="parallelogram">
            <a:avLst>
              <a:gd name="adj" fmla="val 55093"/>
            </a:avLst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" name="Shape 32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1115616" y="987574"/>
            <a:ext cx="2653432" cy="27670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End Slide Layout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/>
          <p:nvPr/>
        </p:nvSpPr>
        <p:spPr>
          <a:xfrm>
            <a:off x="971600" y="1779662"/>
            <a:ext cx="7272808" cy="2304256"/>
          </a:xfrm>
          <a:prstGeom prst="rect">
            <a:avLst/>
          </a:prstGeom>
          <a:noFill/>
          <a:ln w="38100" cap="flat" cmpd="sng">
            <a:solidFill>
              <a:srgbClr val="D15A1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Shape 35"/>
          <p:cNvSpPr/>
          <p:nvPr/>
        </p:nvSpPr>
        <p:spPr>
          <a:xfrm>
            <a:off x="1403648" y="997099"/>
            <a:ext cx="1584176" cy="1584176"/>
          </a:xfrm>
          <a:prstGeom prst="ellipse">
            <a:avLst/>
          </a:prstGeom>
          <a:solidFill>
            <a:srgbClr val="D15A12"/>
          </a:solidFill>
          <a:ln w="25400" cap="flat" cmpd="sng">
            <a:solidFill>
              <a:srgbClr val="D15A1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" name="Shape 36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16011" y="1288921"/>
            <a:ext cx="959451" cy="100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Images and Contents Layout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/>
        </p:nvSpPr>
        <p:spPr>
          <a:xfrm>
            <a:off x="5800954" y="0"/>
            <a:ext cx="3343046" cy="5143500"/>
          </a:xfrm>
          <a:prstGeom prst="rect">
            <a:avLst/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Shape 84"/>
          <p:cNvSpPr>
            <a:spLocks noGrp="1"/>
          </p:cNvSpPr>
          <p:nvPr>
            <p:ph type="pic" idx="2"/>
          </p:nvPr>
        </p:nvSpPr>
        <p:spPr>
          <a:xfrm>
            <a:off x="3305644" y="0"/>
            <a:ext cx="2532712" cy="5143500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240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560"/>
              </a:spcBef>
              <a:buClr>
                <a:schemeClr val="dk1"/>
              </a:buClr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480"/>
              </a:spcBef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asic Layout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/>
          <p:nvPr/>
        </p:nvSpPr>
        <p:spPr>
          <a:xfrm>
            <a:off x="0" y="0"/>
            <a:ext cx="2699792" cy="5143500"/>
          </a:xfrm>
          <a:prstGeom prst="rect">
            <a:avLst/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Shape 89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9632" y="3650728"/>
            <a:ext cx="1174969" cy="12252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nd Slide Layout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/>
        </p:nvSpPr>
        <p:spPr>
          <a:xfrm>
            <a:off x="3203848" y="483518"/>
            <a:ext cx="2736304" cy="2736304"/>
          </a:xfrm>
          <a:prstGeom prst="ellipse">
            <a:avLst/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" name="Shape 92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43383" y="930806"/>
            <a:ext cx="1657233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Shape 93"/>
          <p:cNvSpPr txBox="1">
            <a:spLocks noGrp="1"/>
          </p:cNvSpPr>
          <p:nvPr>
            <p:ph type="title"/>
          </p:nvPr>
        </p:nvSpPr>
        <p:spPr>
          <a:xfrm>
            <a:off x="127" y="3627025"/>
            <a:ext cx="9144000" cy="62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1pPr>
            <a:lvl2pPr lvl="1" algn="ctr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2pPr>
            <a:lvl3pPr lvl="2" algn="ctr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3pPr>
            <a:lvl4pPr lvl="3" algn="ctr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4pPr>
            <a:lvl5pPr lvl="4" algn="ctr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5pPr>
            <a:lvl6pPr lvl="5" algn="ctr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6pPr>
            <a:lvl7pPr lvl="6" algn="ctr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7pPr>
            <a:lvl8pPr lvl="7" algn="ctr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8pPr>
            <a:lvl9pPr lvl="8" algn="ctr" rtl="0">
              <a:spcBef>
                <a:spcPts val="0"/>
              </a:spcBef>
              <a:buNone/>
              <a:defRPr sz="3600">
                <a:solidFill>
                  <a:srgbClr val="3F3F3F"/>
                </a:solidFill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subTitle" idx="1"/>
          </p:nvPr>
        </p:nvSpPr>
        <p:spPr>
          <a:xfrm>
            <a:off x="75" y="4236093"/>
            <a:ext cx="9144000" cy="267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1pPr>
            <a:lvl2pPr lvl="1" algn="ctr" rtl="0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2pPr>
            <a:lvl3pPr lvl="2" algn="ctr" rtl="0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3pPr>
            <a:lvl4pPr lvl="3" algn="ctr" rtl="0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4pPr>
            <a:lvl5pPr lvl="4" algn="ctr" rtl="0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5pPr>
            <a:lvl6pPr lvl="5" algn="ctr" rtl="0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6pPr>
            <a:lvl7pPr lvl="6" algn="ctr" rtl="0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7pPr>
            <a:lvl8pPr lvl="7" algn="ctr" rtl="0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8pPr>
            <a:lvl9pPr lvl="8" algn="ctr" rtl="0">
              <a:spcBef>
                <a:spcPts val="0"/>
              </a:spcBef>
              <a:buNone/>
              <a:defRPr>
                <a:solidFill>
                  <a:srgbClr val="3F3F3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4" r:id="rId5"/>
    <p:sldLayoutId id="2147483662" r:id="rId6"/>
    <p:sldLayoutId id="2147483664" r:id="rId7"/>
    <p:sldLayoutId id="2147483665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Shape 110"/>
          <p:cNvGrpSpPr/>
          <p:nvPr/>
        </p:nvGrpSpPr>
        <p:grpSpPr>
          <a:xfrm>
            <a:off x="467543" y="4443958"/>
            <a:ext cx="1596784" cy="360040"/>
            <a:chOff x="467544" y="4011910"/>
            <a:chExt cx="1296144" cy="360040"/>
          </a:xfrm>
        </p:grpSpPr>
        <p:sp>
          <p:nvSpPr>
            <p:cNvPr id="111" name="Shape 111"/>
            <p:cNvSpPr/>
            <p:nvPr/>
          </p:nvSpPr>
          <p:spPr>
            <a:xfrm>
              <a:off x="467544" y="4011910"/>
              <a:ext cx="1296144" cy="360040"/>
            </a:xfrm>
            <a:prstGeom prst="roundRect">
              <a:avLst>
                <a:gd name="adj" fmla="val 50000"/>
              </a:avLst>
            </a:prstGeom>
            <a:solidFill>
              <a:srgbClr val="D15A12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Shape 112"/>
            <p:cNvSpPr txBox="1"/>
            <p:nvPr/>
          </p:nvSpPr>
          <p:spPr>
            <a:xfrm>
              <a:off x="467544" y="4015033"/>
              <a:ext cx="1296144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altLang="zh-TW" sz="1600" b="0" i="0" u="none" strike="noStrike" cap="none" dirty="0" smtClean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2017</a:t>
              </a:r>
              <a:r>
                <a:rPr lang="zh-TW" altLang="en-US" sz="1600" b="0" i="0" u="none" strike="noStrike" cap="none" dirty="0" smtClean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／</a:t>
              </a:r>
              <a:r>
                <a:rPr lang="en-US" altLang="zh-TW" sz="1600" b="0" i="0" u="none" strike="noStrike" cap="none" dirty="0" smtClean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11</a:t>
              </a:r>
              <a:r>
                <a:rPr lang="zh-TW" altLang="en-US" sz="1600" b="0" i="0" u="none" strike="noStrike" cap="none" dirty="0" smtClean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／</a:t>
              </a:r>
              <a:r>
                <a:rPr lang="en-US" altLang="zh-TW" sz="1600" b="0" i="0" u="none" strike="noStrike" cap="none" dirty="0" smtClean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03</a:t>
              </a:r>
              <a:endParaRPr lang="en" sz="16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362850" y="250825"/>
            <a:ext cx="5408472" cy="12255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 rtl="0">
              <a:lnSpc>
                <a:spcPct val="80000"/>
              </a:lnSpc>
              <a:spcBef>
                <a:spcPts val="0"/>
              </a:spcBef>
              <a:buNone/>
            </a:pPr>
            <a:r>
              <a:rPr lang="zh-TW" altLang="en-US" b="1" dirty="0" smtClean="0">
                <a:solidFill>
                  <a:schemeClr val="hlink"/>
                </a:solidFill>
              </a:rPr>
              <a:t>新世代學習者的致勝關鍵</a:t>
            </a:r>
            <a:endParaRPr lang="en" b="1" dirty="0">
              <a:solidFill>
                <a:schemeClr val="hlink"/>
              </a:solidFill>
            </a:endParaRPr>
          </a:p>
        </p:txBody>
      </p:sp>
      <p:sp>
        <p:nvSpPr>
          <p:cNvPr id="115" name="Shape 115"/>
          <p:cNvSpPr txBox="1">
            <a:spLocks noGrp="1"/>
          </p:cNvSpPr>
          <p:nvPr>
            <p:ph type="subTitle" idx="1"/>
          </p:nvPr>
        </p:nvSpPr>
        <p:spPr>
          <a:xfrm>
            <a:off x="370000" y="1603303"/>
            <a:ext cx="4292400" cy="4455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zh-TW" altLang="en-US" dirty="0" smtClean="0">
                <a:solidFill>
                  <a:schemeClr val="dk1"/>
                </a:solidFill>
              </a:rPr>
              <a:t>淡江大學 教育科技數位學習碩士在職專班</a:t>
            </a:r>
            <a:r>
              <a:rPr lang="en-US" altLang="zh-TW" dirty="0" smtClean="0">
                <a:solidFill>
                  <a:schemeClr val="dk1"/>
                </a:solidFill>
              </a:rPr>
              <a:t/>
            </a:r>
            <a:br>
              <a:rPr lang="en-US" altLang="zh-TW" dirty="0" smtClean="0">
                <a:solidFill>
                  <a:schemeClr val="dk1"/>
                </a:solidFill>
              </a:rPr>
            </a:br>
            <a:r>
              <a:rPr lang="zh-TW" altLang="en-US" dirty="0" smtClean="0">
                <a:solidFill>
                  <a:schemeClr val="dk1"/>
                </a:solidFill>
              </a:rPr>
              <a:t>碩一 </a:t>
            </a:r>
            <a:r>
              <a:rPr lang="en-US" altLang="zh-TW" dirty="0" smtClean="0">
                <a:solidFill>
                  <a:schemeClr val="dk1"/>
                </a:solidFill>
              </a:rPr>
              <a:t>706740049</a:t>
            </a:r>
            <a:r>
              <a:rPr lang="zh-TW" altLang="en-US" dirty="0" smtClean="0">
                <a:solidFill>
                  <a:schemeClr val="dk1"/>
                </a:solidFill>
              </a:rPr>
              <a:t> 洪</a:t>
            </a:r>
            <a:r>
              <a:rPr lang="zh-TW" altLang="en-US" dirty="0">
                <a:solidFill>
                  <a:schemeClr val="dk1"/>
                </a:solidFill>
              </a:rPr>
              <a:t>湘</a:t>
            </a:r>
            <a:r>
              <a:rPr lang="zh-TW" altLang="en-US" dirty="0" smtClean="0">
                <a:solidFill>
                  <a:schemeClr val="dk1"/>
                </a:solidFill>
              </a:rPr>
              <a:t>庭</a:t>
            </a:r>
            <a:endParaRPr lang="en" dirty="0">
              <a:solidFill>
                <a:schemeClr val="dk1"/>
              </a:solidFill>
            </a:endParaRPr>
          </a:p>
        </p:txBody>
      </p:sp>
      <p:sp>
        <p:nvSpPr>
          <p:cNvPr id="7" name="Shape 115"/>
          <p:cNvSpPr txBox="1">
            <a:spLocks/>
          </p:cNvSpPr>
          <p:nvPr/>
        </p:nvSpPr>
        <p:spPr>
          <a:xfrm>
            <a:off x="377150" y="1115292"/>
            <a:ext cx="5317068" cy="25630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ct val="25000"/>
            </a:pPr>
            <a:r>
              <a:rPr lang="en-US" altLang="zh-TW" sz="158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US" altLang="zh-TW" sz="158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 to the New Generation of Learners </a:t>
            </a:r>
            <a:r>
              <a:rPr lang="en-US" altLang="zh-TW" sz="158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Success</a:t>
            </a:r>
            <a:endParaRPr lang="en" sz="158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4932040" y="1828801"/>
            <a:ext cx="3168352" cy="160351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rgbClr val="D15A12"/>
              </a:buClr>
              <a:buSzPct val="25000"/>
              <a:buFont typeface="Arial"/>
              <a:buNone/>
            </a:pPr>
            <a:r>
              <a:rPr lang="zh-TW" altLang="en-US" sz="5400" b="1" i="0" u="none" strike="noStrike" cap="none" dirty="0" smtClean="0">
                <a:solidFill>
                  <a:srgbClr val="D15A1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新世代</a:t>
            </a:r>
            <a:endParaRPr lang="en-US" altLang="zh-TW" sz="5400" b="1" i="0" u="none" strike="noStrike" cap="none" dirty="0" smtClean="0">
              <a:solidFill>
                <a:srgbClr val="D15A12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buClr>
                <a:srgbClr val="D15A12"/>
              </a:buClr>
              <a:buSzPct val="25000"/>
              <a:buFont typeface="Arial"/>
              <a:buNone/>
            </a:pPr>
            <a:r>
              <a:rPr lang="zh-TW" altLang="en-US" sz="5400" b="1" i="0" u="none" strike="noStrike" cap="none" dirty="0" smtClean="0">
                <a:solidFill>
                  <a:srgbClr val="D15A1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學習者</a:t>
            </a:r>
            <a:endParaRPr lang="en" sz="5400" b="1" i="0" u="none" strike="noStrike" cap="none" dirty="0">
              <a:solidFill>
                <a:srgbClr val="D15A12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/>
            </a:endParaRPr>
          </a:p>
        </p:txBody>
      </p:sp>
      <p:sp>
        <p:nvSpPr>
          <p:cNvPr id="5" name="Shape 128"/>
          <p:cNvSpPr txBox="1">
            <a:spLocks/>
          </p:cNvSpPr>
          <p:nvPr/>
        </p:nvSpPr>
        <p:spPr>
          <a:xfrm>
            <a:off x="0" y="279001"/>
            <a:ext cx="9144100" cy="513918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buClr>
                <a:srgbClr val="D15A12"/>
              </a:buClr>
              <a:buSzPct val="25000"/>
              <a:buFont typeface="Arial"/>
              <a:buNone/>
            </a:pPr>
            <a:r>
              <a:rPr lang="zh-TW" altLang="en-US" sz="3600" dirty="0" smtClean="0">
                <a:solidFill>
                  <a:schemeClr val="tx1"/>
                </a:solidFill>
              </a:rPr>
              <a:t>　</a:t>
            </a:r>
            <a:r>
              <a:rPr lang="en" sz="3200" b="1" dirty="0" smtClean="0">
                <a:solidFill>
                  <a:schemeClr val="tx1"/>
                </a:solidFill>
              </a:rPr>
              <a:t>WHAT IS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 新世代學習者</a:t>
            </a:r>
            <a:endParaRPr lang="en" sz="3200" b="1" dirty="0">
              <a:solidFill>
                <a:schemeClr val="tx1"/>
              </a:solidFill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7070034" y="350425"/>
            <a:ext cx="1172818" cy="993913"/>
            <a:chOff x="7070034" y="350425"/>
            <a:chExt cx="1172818" cy="993913"/>
          </a:xfrm>
        </p:grpSpPr>
        <p:sp>
          <p:nvSpPr>
            <p:cNvPr id="3" name="橢圓形圖說文字 2"/>
            <p:cNvSpPr/>
            <p:nvPr/>
          </p:nvSpPr>
          <p:spPr>
            <a:xfrm rot="888637">
              <a:off x="7070034" y="350425"/>
              <a:ext cx="1172817" cy="993913"/>
            </a:xfrm>
            <a:prstGeom prst="wedgeEllipse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Shape 255"/>
            <p:cNvSpPr txBox="1"/>
            <p:nvPr/>
          </p:nvSpPr>
          <p:spPr>
            <a:xfrm>
              <a:off x="7070034" y="620942"/>
              <a:ext cx="1172818" cy="3967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altLang="zh-TW" sz="2000" b="1" dirty="0" smtClean="0">
                  <a:solidFill>
                    <a:schemeClr val="bg1"/>
                  </a:solidFill>
                  <a:latin typeface="Arial"/>
                  <a:ea typeface="Arial"/>
                  <a:cs typeface="Arial"/>
                  <a:sym typeface="Arial"/>
                </a:rPr>
                <a:t>X</a:t>
              </a:r>
              <a:r>
                <a:rPr lang="zh-TW" altLang="en-US" sz="2000" b="1" dirty="0" smtClean="0">
                  <a:solidFill>
                    <a:schemeClr val="bg1"/>
                  </a:solidFill>
                  <a:latin typeface="Arial"/>
                  <a:ea typeface="Arial"/>
                  <a:cs typeface="Arial"/>
                  <a:sym typeface="Arial"/>
                </a:rPr>
                <a:t>世代</a:t>
              </a:r>
              <a:endParaRPr lang="en" sz="2000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7848132" y="1471080"/>
            <a:ext cx="1078986" cy="1056249"/>
            <a:chOff x="7848132" y="1471080"/>
            <a:chExt cx="1078986" cy="1056249"/>
          </a:xfrm>
        </p:grpSpPr>
        <p:sp>
          <p:nvSpPr>
            <p:cNvPr id="8" name="橢圓形圖說文字 7"/>
            <p:cNvSpPr/>
            <p:nvPr/>
          </p:nvSpPr>
          <p:spPr>
            <a:xfrm rot="3155951">
              <a:off x="7859500" y="1459712"/>
              <a:ext cx="1056249" cy="1078986"/>
            </a:xfrm>
            <a:prstGeom prst="wedgeEllipse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Shape 255"/>
            <p:cNvSpPr txBox="1"/>
            <p:nvPr/>
          </p:nvSpPr>
          <p:spPr>
            <a:xfrm>
              <a:off x="7871398" y="1828801"/>
              <a:ext cx="1053942" cy="3967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altLang="zh-TW" sz="2000" b="1" dirty="0" smtClean="0">
                  <a:solidFill>
                    <a:schemeClr val="bg1"/>
                  </a:solidFill>
                  <a:latin typeface="Arial"/>
                  <a:ea typeface="Arial"/>
                  <a:cs typeface="Arial"/>
                  <a:sym typeface="Arial"/>
                </a:rPr>
                <a:t>Y</a:t>
              </a:r>
              <a:r>
                <a:rPr lang="zh-TW" altLang="en-US" sz="2000" b="1" dirty="0" smtClean="0">
                  <a:solidFill>
                    <a:schemeClr val="bg1"/>
                  </a:solidFill>
                  <a:latin typeface="Arial"/>
                  <a:ea typeface="Arial"/>
                  <a:cs typeface="Arial"/>
                  <a:sym typeface="Arial"/>
                </a:rPr>
                <a:t>世代</a:t>
              </a:r>
              <a:endParaRPr lang="en" sz="2000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" name="群組 16"/>
          <p:cNvGrpSpPr/>
          <p:nvPr/>
        </p:nvGrpSpPr>
        <p:grpSpPr>
          <a:xfrm>
            <a:off x="7786103" y="2806739"/>
            <a:ext cx="1099489" cy="1054258"/>
            <a:chOff x="7786103" y="2806739"/>
            <a:chExt cx="1099489" cy="1054258"/>
          </a:xfrm>
        </p:grpSpPr>
        <p:sp>
          <p:nvSpPr>
            <p:cNvPr id="10" name="橢圓形圖說文字 9"/>
            <p:cNvSpPr/>
            <p:nvPr/>
          </p:nvSpPr>
          <p:spPr>
            <a:xfrm rot="5082081">
              <a:off x="7808719" y="2784123"/>
              <a:ext cx="1054258" cy="1099489"/>
            </a:xfrm>
            <a:prstGeom prst="wedgeEllipse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Shape 255"/>
            <p:cNvSpPr txBox="1"/>
            <p:nvPr/>
          </p:nvSpPr>
          <p:spPr>
            <a:xfrm>
              <a:off x="7798904" y="3170828"/>
              <a:ext cx="1073426" cy="3967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zh-TW" altLang="en-US" sz="2000" b="1" dirty="0" smtClean="0">
                  <a:solidFill>
                    <a:schemeClr val="bg1"/>
                  </a:solidFill>
                </a:rPr>
                <a:t>Ｎ世代</a:t>
              </a:r>
              <a:endParaRPr lang="en" sz="2000" b="1" dirty="0">
                <a:solidFill>
                  <a:schemeClr val="bg1"/>
                </a:solidFill>
                <a:sym typeface="Arial"/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790590" y="3788147"/>
            <a:ext cx="1080808" cy="993649"/>
            <a:chOff x="6790590" y="3788147"/>
            <a:chExt cx="1080808" cy="993649"/>
          </a:xfrm>
        </p:grpSpPr>
        <p:sp>
          <p:nvSpPr>
            <p:cNvPr id="12" name="橢圓形圖說文字 11"/>
            <p:cNvSpPr/>
            <p:nvPr/>
          </p:nvSpPr>
          <p:spPr>
            <a:xfrm rot="7989356">
              <a:off x="6812738" y="3765999"/>
              <a:ext cx="993649" cy="1037946"/>
            </a:xfrm>
            <a:prstGeom prst="wedgeEllipse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Shape 255"/>
            <p:cNvSpPr txBox="1"/>
            <p:nvPr/>
          </p:nvSpPr>
          <p:spPr>
            <a:xfrm>
              <a:off x="6818243" y="4125733"/>
              <a:ext cx="1053155" cy="3967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altLang="zh-TW" sz="2000" b="1" dirty="0" smtClean="0">
                  <a:solidFill>
                    <a:schemeClr val="bg1"/>
                  </a:solidFill>
                  <a:latin typeface="Arial"/>
                  <a:ea typeface="Arial"/>
                  <a:cs typeface="Arial"/>
                  <a:sym typeface="Arial"/>
                </a:rPr>
                <a:t>Z</a:t>
              </a:r>
              <a:r>
                <a:rPr lang="zh-TW" altLang="en-US" sz="2000" b="1" dirty="0" smtClean="0">
                  <a:solidFill>
                    <a:schemeClr val="bg1"/>
                  </a:solidFill>
                  <a:latin typeface="Arial"/>
                  <a:ea typeface="Arial"/>
                  <a:cs typeface="Arial"/>
                  <a:sym typeface="Arial"/>
                </a:rPr>
                <a:t>世代</a:t>
              </a:r>
              <a:endParaRPr lang="en" sz="2000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5104114" y="3826397"/>
            <a:ext cx="1266971" cy="1099489"/>
            <a:chOff x="5104114" y="3826397"/>
            <a:chExt cx="1266971" cy="1099489"/>
          </a:xfrm>
        </p:grpSpPr>
        <p:sp>
          <p:nvSpPr>
            <p:cNvPr id="14" name="橢圓形圖說文字 13"/>
            <p:cNvSpPr/>
            <p:nvPr/>
          </p:nvSpPr>
          <p:spPr>
            <a:xfrm rot="11310649">
              <a:off x="5104114" y="3826397"/>
              <a:ext cx="1266971" cy="1099489"/>
            </a:xfrm>
            <a:prstGeom prst="wedgeEllipse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Shape 255"/>
            <p:cNvSpPr txBox="1"/>
            <p:nvPr/>
          </p:nvSpPr>
          <p:spPr>
            <a:xfrm>
              <a:off x="5110389" y="4201699"/>
              <a:ext cx="1244027" cy="3967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zh-TW" altLang="en-US" sz="2000" b="1" dirty="0" smtClean="0">
                  <a:solidFill>
                    <a:schemeClr val="bg1"/>
                  </a:solidFill>
                </a:rPr>
                <a:t>千禧世代</a:t>
              </a:r>
              <a:endParaRPr lang="en" sz="2000" b="1" dirty="0">
                <a:solidFill>
                  <a:schemeClr val="bg1"/>
                </a:solidFill>
                <a:sym typeface="Arial"/>
              </a:endParaRPr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3843130" y="2691788"/>
            <a:ext cx="1269222" cy="1214251"/>
            <a:chOff x="3843130" y="2691788"/>
            <a:chExt cx="1269222" cy="1214251"/>
          </a:xfrm>
        </p:grpSpPr>
        <p:sp>
          <p:nvSpPr>
            <p:cNvPr id="16" name="橢圓形圖說文字 15"/>
            <p:cNvSpPr/>
            <p:nvPr/>
          </p:nvSpPr>
          <p:spPr>
            <a:xfrm rot="14034601">
              <a:off x="3873225" y="2666912"/>
              <a:ext cx="1214251" cy="1264003"/>
            </a:xfrm>
            <a:prstGeom prst="wedgeEllipse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3843130" y="3098858"/>
              <a:ext cx="126725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buSzPct val="25000"/>
              </a:pPr>
              <a:r>
                <a:rPr lang="zh-TW" altLang="en-US" sz="2000" b="1" dirty="0">
                  <a:solidFill>
                    <a:schemeClr val="bg1"/>
                  </a:solidFill>
                </a:rPr>
                <a:t>網際世代</a:t>
              </a:r>
              <a:endParaRPr lang="en" altLang="zh-TW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4020276" y="1155066"/>
            <a:ext cx="1099489" cy="1054258"/>
            <a:chOff x="4020276" y="1155066"/>
            <a:chExt cx="1099489" cy="1054258"/>
          </a:xfrm>
        </p:grpSpPr>
        <p:sp>
          <p:nvSpPr>
            <p:cNvPr id="18" name="橢圓形圖說文字 17"/>
            <p:cNvSpPr/>
            <p:nvPr/>
          </p:nvSpPr>
          <p:spPr>
            <a:xfrm rot="16568301">
              <a:off x="4042892" y="1132450"/>
              <a:ext cx="1054258" cy="1099489"/>
            </a:xfrm>
            <a:prstGeom prst="wedgeEllipse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Shape 255"/>
            <p:cNvSpPr txBox="1"/>
            <p:nvPr/>
          </p:nvSpPr>
          <p:spPr>
            <a:xfrm>
              <a:off x="4028661" y="1486981"/>
              <a:ext cx="1081728" cy="3967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zh-TW" altLang="en-US" sz="2000" b="1" dirty="0" smtClean="0">
                  <a:solidFill>
                    <a:schemeClr val="bg1"/>
                  </a:solidFill>
                </a:rPr>
                <a:t>吞世代</a:t>
              </a:r>
              <a:endParaRPr lang="en" sz="2000" b="1" dirty="0">
                <a:solidFill>
                  <a:schemeClr val="bg1"/>
                </a:solidFill>
                <a:sym typeface="Arial"/>
              </a:endParaRPr>
            </a:p>
          </p:txBody>
        </p:sp>
      </p:grpSp>
      <p:sp>
        <p:nvSpPr>
          <p:cNvPr id="20" name="Shape 120"/>
          <p:cNvSpPr txBox="1"/>
          <p:nvPr/>
        </p:nvSpPr>
        <p:spPr>
          <a:xfrm>
            <a:off x="801757" y="3853954"/>
            <a:ext cx="2888973" cy="744488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zh-TW" b="1" dirty="0" smtClean="0"/>
              <a:t>新</a:t>
            </a:r>
            <a:r>
              <a:rPr lang="zh-TW" altLang="en-US" b="1" dirty="0" smtClean="0"/>
              <a:t>世</a:t>
            </a:r>
            <a:r>
              <a:rPr lang="zh-TW" altLang="zh-TW" b="1" dirty="0" smtClean="0"/>
              <a:t>代</a:t>
            </a:r>
            <a:r>
              <a:rPr lang="zh-TW" altLang="zh-TW" b="1" dirty="0"/>
              <a:t>學習者的</a:t>
            </a:r>
            <a:r>
              <a:rPr lang="zh-TW" altLang="zh-TW" b="1" dirty="0" smtClean="0"/>
              <a:t>代名詞</a:t>
            </a:r>
            <a:r>
              <a:rPr lang="zh-TW" altLang="en-US" b="1" dirty="0" smtClean="0"/>
              <a:t>，</a:t>
            </a:r>
            <a:endParaRPr lang="en-US" altLang="zh-TW" b="1" dirty="0" smtClean="0"/>
          </a:p>
          <a:p>
            <a:pPr lvl="0">
              <a:buSzPct val="25000"/>
            </a:pPr>
            <a:r>
              <a:rPr lang="zh-TW" altLang="zh-TW" b="1" dirty="0" smtClean="0"/>
              <a:t>從</a:t>
            </a:r>
            <a:r>
              <a:rPr lang="en-US" altLang="zh-TW" b="1" dirty="0"/>
              <a:t>X</a:t>
            </a:r>
            <a:r>
              <a:rPr lang="zh-TW" altLang="zh-TW" b="1" dirty="0"/>
              <a:t>世代、</a:t>
            </a:r>
            <a:r>
              <a:rPr lang="en-US" altLang="zh-TW" b="1" dirty="0"/>
              <a:t>Y</a:t>
            </a:r>
            <a:r>
              <a:rPr lang="zh-TW" altLang="zh-TW" b="1" dirty="0"/>
              <a:t>世代、</a:t>
            </a:r>
            <a:r>
              <a:rPr lang="en-US" altLang="zh-TW" b="1" dirty="0"/>
              <a:t>N</a:t>
            </a:r>
            <a:r>
              <a:rPr lang="zh-TW" altLang="zh-TW" b="1" dirty="0" smtClean="0"/>
              <a:t>世代、</a:t>
            </a:r>
            <a:r>
              <a:rPr lang="en-US" altLang="zh-TW" b="1" dirty="0" smtClean="0"/>
              <a:t>Z</a:t>
            </a:r>
            <a:r>
              <a:rPr lang="zh-TW" altLang="zh-TW" b="1" dirty="0" smtClean="0"/>
              <a:t>世代，</a:t>
            </a:r>
            <a:r>
              <a:rPr lang="zh-TW" altLang="zh-TW" b="1" dirty="0"/>
              <a:t>演變</a:t>
            </a:r>
            <a:r>
              <a:rPr lang="zh-TW" altLang="zh-TW" b="1" dirty="0" smtClean="0"/>
              <a:t>至今</a:t>
            </a:r>
            <a:r>
              <a:rPr lang="zh-TW" altLang="en-US" b="1" dirty="0" smtClean="0"/>
              <a:t>的「</a:t>
            </a:r>
            <a:r>
              <a:rPr lang="zh-TW" altLang="zh-TW" b="1" dirty="0" smtClean="0"/>
              <a:t>吞世代</a:t>
            </a:r>
            <a:r>
              <a:rPr lang="zh-TW" altLang="en-US" b="1" dirty="0" smtClean="0"/>
              <a:t>」</a:t>
            </a:r>
            <a:r>
              <a:rPr lang="zh-TW" altLang="zh-TW" b="1" dirty="0" smtClean="0"/>
              <a:t>。</a:t>
            </a:r>
            <a:endParaRPr lang="en" sz="1200" b="1" i="0" u="none" strike="noStrike" cap="none" dirty="0">
              <a:solidFill>
                <a:srgbClr val="3F3F3F"/>
              </a:solidFill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/>
          <p:nvPr/>
        </p:nvSpPr>
        <p:spPr>
          <a:xfrm>
            <a:off x="613817" y="2878251"/>
            <a:ext cx="7920000" cy="72008"/>
          </a:xfrm>
          <a:prstGeom prst="re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Shape 229"/>
          <p:cNvSpPr/>
          <p:nvPr/>
        </p:nvSpPr>
        <p:spPr>
          <a:xfrm>
            <a:off x="613817" y="2735376"/>
            <a:ext cx="108000" cy="360000"/>
          </a:xfrm>
          <a:prstGeom prst="re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Shape 230"/>
          <p:cNvSpPr/>
          <p:nvPr/>
        </p:nvSpPr>
        <p:spPr>
          <a:xfrm>
            <a:off x="2476928" y="2735376"/>
            <a:ext cx="108000" cy="360000"/>
          </a:xfrm>
          <a:prstGeom prst="re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Shape 232"/>
          <p:cNvSpPr/>
          <p:nvPr/>
        </p:nvSpPr>
        <p:spPr>
          <a:xfrm>
            <a:off x="4519817" y="2735376"/>
            <a:ext cx="108000" cy="360000"/>
          </a:xfrm>
          <a:prstGeom prst="re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Shape 235"/>
          <p:cNvSpPr/>
          <p:nvPr/>
        </p:nvSpPr>
        <p:spPr>
          <a:xfrm>
            <a:off x="6625053" y="2735376"/>
            <a:ext cx="108000" cy="360000"/>
          </a:xfrm>
          <a:prstGeom prst="re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Shape 236"/>
          <p:cNvSpPr txBox="1"/>
          <p:nvPr/>
        </p:nvSpPr>
        <p:spPr>
          <a:xfrm>
            <a:off x="2122322" y="3134696"/>
            <a:ext cx="817211" cy="36933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" sz="1800" b="1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1965</a:t>
            </a:r>
            <a:endParaRPr lang="en" sz="18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Shape 237"/>
          <p:cNvSpPr txBox="1"/>
          <p:nvPr/>
        </p:nvSpPr>
        <p:spPr>
          <a:xfrm>
            <a:off x="251292" y="3134696"/>
            <a:ext cx="817211" cy="36933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" sz="1800" b="1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altLang="zh-TW" sz="1800" b="1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r>
              <a:rPr lang="en" sz="1800" b="1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lang="en-US" altLang="zh-TW" sz="1800" b="1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lang="en" sz="18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Shape 239"/>
          <p:cNvSpPr txBox="1"/>
          <p:nvPr/>
        </p:nvSpPr>
        <p:spPr>
          <a:xfrm>
            <a:off x="4154006" y="3134696"/>
            <a:ext cx="817211" cy="36933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1800" b="1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1981</a:t>
            </a:r>
            <a:endParaRPr lang="en" sz="18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Shape 240"/>
          <p:cNvSpPr txBox="1"/>
          <p:nvPr/>
        </p:nvSpPr>
        <p:spPr>
          <a:xfrm>
            <a:off x="3011708" y="3613955"/>
            <a:ext cx="1075163" cy="461665"/>
          </a:xfrm>
          <a:prstGeom prst="re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t" anchorCtr="1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r>
              <a:rPr lang="zh-TW" altLang="en-US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年級</a:t>
            </a:r>
            <a:endParaRPr lang="en" sz="24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Shape 255"/>
          <p:cNvSpPr txBox="1"/>
          <p:nvPr/>
        </p:nvSpPr>
        <p:spPr>
          <a:xfrm>
            <a:off x="721817" y="2325755"/>
            <a:ext cx="1755111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zh-TW" altLang="en-US" sz="2000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嬰兒潮世代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Shape 255"/>
          <p:cNvSpPr txBox="1"/>
          <p:nvPr/>
        </p:nvSpPr>
        <p:spPr>
          <a:xfrm>
            <a:off x="2584928" y="2339178"/>
            <a:ext cx="1934889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2000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zh-TW" altLang="en-US" sz="2000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世代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Shape 255"/>
          <p:cNvSpPr txBox="1"/>
          <p:nvPr/>
        </p:nvSpPr>
        <p:spPr>
          <a:xfrm>
            <a:off x="4627816" y="2345829"/>
            <a:ext cx="1997237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2000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zh-TW" altLang="en-US" sz="2000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世代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Shape 255"/>
          <p:cNvSpPr txBox="1"/>
          <p:nvPr/>
        </p:nvSpPr>
        <p:spPr>
          <a:xfrm>
            <a:off x="6733052" y="2352480"/>
            <a:ext cx="1755345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2000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Z</a:t>
            </a:r>
            <a:r>
              <a:rPr lang="zh-TW" altLang="en-US" sz="2000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世代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Shape 239"/>
          <p:cNvSpPr txBox="1"/>
          <p:nvPr/>
        </p:nvSpPr>
        <p:spPr>
          <a:xfrm>
            <a:off x="6270248" y="3159227"/>
            <a:ext cx="817211" cy="36933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1800" b="1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1997</a:t>
            </a:r>
            <a:endParaRPr lang="en" sz="18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Shape 240"/>
          <p:cNvSpPr txBox="1"/>
          <p:nvPr/>
        </p:nvSpPr>
        <p:spPr>
          <a:xfrm>
            <a:off x="5088852" y="3608952"/>
            <a:ext cx="1075163" cy="461665"/>
          </a:xfrm>
          <a:prstGeom prst="re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t" anchorCtr="1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r>
              <a:rPr lang="zh-TW" altLang="en-US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年級</a:t>
            </a:r>
            <a:endParaRPr lang="en" sz="24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Shape 240"/>
          <p:cNvSpPr txBox="1"/>
          <p:nvPr/>
        </p:nvSpPr>
        <p:spPr>
          <a:xfrm>
            <a:off x="7087459" y="3608952"/>
            <a:ext cx="1075163" cy="461665"/>
          </a:xfrm>
          <a:prstGeom prst="re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t" anchorCtr="1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r>
              <a:rPr lang="zh-TW" altLang="en-US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年級</a:t>
            </a:r>
            <a:endParaRPr lang="en" sz="24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流程圖: 抽選 1"/>
          <p:cNvSpPr/>
          <p:nvPr/>
        </p:nvSpPr>
        <p:spPr>
          <a:xfrm rot="5246130">
            <a:off x="8473668" y="2795425"/>
            <a:ext cx="259514" cy="218660"/>
          </a:xfrm>
          <a:prstGeom prst="flowChartExtra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algn="ctr"/>
            <a:endParaRPr lang="zh-TW" altLang="en-US" sz="1800">
              <a:latin typeface="Arial"/>
              <a:ea typeface="Arial"/>
              <a:cs typeface="Arial"/>
            </a:endParaRPr>
          </a:p>
        </p:txBody>
      </p:sp>
      <p:sp>
        <p:nvSpPr>
          <p:cNvPr id="43" name="Shape 240"/>
          <p:cNvSpPr txBox="1"/>
          <p:nvPr/>
        </p:nvSpPr>
        <p:spPr>
          <a:xfrm>
            <a:off x="794981" y="3613955"/>
            <a:ext cx="1547491" cy="461665"/>
          </a:xfrm>
          <a:prstGeom prst="rect">
            <a:avLst/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t" anchorCtr="1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lang="zh-TW" altLang="en-US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、</a:t>
            </a:r>
            <a:r>
              <a:rPr lang="en-US" altLang="zh-TW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r>
              <a:rPr lang="zh-TW" altLang="en-US" sz="2400" b="1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年級</a:t>
            </a:r>
            <a:endParaRPr lang="en" sz="24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Shape 255"/>
          <p:cNvSpPr txBox="1"/>
          <p:nvPr/>
        </p:nvSpPr>
        <p:spPr>
          <a:xfrm>
            <a:off x="4627816" y="1937282"/>
            <a:ext cx="1997237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zh-TW" altLang="en-US" sz="2000" b="1" dirty="0" smtClean="0">
                <a:solidFill>
                  <a:srgbClr val="D15A12"/>
                </a:solidFill>
              </a:rPr>
              <a:t>Ｎ世代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Shape 255"/>
          <p:cNvSpPr txBox="1"/>
          <p:nvPr/>
        </p:nvSpPr>
        <p:spPr>
          <a:xfrm>
            <a:off x="6733052" y="1942682"/>
            <a:ext cx="1755345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zh-TW" altLang="en-US" sz="2000" b="1" dirty="0" smtClean="0">
                <a:solidFill>
                  <a:srgbClr val="D15A12"/>
                </a:solidFill>
              </a:rPr>
              <a:t>吞世代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Shape 255"/>
          <p:cNvSpPr txBox="1"/>
          <p:nvPr/>
        </p:nvSpPr>
        <p:spPr>
          <a:xfrm>
            <a:off x="4627816" y="1529034"/>
            <a:ext cx="1997238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zh-TW" altLang="en-US" sz="2000" b="1" dirty="0" smtClean="0">
                <a:solidFill>
                  <a:srgbClr val="D15A12"/>
                </a:solidFill>
              </a:rPr>
              <a:t>千禧世代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Shape 255"/>
          <p:cNvSpPr txBox="1"/>
          <p:nvPr/>
        </p:nvSpPr>
        <p:spPr>
          <a:xfrm>
            <a:off x="4627816" y="1129548"/>
            <a:ext cx="1997238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zh-TW" altLang="en-US" sz="2000" b="1" dirty="0" smtClean="0">
                <a:solidFill>
                  <a:srgbClr val="D15A12"/>
                </a:solidFill>
              </a:rPr>
              <a:t>網際世代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Shape 255"/>
          <p:cNvSpPr txBox="1"/>
          <p:nvPr/>
        </p:nvSpPr>
        <p:spPr>
          <a:xfrm>
            <a:off x="4627815" y="4228515"/>
            <a:ext cx="1997238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2000" b="1" dirty="0" smtClean="0">
                <a:solidFill>
                  <a:srgbClr val="D15A12"/>
                </a:solidFill>
              </a:rPr>
              <a:t>80</a:t>
            </a:r>
            <a:r>
              <a:rPr lang="zh-TW" altLang="en-US" sz="2000" b="1" dirty="0" smtClean="0">
                <a:solidFill>
                  <a:srgbClr val="D15A12"/>
                </a:solidFill>
              </a:rPr>
              <a:t>後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Shape 255"/>
          <p:cNvSpPr txBox="1"/>
          <p:nvPr/>
        </p:nvSpPr>
        <p:spPr>
          <a:xfrm>
            <a:off x="6733053" y="4228515"/>
            <a:ext cx="1755345" cy="39674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2000" b="1" dirty="0" smtClean="0">
                <a:solidFill>
                  <a:srgbClr val="D15A12"/>
                </a:solidFill>
              </a:rPr>
              <a:t>90</a:t>
            </a:r>
            <a:r>
              <a:rPr lang="zh-TW" altLang="en-US" sz="2000" b="1" dirty="0" smtClean="0">
                <a:solidFill>
                  <a:srgbClr val="D15A12"/>
                </a:solidFill>
              </a:rPr>
              <a:t>後</a:t>
            </a:r>
            <a:endParaRPr lang="en" sz="20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Shape 128"/>
          <p:cNvSpPr txBox="1">
            <a:spLocks/>
          </p:cNvSpPr>
          <p:nvPr/>
        </p:nvSpPr>
        <p:spPr>
          <a:xfrm>
            <a:off x="0" y="279001"/>
            <a:ext cx="9144100" cy="513918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buClr>
                <a:srgbClr val="D15A12"/>
              </a:buClr>
              <a:buSzPct val="25000"/>
              <a:buFont typeface="Arial"/>
              <a:buNone/>
            </a:pPr>
            <a:r>
              <a:rPr lang="zh-TW" altLang="en-US" sz="3600" dirty="0" smtClean="0">
                <a:solidFill>
                  <a:schemeClr val="tx1"/>
                </a:solidFill>
              </a:rPr>
              <a:t>　</a:t>
            </a:r>
            <a:r>
              <a:rPr lang="en" sz="3200" b="1" dirty="0" smtClean="0">
                <a:solidFill>
                  <a:schemeClr val="tx1"/>
                </a:solidFill>
              </a:rPr>
              <a:t>WHO IS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 新世代學習者</a:t>
            </a:r>
            <a:endParaRPr lang="en" sz="3200" b="1" dirty="0">
              <a:solidFill>
                <a:schemeClr val="tx1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715491" y="1129548"/>
            <a:ext cx="5580370" cy="1619675"/>
          </a:xfrm>
          <a:prstGeom prst="round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4232040" y="955964"/>
            <a:ext cx="4256358" cy="3782291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" grpId="0"/>
      <p:bldP spid="237" grpId="0"/>
      <p:bldP spid="239" grpId="0"/>
      <p:bldP spid="240" grpId="0" animBg="1"/>
      <p:bldP spid="35" grpId="0"/>
      <p:bldP spid="36" grpId="0"/>
      <p:bldP spid="37" grpId="0"/>
      <p:bldP spid="38" grpId="0"/>
      <p:bldP spid="39" grpId="0"/>
      <p:bldP spid="40" grpId="0" animBg="1"/>
      <p:bldP spid="41" grpId="0" animBg="1"/>
      <p:bldP spid="43" grpId="0" animBg="1"/>
      <p:bldP spid="44" grpId="0"/>
      <p:bldP spid="45" grpId="0"/>
      <p:bldP spid="46" grpId="0"/>
      <p:bldP spid="47" grpId="0"/>
      <p:bldP spid="49" grpId="0"/>
      <p:bldP spid="50" grpId="0"/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/>
          <p:nvPr/>
        </p:nvSpPr>
        <p:spPr>
          <a:xfrm>
            <a:off x="0" y="0"/>
            <a:ext cx="1547664" cy="5143500"/>
          </a:xfrm>
          <a:prstGeom prst="rtTriangle">
            <a:avLst/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Shape 134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317136" y="2582788"/>
            <a:ext cx="2317040" cy="241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Shape 135"/>
          <p:cNvSpPr/>
          <p:nvPr/>
        </p:nvSpPr>
        <p:spPr>
          <a:xfrm rot="10800000">
            <a:off x="8513376" y="0"/>
            <a:ext cx="627216" cy="1995686"/>
          </a:xfrm>
          <a:prstGeom prst="rtTriangle">
            <a:avLst/>
          </a:pr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Shape 136"/>
          <p:cNvSpPr/>
          <p:nvPr/>
        </p:nvSpPr>
        <p:spPr>
          <a:xfrm>
            <a:off x="2872383" y="1090856"/>
            <a:ext cx="5801164" cy="648073"/>
          </a:xfrm>
          <a:prstGeom prst="rect">
            <a:avLst/>
          </a:prstGeom>
          <a:noFill/>
          <a:ln w="25400" cap="flat" cmpd="sng">
            <a:solidFill>
              <a:srgbClr val="D15A1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Shape 137"/>
          <p:cNvSpPr/>
          <p:nvPr/>
        </p:nvSpPr>
        <p:spPr>
          <a:xfrm>
            <a:off x="2872382" y="1934370"/>
            <a:ext cx="5801165" cy="921749"/>
          </a:xfrm>
          <a:prstGeom prst="rect">
            <a:avLst/>
          </a:prstGeom>
          <a:noFill/>
          <a:ln w="25400" cap="flat" cmpd="sng">
            <a:solidFill>
              <a:srgbClr val="D15A1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Shape 138"/>
          <p:cNvSpPr/>
          <p:nvPr/>
        </p:nvSpPr>
        <p:spPr>
          <a:xfrm>
            <a:off x="2872382" y="3051560"/>
            <a:ext cx="5801165" cy="648073"/>
          </a:xfrm>
          <a:prstGeom prst="rect">
            <a:avLst/>
          </a:prstGeom>
          <a:noFill/>
          <a:ln w="25400" cap="flat" cmpd="sng">
            <a:solidFill>
              <a:srgbClr val="D15A1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Shape 139"/>
          <p:cNvSpPr/>
          <p:nvPr/>
        </p:nvSpPr>
        <p:spPr>
          <a:xfrm>
            <a:off x="2872382" y="3901802"/>
            <a:ext cx="5801165" cy="648073"/>
          </a:xfrm>
          <a:prstGeom prst="rect">
            <a:avLst/>
          </a:prstGeom>
          <a:noFill/>
          <a:ln w="25400" cap="flat" cmpd="sng">
            <a:solidFill>
              <a:srgbClr val="D15A1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Shape 144"/>
          <p:cNvSpPr txBox="1"/>
          <p:nvPr/>
        </p:nvSpPr>
        <p:spPr>
          <a:xfrm>
            <a:off x="2841738" y="1049139"/>
            <a:ext cx="722154" cy="68377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altLang="zh-TW" sz="2000" b="1" dirty="0" smtClean="0">
                <a:solidFill>
                  <a:schemeClr val="lt1"/>
                </a:solidFill>
              </a:rPr>
              <a:t>50%</a:t>
            </a:r>
            <a:r>
              <a:rPr lang="zh-TW" altLang="en-US" sz="2000" b="1" dirty="0" smtClean="0">
                <a:solidFill>
                  <a:schemeClr val="lt1"/>
                </a:solidFill>
              </a:rPr>
              <a:t>↑</a:t>
            </a:r>
            <a:endParaRPr lang="en" sz="2000" b="1" dirty="0">
              <a:solidFill>
                <a:schemeClr val="lt1"/>
              </a:solidFill>
              <a:sym typeface="Arial"/>
            </a:endParaRPr>
          </a:p>
        </p:txBody>
      </p:sp>
      <p:sp>
        <p:nvSpPr>
          <p:cNvPr id="145" name="Shape 145"/>
          <p:cNvSpPr txBox="1"/>
          <p:nvPr/>
        </p:nvSpPr>
        <p:spPr>
          <a:xfrm>
            <a:off x="2841738" y="1912898"/>
            <a:ext cx="722153" cy="93871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en-US" altLang="zh-TW" sz="2000" b="1" dirty="0" smtClean="0">
                <a:solidFill>
                  <a:schemeClr val="lt1"/>
                </a:solidFill>
              </a:rPr>
              <a:t>40</a:t>
            </a:r>
            <a:r>
              <a:rPr lang="en-US" altLang="zh-TW" sz="2000" b="1" dirty="0">
                <a:solidFill>
                  <a:schemeClr val="lt1"/>
                </a:solidFill>
              </a:rPr>
              <a:t>%</a:t>
            </a:r>
            <a:r>
              <a:rPr lang="zh-TW" altLang="en-US" sz="2000" b="1" dirty="0">
                <a:solidFill>
                  <a:schemeClr val="lt1"/>
                </a:solidFill>
              </a:rPr>
              <a:t>↑</a:t>
            </a:r>
            <a:endParaRPr lang="en" altLang="zh-TW" sz="2000" b="1" dirty="0">
              <a:solidFill>
                <a:schemeClr val="lt1"/>
              </a:solidFill>
            </a:endParaRPr>
          </a:p>
        </p:txBody>
      </p:sp>
      <p:sp>
        <p:nvSpPr>
          <p:cNvPr id="146" name="Shape 146"/>
          <p:cNvSpPr txBox="1"/>
          <p:nvPr/>
        </p:nvSpPr>
        <p:spPr>
          <a:xfrm>
            <a:off x="2834283" y="3016170"/>
            <a:ext cx="725661" cy="69681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en-US" altLang="zh-TW" sz="2000" b="1" dirty="0" smtClean="0">
                <a:solidFill>
                  <a:schemeClr val="lt1"/>
                </a:solidFill>
              </a:rPr>
              <a:t>31%</a:t>
            </a:r>
            <a:r>
              <a:rPr lang="zh-TW" altLang="en-US" sz="2000" b="1" dirty="0">
                <a:solidFill>
                  <a:schemeClr val="lt1"/>
                </a:solidFill>
              </a:rPr>
              <a:t>↑</a:t>
            </a:r>
            <a:endParaRPr lang="en" altLang="zh-TW" sz="2000" b="1" dirty="0">
              <a:solidFill>
                <a:schemeClr val="lt1"/>
              </a:solidFill>
            </a:endParaRPr>
          </a:p>
        </p:txBody>
      </p:sp>
      <p:sp>
        <p:nvSpPr>
          <p:cNvPr id="147" name="Shape 147"/>
          <p:cNvSpPr txBox="1"/>
          <p:nvPr/>
        </p:nvSpPr>
        <p:spPr>
          <a:xfrm>
            <a:off x="2841738" y="3877889"/>
            <a:ext cx="725660" cy="67198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en-US" altLang="zh-TW" sz="2000" b="1" dirty="0" smtClean="0">
                <a:solidFill>
                  <a:schemeClr val="lt1"/>
                </a:solidFill>
              </a:rPr>
              <a:t>28%</a:t>
            </a:r>
            <a:r>
              <a:rPr lang="zh-TW" altLang="en-US" sz="2000" b="1" dirty="0">
                <a:solidFill>
                  <a:schemeClr val="lt1"/>
                </a:solidFill>
              </a:rPr>
              <a:t>↑</a:t>
            </a:r>
            <a:endParaRPr lang="en" altLang="zh-TW" sz="2000" b="1" dirty="0">
              <a:solidFill>
                <a:schemeClr val="lt1"/>
              </a:solidFill>
            </a:endParaRPr>
          </a:p>
        </p:txBody>
      </p:sp>
      <p:grpSp>
        <p:nvGrpSpPr>
          <p:cNvPr id="148" name="Shape 148"/>
          <p:cNvGrpSpPr/>
          <p:nvPr/>
        </p:nvGrpSpPr>
        <p:grpSpPr>
          <a:xfrm>
            <a:off x="3580722" y="1113029"/>
            <a:ext cx="5120361" cy="541948"/>
            <a:chOff x="791378" y="3293212"/>
            <a:chExt cx="2208249" cy="550397"/>
          </a:xfrm>
        </p:grpSpPr>
        <p:sp>
          <p:nvSpPr>
            <p:cNvPr id="149" name="Shape 149"/>
            <p:cNvSpPr txBox="1"/>
            <p:nvPr/>
          </p:nvSpPr>
          <p:spPr>
            <a:xfrm>
              <a:off x="791378" y="3566610"/>
              <a:ext cx="2208249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zh-TW" altLang="en-US" sz="1800" b="1" dirty="0"/>
                <a:t>使用</a:t>
              </a:r>
              <a:r>
                <a:rPr lang="en-US" altLang="zh-TW" sz="1800" b="1" dirty="0"/>
                <a:t>Google</a:t>
              </a:r>
              <a:r>
                <a:rPr lang="zh-TW" altLang="en-US" sz="1800" b="1" dirty="0"/>
                <a:t>查詢、每天使用社群</a:t>
              </a:r>
              <a:r>
                <a:rPr lang="zh-TW" altLang="en-US" sz="1800" b="1" dirty="0" smtClean="0"/>
                <a:t>媒體 </a:t>
              </a:r>
              <a:r>
                <a:rPr lang="en-US" altLang="zh-TW" sz="1800" b="1" dirty="0" smtClean="0"/>
                <a:t>Facebook</a:t>
              </a:r>
              <a:endParaRPr lang="en" altLang="zh-TW" sz="1800" b="1" dirty="0">
                <a:solidFill>
                  <a:srgbClr val="3F3F3F"/>
                </a:solidFill>
              </a:endParaRPr>
            </a:p>
          </p:txBody>
        </p:sp>
        <p:sp>
          <p:nvSpPr>
            <p:cNvPr id="150" name="Shape 150"/>
            <p:cNvSpPr txBox="1"/>
            <p:nvPr/>
          </p:nvSpPr>
          <p:spPr>
            <a:xfrm>
              <a:off x="791378" y="3293212"/>
              <a:ext cx="2051022" cy="2676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en-US" altLang="zh-TW" sz="1600" b="1" dirty="0" smtClean="0">
                  <a:solidFill>
                    <a:srgbClr val="D15A12"/>
                  </a:solidFill>
                </a:rPr>
                <a:t>5</a:t>
              </a:r>
              <a:r>
                <a:rPr lang="zh-TW" altLang="en-US" sz="1600" b="1" dirty="0" smtClean="0">
                  <a:solidFill>
                    <a:srgbClr val="D15A12"/>
                  </a:solidFill>
                </a:rPr>
                <a:t>成以上的新世代</a:t>
              </a:r>
              <a:endParaRPr lang="en" altLang="zh-TW" sz="1600" b="1" dirty="0">
                <a:solidFill>
                  <a:srgbClr val="D15A12"/>
                </a:solidFill>
              </a:endParaRPr>
            </a:p>
          </p:txBody>
        </p:sp>
      </p:grpSp>
      <p:grpSp>
        <p:nvGrpSpPr>
          <p:cNvPr id="151" name="Shape 151"/>
          <p:cNvGrpSpPr/>
          <p:nvPr/>
        </p:nvGrpSpPr>
        <p:grpSpPr>
          <a:xfrm>
            <a:off x="3580723" y="1966535"/>
            <a:ext cx="5130924" cy="754023"/>
            <a:chOff x="791609" y="3291126"/>
            <a:chExt cx="2104723" cy="725782"/>
          </a:xfrm>
        </p:grpSpPr>
        <p:sp>
          <p:nvSpPr>
            <p:cNvPr id="152" name="Shape 152"/>
            <p:cNvSpPr txBox="1"/>
            <p:nvPr/>
          </p:nvSpPr>
          <p:spPr>
            <a:xfrm>
              <a:off x="791609" y="3532269"/>
              <a:ext cx="2104723" cy="4846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zh-TW" altLang="en-US" sz="1800" b="1" dirty="0"/>
                <a:t>關注社群媒體的個人隱私</a:t>
              </a:r>
              <a:r>
                <a:rPr lang="zh-TW" altLang="en-US" sz="1800" b="1" dirty="0" smtClean="0"/>
                <a:t>、擁抱多樣性期盼</a:t>
              </a:r>
              <a:r>
                <a:rPr lang="zh-TW" altLang="en-US" sz="1800" b="1" dirty="0"/>
                <a:t>個人化</a:t>
              </a:r>
              <a:r>
                <a:rPr lang="zh-TW" altLang="en-US" sz="1800" b="1" dirty="0" smtClean="0"/>
                <a:t>、喜歡</a:t>
              </a:r>
              <a:r>
                <a:rPr lang="zh-TW" altLang="en-US" sz="1800" b="1" dirty="0"/>
                <a:t>誠實和真實的內容</a:t>
              </a:r>
              <a:endParaRPr lang="en-US" altLang="zh-TW" sz="1800" b="1" dirty="0"/>
            </a:p>
          </p:txBody>
        </p:sp>
        <p:sp>
          <p:nvSpPr>
            <p:cNvPr id="153" name="Shape 153"/>
            <p:cNvSpPr txBox="1"/>
            <p:nvPr/>
          </p:nvSpPr>
          <p:spPr>
            <a:xfrm>
              <a:off x="791609" y="3291126"/>
              <a:ext cx="2053747" cy="28527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SzPct val="25000"/>
                <a:buNone/>
              </a:pPr>
              <a:r>
                <a:rPr lang="en-US" altLang="zh-TW" sz="16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4</a:t>
              </a:r>
              <a:r>
                <a:rPr lang="zh-TW" altLang="en-US" sz="16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成以上的新世代</a:t>
              </a:r>
              <a:endParaRPr lang="en" sz="1600" b="1" dirty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4" name="Shape 154"/>
          <p:cNvGrpSpPr/>
          <p:nvPr/>
        </p:nvGrpSpPr>
        <p:grpSpPr>
          <a:xfrm>
            <a:off x="3580724" y="3077492"/>
            <a:ext cx="4693990" cy="543059"/>
            <a:chOff x="791861" y="3287869"/>
            <a:chExt cx="2059657" cy="568992"/>
          </a:xfrm>
        </p:grpSpPr>
        <p:sp>
          <p:nvSpPr>
            <p:cNvPr id="155" name="Shape 155"/>
            <p:cNvSpPr txBox="1"/>
            <p:nvPr/>
          </p:nvSpPr>
          <p:spPr>
            <a:xfrm>
              <a:off x="791861" y="3579862"/>
              <a:ext cx="2050539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zh-TW" altLang="en-US" sz="1800" b="1" dirty="0"/>
                <a:t>喜歡同時做許多事情</a:t>
              </a:r>
              <a:endParaRPr lang="en" sz="1800" b="1" dirty="0">
                <a:solidFill>
                  <a:srgbClr val="3F3F3F"/>
                </a:solidFill>
                <a:sym typeface="Arial"/>
              </a:endParaRPr>
            </a:p>
          </p:txBody>
        </p:sp>
        <p:sp>
          <p:nvSpPr>
            <p:cNvPr id="156" name="Shape 156"/>
            <p:cNvSpPr txBox="1"/>
            <p:nvPr/>
          </p:nvSpPr>
          <p:spPr>
            <a:xfrm>
              <a:off x="791861" y="3287869"/>
              <a:ext cx="2059657" cy="2883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en-US" altLang="zh-TW" sz="1600" b="1" dirty="0" smtClean="0">
                  <a:solidFill>
                    <a:srgbClr val="D15A12"/>
                  </a:solidFill>
                </a:rPr>
                <a:t>3</a:t>
              </a:r>
              <a:r>
                <a:rPr lang="zh-TW" altLang="en-US" sz="1600" b="1" dirty="0" smtClean="0">
                  <a:solidFill>
                    <a:srgbClr val="D15A12"/>
                  </a:solidFill>
                </a:rPr>
                <a:t>成以上的新世代</a:t>
              </a:r>
              <a:endParaRPr lang="en" altLang="zh-TW" sz="1600" b="1" dirty="0">
                <a:solidFill>
                  <a:srgbClr val="D15A12"/>
                </a:solidFill>
              </a:endParaRPr>
            </a:p>
          </p:txBody>
        </p:sp>
      </p:grpSp>
      <p:grpSp>
        <p:nvGrpSpPr>
          <p:cNvPr id="157" name="Shape 157"/>
          <p:cNvGrpSpPr/>
          <p:nvPr/>
        </p:nvGrpSpPr>
        <p:grpSpPr>
          <a:xfrm>
            <a:off x="3580724" y="3915281"/>
            <a:ext cx="4700916" cy="550317"/>
            <a:chOff x="791861" y="3305540"/>
            <a:chExt cx="2062696" cy="550317"/>
          </a:xfrm>
        </p:grpSpPr>
        <p:sp>
          <p:nvSpPr>
            <p:cNvPr id="158" name="Shape 158"/>
            <p:cNvSpPr txBox="1"/>
            <p:nvPr/>
          </p:nvSpPr>
          <p:spPr>
            <a:xfrm>
              <a:off x="791861" y="3579862"/>
              <a:ext cx="2050539" cy="2759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zh-TW" altLang="en-US" sz="1800" b="1" dirty="0" smtClean="0"/>
                <a:t>喜歡</a:t>
              </a:r>
              <a:r>
                <a:rPr lang="zh-TW" altLang="en-US" sz="1800" b="1" dirty="0"/>
                <a:t>旅行和享受生活，不喜歡把錢存入銀行</a:t>
              </a:r>
              <a:endParaRPr lang="en" sz="1800" b="1" dirty="0">
                <a:solidFill>
                  <a:srgbClr val="3F3F3F"/>
                </a:solidFill>
                <a:sym typeface="Arial"/>
              </a:endParaRPr>
            </a:p>
          </p:txBody>
        </p:sp>
        <p:sp>
          <p:nvSpPr>
            <p:cNvPr id="159" name="Shape 159"/>
            <p:cNvSpPr txBox="1"/>
            <p:nvPr/>
          </p:nvSpPr>
          <p:spPr>
            <a:xfrm>
              <a:off x="794900" y="3305540"/>
              <a:ext cx="2059657" cy="2915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en-US" altLang="zh-TW" sz="1600" b="1" dirty="0" smtClean="0">
                  <a:solidFill>
                    <a:srgbClr val="D15A12"/>
                  </a:solidFill>
                </a:rPr>
                <a:t>2</a:t>
              </a:r>
              <a:r>
                <a:rPr lang="zh-TW" altLang="en-US" sz="1600" b="1" dirty="0" smtClean="0">
                  <a:solidFill>
                    <a:srgbClr val="D15A12"/>
                  </a:solidFill>
                </a:rPr>
                <a:t>成</a:t>
              </a:r>
              <a:r>
                <a:rPr lang="en-US" altLang="zh-TW" sz="1600" b="1" dirty="0" smtClean="0">
                  <a:solidFill>
                    <a:srgbClr val="D15A12"/>
                  </a:solidFill>
                </a:rPr>
                <a:t>(</a:t>
              </a:r>
              <a:r>
                <a:rPr lang="zh-TW" altLang="en-US" sz="1600" b="1" dirty="0" smtClean="0">
                  <a:solidFill>
                    <a:srgbClr val="D15A12"/>
                  </a:solidFill>
                </a:rPr>
                <a:t>接近</a:t>
              </a:r>
              <a:r>
                <a:rPr lang="en-US" altLang="zh-TW" sz="1600" b="1" dirty="0" smtClean="0">
                  <a:solidFill>
                    <a:srgbClr val="D15A12"/>
                  </a:solidFill>
                </a:rPr>
                <a:t>3</a:t>
              </a:r>
              <a:r>
                <a:rPr lang="zh-TW" altLang="en-US" sz="1600" b="1" dirty="0" smtClean="0">
                  <a:solidFill>
                    <a:srgbClr val="D15A12"/>
                  </a:solidFill>
                </a:rPr>
                <a:t>成</a:t>
              </a:r>
              <a:r>
                <a:rPr lang="en-US" altLang="zh-TW" sz="1600" b="1" dirty="0" smtClean="0">
                  <a:solidFill>
                    <a:srgbClr val="D15A12"/>
                  </a:solidFill>
                </a:rPr>
                <a:t>)</a:t>
              </a:r>
              <a:r>
                <a:rPr lang="zh-TW" altLang="en-US" sz="1600" b="1" dirty="0" smtClean="0">
                  <a:solidFill>
                    <a:srgbClr val="D15A12"/>
                  </a:solidFill>
                </a:rPr>
                <a:t>以上的新世代</a:t>
              </a:r>
              <a:endParaRPr lang="en" altLang="zh-TW" sz="1600" b="1" dirty="0">
                <a:solidFill>
                  <a:srgbClr val="D15A12"/>
                </a:solidFill>
              </a:endParaRPr>
            </a:p>
          </p:txBody>
        </p:sp>
      </p:grpSp>
      <p:sp>
        <p:nvSpPr>
          <p:cNvPr id="31" name="Shape 128"/>
          <p:cNvSpPr txBox="1">
            <a:spLocks/>
          </p:cNvSpPr>
          <p:nvPr/>
        </p:nvSpPr>
        <p:spPr>
          <a:xfrm>
            <a:off x="0" y="279001"/>
            <a:ext cx="9144100" cy="513918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buClr>
                <a:srgbClr val="D15A12"/>
              </a:buClr>
              <a:buSzPct val="25000"/>
              <a:buFont typeface="Arial"/>
              <a:buNone/>
            </a:pPr>
            <a:r>
              <a:rPr lang="zh-TW" altLang="en-US" sz="3600" dirty="0" smtClean="0">
                <a:solidFill>
                  <a:schemeClr val="tx1"/>
                </a:solidFill>
              </a:rPr>
              <a:t>　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新世代學習者的相似處</a:t>
            </a:r>
            <a:endParaRPr lang="en" sz="3200" b="1" dirty="0">
              <a:solidFill>
                <a:schemeClr val="tx1"/>
              </a:solidFill>
            </a:endParaRPr>
          </a:p>
        </p:txBody>
      </p:sp>
      <p:sp>
        <p:nvSpPr>
          <p:cNvPr id="32" name="Shape 172"/>
          <p:cNvSpPr txBox="1">
            <a:spLocks/>
          </p:cNvSpPr>
          <p:nvPr/>
        </p:nvSpPr>
        <p:spPr>
          <a:xfrm>
            <a:off x="4678017" y="492475"/>
            <a:ext cx="4033630" cy="23639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sz="2000" b="1" dirty="0">
                <a:solidFill>
                  <a:srgbClr val="0070C0"/>
                </a:solidFill>
              </a:rPr>
              <a:t> </a:t>
            </a:r>
            <a:r>
              <a:rPr lang="zh-TW" altLang="en-US" sz="2000" b="1" dirty="0" smtClean="0">
                <a:solidFill>
                  <a:srgbClr val="0070C0"/>
                </a:solidFill>
              </a:rPr>
              <a:t>（</a:t>
            </a:r>
            <a:r>
              <a:rPr lang="en-US" altLang="zh-TW" sz="2000" b="1" dirty="0" smtClean="0">
                <a:solidFill>
                  <a:srgbClr val="0070C0"/>
                </a:solidFill>
              </a:rPr>
              <a:t>X </a:t>
            </a:r>
            <a:r>
              <a:rPr lang="zh-TW" altLang="en-US" sz="2000" b="1" dirty="0" smtClean="0">
                <a:solidFill>
                  <a:srgbClr val="0070C0"/>
                </a:solidFill>
              </a:rPr>
              <a:t>、</a:t>
            </a:r>
            <a:r>
              <a:rPr lang="en-US" altLang="zh-TW" sz="2000" b="1" dirty="0">
                <a:solidFill>
                  <a:srgbClr val="0070C0"/>
                </a:solidFill>
              </a:rPr>
              <a:t>Y </a:t>
            </a:r>
            <a:r>
              <a:rPr lang="zh-TW" altLang="en-US" sz="2000" b="1" dirty="0" smtClean="0">
                <a:solidFill>
                  <a:srgbClr val="0070C0"/>
                </a:solidFill>
              </a:rPr>
              <a:t>、</a:t>
            </a:r>
            <a:r>
              <a:rPr lang="en-US" altLang="zh-TW" sz="2000" b="1" dirty="0">
                <a:solidFill>
                  <a:srgbClr val="0070C0"/>
                </a:solidFill>
              </a:rPr>
              <a:t> Z</a:t>
            </a:r>
            <a:r>
              <a:rPr lang="zh-TW" altLang="en-US" sz="2000" b="1" dirty="0" smtClean="0">
                <a:solidFill>
                  <a:srgbClr val="0070C0"/>
                </a:solidFill>
              </a:rPr>
              <a:t>世代的相似處）</a:t>
            </a:r>
            <a:endParaRPr lang="en" altLang="zh-TW" sz="2000" b="1" dirty="0">
              <a:solidFill>
                <a:srgbClr val="0070C0"/>
              </a:solidFill>
            </a:endParaRPr>
          </a:p>
        </p:txBody>
      </p:sp>
      <p:sp>
        <p:nvSpPr>
          <p:cNvPr id="34" name="Shape 149"/>
          <p:cNvSpPr txBox="1"/>
          <p:nvPr/>
        </p:nvSpPr>
        <p:spPr>
          <a:xfrm>
            <a:off x="2768340" y="4722039"/>
            <a:ext cx="3607420" cy="2769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en-US" sz="1200" dirty="0" smtClean="0">
                <a:solidFill>
                  <a:schemeClr val="tx1"/>
                </a:solidFill>
                <a:sym typeface="Arial"/>
              </a:rPr>
              <a:t>*數據來自</a:t>
            </a:r>
            <a:r>
              <a:rPr lang="zh-TW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zh-TW" sz="1200" dirty="0">
                <a:solidFill>
                  <a:schemeClr val="tx1"/>
                </a:solidFill>
              </a:rPr>
              <a:t>Kantar </a:t>
            </a:r>
            <a:r>
              <a:rPr lang="zh-TW" altLang="en-US" sz="1200" dirty="0">
                <a:solidFill>
                  <a:schemeClr val="tx1"/>
                </a:solidFill>
              </a:rPr>
              <a:t>集團 </a:t>
            </a:r>
            <a:r>
              <a:rPr lang="en-US" altLang="zh-TW" sz="1200" dirty="0">
                <a:solidFill>
                  <a:schemeClr val="tx1"/>
                </a:solidFill>
              </a:rPr>
              <a:t>Millward Brown </a:t>
            </a:r>
            <a:r>
              <a:rPr lang="zh-TW" altLang="en-US" sz="1200" dirty="0">
                <a:solidFill>
                  <a:schemeClr val="tx1"/>
                </a:solidFill>
              </a:rPr>
              <a:t>公司</a:t>
            </a:r>
            <a:r>
              <a:rPr lang="zh-TW" altLang="en-US" sz="1200" dirty="0" smtClean="0">
                <a:solidFill>
                  <a:schemeClr val="tx1"/>
                </a:solidFill>
              </a:rPr>
              <a:t>的研究</a:t>
            </a:r>
            <a:r>
              <a:rPr lang="en" sz="1200" dirty="0" smtClean="0">
                <a:solidFill>
                  <a:schemeClr val="tx1"/>
                </a:solidFill>
                <a:sym typeface="Arial"/>
              </a:rPr>
              <a:t>  </a:t>
            </a:r>
            <a:endParaRPr lang="en" sz="1200" dirty="0">
              <a:solidFill>
                <a:schemeClr val="tx1"/>
              </a:solidFill>
              <a:sym typeface="Arial"/>
            </a:endParaRPr>
          </a:p>
        </p:txBody>
      </p:sp>
      <p:sp>
        <p:nvSpPr>
          <p:cNvPr id="35" name="Shape 150"/>
          <p:cNvSpPr txBox="1"/>
          <p:nvPr/>
        </p:nvSpPr>
        <p:spPr>
          <a:xfrm>
            <a:off x="640307" y="934007"/>
            <a:ext cx="2232057" cy="446026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zh-TW" altLang="en-US" b="1" dirty="0" smtClean="0">
                <a:solidFill>
                  <a:srgbClr val="D15A12"/>
                </a:solidFill>
                <a:sym typeface="Arial"/>
              </a:rPr>
              <a:t>博學多聞</a:t>
            </a:r>
            <a:r>
              <a:rPr lang="zh-TW" altLang="en-US" b="1" dirty="0" smtClean="0">
                <a:solidFill>
                  <a:srgbClr val="D15A12"/>
                </a:solidFill>
              </a:rPr>
              <a:t>，資訊取得便利</a:t>
            </a:r>
            <a:endParaRPr lang="en-US" altLang="zh-TW" b="1" dirty="0" smtClean="0">
              <a:solidFill>
                <a:srgbClr val="D15A12"/>
              </a:solidFill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zh-TW" altLang="en-US" b="1" dirty="0" smtClean="0">
                <a:solidFill>
                  <a:srgbClr val="D15A12"/>
                </a:solidFill>
              </a:rPr>
              <a:t>宰相不出門，能</a:t>
            </a:r>
            <a:r>
              <a:rPr lang="zh-TW" altLang="en-US" b="1" dirty="0">
                <a:solidFill>
                  <a:srgbClr val="D15A12"/>
                </a:solidFill>
              </a:rPr>
              <a:t>知</a:t>
            </a:r>
            <a:r>
              <a:rPr lang="zh-TW" altLang="en-US" b="1" dirty="0" smtClean="0">
                <a:solidFill>
                  <a:srgbClr val="D15A12"/>
                </a:solidFill>
              </a:rPr>
              <a:t>天下</a:t>
            </a:r>
            <a:r>
              <a:rPr lang="zh-TW" altLang="en-US" b="1" dirty="0">
                <a:solidFill>
                  <a:srgbClr val="D15A12"/>
                </a:solidFill>
              </a:rPr>
              <a:t>事</a:t>
            </a:r>
            <a:endParaRPr lang="en" b="1" dirty="0">
              <a:solidFill>
                <a:srgbClr val="D15A12"/>
              </a:solidFill>
              <a:sym typeface="Arial"/>
            </a:endParaRPr>
          </a:p>
        </p:txBody>
      </p:sp>
      <p:sp>
        <p:nvSpPr>
          <p:cNvPr id="36" name="Shape 153"/>
          <p:cNvSpPr txBox="1"/>
          <p:nvPr/>
        </p:nvSpPr>
        <p:spPr>
          <a:xfrm>
            <a:off x="640307" y="1848657"/>
            <a:ext cx="1317399" cy="27699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zh-TW" altLang="en-US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高度依賴</a:t>
            </a:r>
            <a:r>
              <a:rPr lang="en-US" altLang="zh-TW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3C</a:t>
            </a:r>
            <a:endParaRPr lang="en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Shape 149"/>
          <p:cNvSpPr txBox="1"/>
          <p:nvPr/>
        </p:nvSpPr>
        <p:spPr>
          <a:xfrm>
            <a:off x="669583" y="1392646"/>
            <a:ext cx="1968510" cy="446026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en-US" b="1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知識、資訊來自媒體、網路、社群</a:t>
            </a:r>
            <a:r>
              <a:rPr lang="en-US" altLang="zh-TW" b="1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r>
              <a:rPr lang="en" b="1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..     </a:t>
            </a:r>
            <a:endParaRPr lang="en" b="1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Shape 152"/>
          <p:cNvSpPr txBox="1"/>
          <p:nvPr/>
        </p:nvSpPr>
        <p:spPr>
          <a:xfrm>
            <a:off x="659766" y="2083192"/>
            <a:ext cx="2022436" cy="54572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en-US" b="1" dirty="0" smtClean="0">
                <a:solidFill>
                  <a:schemeClr val="tx1"/>
                </a:solidFill>
              </a:rPr>
              <a:t>包括：</a:t>
            </a:r>
            <a:r>
              <a:rPr lang="zh-TW" altLang="zh-TW" b="1" dirty="0" smtClean="0">
                <a:solidFill>
                  <a:schemeClr val="tx1"/>
                </a:solidFill>
              </a:rPr>
              <a:t>電腦及</a:t>
            </a:r>
            <a:r>
              <a:rPr lang="zh-TW" altLang="zh-TW" b="1" dirty="0">
                <a:solidFill>
                  <a:schemeClr val="tx1"/>
                </a:solidFill>
              </a:rPr>
              <a:t>其週</a:t>
            </a:r>
            <a:r>
              <a:rPr lang="zh-TW" altLang="zh-TW" b="1" dirty="0" smtClean="0">
                <a:solidFill>
                  <a:schemeClr val="tx1"/>
                </a:solidFill>
              </a:rPr>
              <a:t>邊</a:t>
            </a:r>
            <a:r>
              <a:rPr lang="zh-TW" altLang="en-US" b="1" dirty="0" smtClean="0">
                <a:solidFill>
                  <a:schemeClr val="tx1"/>
                </a:solidFill>
              </a:rPr>
              <a:t>，</a:t>
            </a:r>
            <a:r>
              <a:rPr lang="zh-TW" altLang="zh-TW" b="1" dirty="0" smtClean="0">
                <a:solidFill>
                  <a:schemeClr val="tx1"/>
                </a:solidFill>
              </a:rPr>
              <a:t>通訊</a:t>
            </a:r>
            <a:r>
              <a:rPr lang="en-US" altLang="zh-TW" b="1" dirty="0" smtClean="0">
                <a:solidFill>
                  <a:schemeClr val="tx1"/>
                </a:solidFill>
              </a:rPr>
              <a:t>(</a:t>
            </a:r>
            <a:r>
              <a:rPr lang="zh-TW" altLang="en-US" b="1" dirty="0" smtClean="0">
                <a:solidFill>
                  <a:schemeClr val="tx1"/>
                </a:solidFill>
              </a:rPr>
              <a:t>手機</a:t>
            </a:r>
            <a:r>
              <a:rPr lang="en-US" altLang="zh-TW" b="1" dirty="0" smtClean="0">
                <a:solidFill>
                  <a:schemeClr val="tx1"/>
                </a:solidFill>
              </a:rPr>
              <a:t>)</a:t>
            </a:r>
            <a:r>
              <a:rPr lang="zh-TW" altLang="en-US" b="1" dirty="0" smtClean="0">
                <a:solidFill>
                  <a:schemeClr val="tx1"/>
                </a:solidFill>
              </a:rPr>
              <a:t>、</a:t>
            </a:r>
            <a:r>
              <a:rPr lang="zh-TW" altLang="zh-TW" b="1" dirty="0" smtClean="0">
                <a:solidFill>
                  <a:schemeClr val="tx1"/>
                </a:solidFill>
              </a:rPr>
              <a:t>消費電子</a:t>
            </a:r>
            <a:endParaRPr lang="en-US" altLang="zh-TW" b="1" dirty="0" smtClean="0">
              <a:solidFill>
                <a:schemeClr val="tx1"/>
              </a:solidFill>
            </a:endParaRPr>
          </a:p>
        </p:txBody>
      </p:sp>
      <p:sp>
        <p:nvSpPr>
          <p:cNvPr id="39" name="Shape 987"/>
          <p:cNvSpPr/>
          <p:nvPr/>
        </p:nvSpPr>
        <p:spPr>
          <a:xfrm>
            <a:off x="2137236" y="3874293"/>
            <a:ext cx="352834" cy="35283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86117" y="5486"/>
                </a:moveTo>
                <a:cubicBezTo>
                  <a:pt x="75325" y="5764"/>
                  <a:pt x="63841" y="10280"/>
                  <a:pt x="63811" y="26047"/>
                </a:cubicBezTo>
                <a:lnTo>
                  <a:pt x="63844" y="26160"/>
                </a:lnTo>
                <a:lnTo>
                  <a:pt x="63844" y="37823"/>
                </a:lnTo>
                <a:lnTo>
                  <a:pt x="51271" y="37823"/>
                </a:lnTo>
                <a:lnTo>
                  <a:pt x="51271" y="55279"/>
                </a:lnTo>
                <a:lnTo>
                  <a:pt x="63844" y="55279"/>
                </a:lnTo>
                <a:lnTo>
                  <a:pt x="63844" y="114527"/>
                </a:lnTo>
                <a:lnTo>
                  <a:pt x="83482" y="114527"/>
                </a:lnTo>
                <a:lnTo>
                  <a:pt x="83482" y="55279"/>
                </a:lnTo>
                <a:lnTo>
                  <a:pt x="100177" y="54959"/>
                </a:lnTo>
                <a:lnTo>
                  <a:pt x="101459" y="37823"/>
                </a:lnTo>
                <a:lnTo>
                  <a:pt x="83482" y="37823"/>
                </a:lnTo>
                <a:lnTo>
                  <a:pt x="83482" y="27488"/>
                </a:lnTo>
                <a:cubicBezTo>
                  <a:pt x="83220" y="20694"/>
                  <a:pt x="94750" y="20772"/>
                  <a:pt x="102092" y="21346"/>
                </a:cubicBezTo>
                <a:cubicBezTo>
                  <a:pt x="102786" y="16862"/>
                  <a:pt x="103331" y="11565"/>
                  <a:pt x="103339" y="5914"/>
                </a:cubicBezTo>
                <a:cubicBezTo>
                  <a:pt x="98179" y="4966"/>
                  <a:pt x="94512" y="5270"/>
                  <a:pt x="86117" y="5486"/>
                </a:cubicBezTo>
                <a:close/>
                <a:moveTo>
                  <a:pt x="9333" y="0"/>
                </a:moveTo>
                <a:lnTo>
                  <a:pt x="110666" y="0"/>
                </a:lnTo>
                <a:cubicBezTo>
                  <a:pt x="115821" y="0"/>
                  <a:pt x="120000" y="4178"/>
                  <a:pt x="120000" y="9333"/>
                </a:cubicBezTo>
                <a:lnTo>
                  <a:pt x="120000" y="110666"/>
                </a:lnTo>
                <a:cubicBezTo>
                  <a:pt x="120000" y="115821"/>
                  <a:pt x="115821" y="120000"/>
                  <a:pt x="110666" y="120000"/>
                </a:cubicBezTo>
                <a:lnTo>
                  <a:pt x="9333" y="120000"/>
                </a:lnTo>
                <a:cubicBezTo>
                  <a:pt x="4178" y="120000"/>
                  <a:pt x="0" y="115821"/>
                  <a:pt x="0" y="110666"/>
                </a:cubicBezTo>
                <a:lnTo>
                  <a:pt x="0" y="9333"/>
                </a:lnTo>
                <a:cubicBezTo>
                  <a:pt x="0" y="4178"/>
                  <a:pt x="4178" y="0"/>
                  <a:pt x="9333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Shape 501"/>
          <p:cNvSpPr/>
          <p:nvPr/>
        </p:nvSpPr>
        <p:spPr>
          <a:xfrm>
            <a:off x="6341847" y="4670529"/>
            <a:ext cx="336154" cy="33429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3068" y="26010"/>
                </a:moveTo>
                <a:lnTo>
                  <a:pt x="57534" y="62723"/>
                </a:lnTo>
                <a:lnTo>
                  <a:pt x="8778" y="93439"/>
                </a:lnTo>
                <a:cubicBezTo>
                  <a:pt x="-4347" y="72371"/>
                  <a:pt x="-2620" y="45225"/>
                  <a:pt x="13068" y="26010"/>
                </a:cubicBezTo>
                <a:close/>
                <a:moveTo>
                  <a:pt x="72750" y="9805"/>
                </a:moveTo>
                <a:cubicBezTo>
                  <a:pt x="97906" y="13435"/>
                  <a:pt x="117324" y="33902"/>
                  <a:pt x="119747" y="59340"/>
                </a:cubicBezTo>
                <a:cubicBezTo>
                  <a:pt x="122169" y="84778"/>
                  <a:pt x="106967" y="108580"/>
                  <a:pt x="82953" y="116944"/>
                </a:cubicBezTo>
                <a:cubicBezTo>
                  <a:pt x="58940" y="125308"/>
                  <a:pt x="32354" y="116063"/>
                  <a:pt x="18609" y="94568"/>
                </a:cubicBezTo>
                <a:lnTo>
                  <a:pt x="64929" y="64619"/>
                </a:lnTo>
                <a:close/>
                <a:moveTo>
                  <a:pt x="59631" y="7"/>
                </a:moveTo>
                <a:cubicBezTo>
                  <a:pt x="61886" y="-29"/>
                  <a:pt x="64155" y="67"/>
                  <a:pt x="66428" y="301"/>
                </a:cubicBezTo>
                <a:lnTo>
                  <a:pt x="60564" y="57854"/>
                </a:lnTo>
                <a:lnTo>
                  <a:pt x="17983" y="18947"/>
                </a:lnTo>
                <a:cubicBezTo>
                  <a:pt x="28734" y="7049"/>
                  <a:pt x="43845" y="263"/>
                  <a:pt x="59631" y="7"/>
                </a:cubicBezTo>
                <a:close/>
              </a:path>
            </a:pathLst>
          </a:cu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Shape 931"/>
          <p:cNvSpPr/>
          <p:nvPr/>
        </p:nvSpPr>
        <p:spPr>
          <a:xfrm>
            <a:off x="8120989" y="4190072"/>
            <a:ext cx="431509" cy="29228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3556" y="36354"/>
                </a:moveTo>
                <a:cubicBezTo>
                  <a:pt x="21704" y="36354"/>
                  <a:pt x="20201" y="38571"/>
                  <a:pt x="20201" y="41307"/>
                </a:cubicBezTo>
                <a:cubicBezTo>
                  <a:pt x="20201" y="44042"/>
                  <a:pt x="21704" y="46260"/>
                  <a:pt x="23556" y="46260"/>
                </a:cubicBezTo>
                <a:cubicBezTo>
                  <a:pt x="25409" y="46260"/>
                  <a:pt x="26911" y="44042"/>
                  <a:pt x="26911" y="41307"/>
                </a:cubicBezTo>
                <a:cubicBezTo>
                  <a:pt x="26911" y="38571"/>
                  <a:pt x="25409" y="36354"/>
                  <a:pt x="23556" y="36354"/>
                </a:cubicBezTo>
                <a:close/>
                <a:moveTo>
                  <a:pt x="108869" y="7318"/>
                </a:moveTo>
                <a:cubicBezTo>
                  <a:pt x="107529" y="7318"/>
                  <a:pt x="106443" y="9441"/>
                  <a:pt x="106443" y="12060"/>
                </a:cubicBezTo>
                <a:cubicBezTo>
                  <a:pt x="106443" y="14679"/>
                  <a:pt x="107529" y="16803"/>
                  <a:pt x="108869" y="16803"/>
                </a:cubicBezTo>
                <a:cubicBezTo>
                  <a:pt x="110209" y="16803"/>
                  <a:pt x="111295" y="14679"/>
                  <a:pt x="111295" y="12060"/>
                </a:cubicBezTo>
                <a:cubicBezTo>
                  <a:pt x="111295" y="9441"/>
                  <a:pt x="110209" y="7318"/>
                  <a:pt x="108869" y="7318"/>
                </a:cubicBezTo>
                <a:close/>
                <a:moveTo>
                  <a:pt x="68594" y="6788"/>
                </a:moveTo>
                <a:cubicBezTo>
                  <a:pt x="63021" y="6894"/>
                  <a:pt x="57465" y="8991"/>
                  <a:pt x="52452" y="13072"/>
                </a:cubicBezTo>
                <a:lnTo>
                  <a:pt x="53770" y="16479"/>
                </a:lnTo>
                <a:cubicBezTo>
                  <a:pt x="62999" y="8967"/>
                  <a:pt x="74225" y="8755"/>
                  <a:pt x="83586" y="15917"/>
                </a:cubicBezTo>
                <a:lnTo>
                  <a:pt x="84842" y="12461"/>
                </a:lnTo>
                <a:cubicBezTo>
                  <a:pt x="79758" y="8571"/>
                  <a:pt x="74167" y="6683"/>
                  <a:pt x="68594" y="6788"/>
                </a:cubicBezTo>
                <a:close/>
                <a:moveTo>
                  <a:pt x="67425" y="67"/>
                </a:moveTo>
                <a:cubicBezTo>
                  <a:pt x="80374" y="-799"/>
                  <a:pt x="95215" y="6714"/>
                  <a:pt x="101689" y="18274"/>
                </a:cubicBezTo>
                <a:lnTo>
                  <a:pt x="104280" y="23494"/>
                </a:lnTo>
                <a:cubicBezTo>
                  <a:pt x="105000" y="22440"/>
                  <a:pt x="105231" y="21837"/>
                  <a:pt x="106179" y="20597"/>
                </a:cubicBezTo>
                <a:cubicBezTo>
                  <a:pt x="103993" y="18449"/>
                  <a:pt x="103279" y="16594"/>
                  <a:pt x="103279" y="11628"/>
                </a:cubicBezTo>
                <a:cubicBezTo>
                  <a:pt x="103279" y="6002"/>
                  <a:pt x="105377" y="1899"/>
                  <a:pt x="108801" y="1834"/>
                </a:cubicBezTo>
                <a:cubicBezTo>
                  <a:pt x="112225" y="1768"/>
                  <a:pt x="114394" y="6767"/>
                  <a:pt x="114235" y="12021"/>
                </a:cubicBezTo>
                <a:cubicBezTo>
                  <a:pt x="114155" y="14649"/>
                  <a:pt x="114188" y="13344"/>
                  <a:pt x="113866" y="15736"/>
                </a:cubicBezTo>
                <a:cubicBezTo>
                  <a:pt x="115135" y="14352"/>
                  <a:pt x="117289" y="16356"/>
                  <a:pt x="119227" y="1530"/>
                </a:cubicBezTo>
                <a:cubicBezTo>
                  <a:pt x="121933" y="14877"/>
                  <a:pt x="117135" y="20851"/>
                  <a:pt x="110975" y="22312"/>
                </a:cubicBezTo>
                <a:cubicBezTo>
                  <a:pt x="109508" y="25055"/>
                  <a:pt x="108352" y="27922"/>
                  <a:pt x="106406" y="29263"/>
                </a:cubicBezTo>
                <a:cubicBezTo>
                  <a:pt x="106411" y="29273"/>
                  <a:pt x="106415" y="29285"/>
                  <a:pt x="106418" y="29296"/>
                </a:cubicBezTo>
                <a:lnTo>
                  <a:pt x="108657" y="39620"/>
                </a:lnTo>
                <a:cubicBezTo>
                  <a:pt x="111175" y="56721"/>
                  <a:pt x="107175" y="73471"/>
                  <a:pt x="102586" y="80263"/>
                </a:cubicBezTo>
                <a:cubicBezTo>
                  <a:pt x="101324" y="96447"/>
                  <a:pt x="98270" y="104827"/>
                  <a:pt x="95613" y="117399"/>
                </a:cubicBezTo>
                <a:cubicBezTo>
                  <a:pt x="94982" y="119662"/>
                  <a:pt x="85387" y="119036"/>
                  <a:pt x="85155" y="117254"/>
                </a:cubicBezTo>
                <a:cubicBezTo>
                  <a:pt x="83993" y="109499"/>
                  <a:pt x="82233" y="100878"/>
                  <a:pt x="81669" y="92545"/>
                </a:cubicBezTo>
                <a:cubicBezTo>
                  <a:pt x="72239" y="95098"/>
                  <a:pt x="60718" y="95050"/>
                  <a:pt x="53281" y="94135"/>
                </a:cubicBezTo>
                <a:cubicBezTo>
                  <a:pt x="51720" y="104105"/>
                  <a:pt x="47271" y="113208"/>
                  <a:pt x="42623" y="120000"/>
                </a:cubicBezTo>
                <a:lnTo>
                  <a:pt x="35153" y="120000"/>
                </a:lnTo>
                <a:cubicBezTo>
                  <a:pt x="33360" y="119470"/>
                  <a:pt x="33659" y="100444"/>
                  <a:pt x="33957" y="90811"/>
                </a:cubicBezTo>
                <a:cubicBezTo>
                  <a:pt x="22403" y="83008"/>
                  <a:pt x="-2995" y="72605"/>
                  <a:pt x="291" y="46162"/>
                </a:cubicBezTo>
                <a:cubicBezTo>
                  <a:pt x="490" y="43850"/>
                  <a:pt x="6865" y="44139"/>
                  <a:pt x="10251" y="43994"/>
                </a:cubicBezTo>
                <a:cubicBezTo>
                  <a:pt x="13770" y="36288"/>
                  <a:pt x="15597" y="32049"/>
                  <a:pt x="20710" y="25643"/>
                </a:cubicBezTo>
                <a:cubicBezTo>
                  <a:pt x="20411" y="20586"/>
                  <a:pt x="18518" y="11338"/>
                  <a:pt x="19813" y="10471"/>
                </a:cubicBezTo>
                <a:cubicBezTo>
                  <a:pt x="28512" y="3535"/>
                  <a:pt x="29940" y="13795"/>
                  <a:pt x="34455" y="19574"/>
                </a:cubicBezTo>
                <a:cubicBezTo>
                  <a:pt x="42125" y="7870"/>
                  <a:pt x="57962" y="645"/>
                  <a:pt x="67425" y="67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 animBg="1"/>
      <p:bldP spid="137" grpId="0" animBg="1"/>
      <p:bldP spid="138" grpId="0" animBg="1"/>
      <p:bldP spid="139" grpId="0" animBg="1"/>
      <p:bldP spid="144" grpId="0" animBg="1"/>
      <p:bldP spid="145" grpId="0" animBg="1"/>
      <p:bldP spid="146" grpId="0" animBg="1"/>
      <p:bldP spid="147" grpId="0" animBg="1"/>
      <p:bldP spid="35" grpId="0"/>
      <p:bldP spid="36" grpId="0"/>
      <p:bldP spid="37" grpId="0"/>
      <p:bldP spid="38" grpId="0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3" name="Shape 383"/>
          <p:cNvCxnSpPr/>
          <p:nvPr/>
        </p:nvCxnSpPr>
        <p:spPr>
          <a:xfrm rot="10800000">
            <a:off x="4534796" y="1919138"/>
            <a:ext cx="2" cy="563405"/>
          </a:xfrm>
          <a:prstGeom prst="straightConnector1">
            <a:avLst/>
          </a:prstGeom>
          <a:noFill/>
          <a:ln w="25400" cap="flat" cmpd="sng">
            <a:solidFill>
              <a:srgbClr val="D15A12"/>
            </a:solidFill>
            <a:prstDash val="dot"/>
            <a:round/>
            <a:headEnd type="none" w="med" len="med"/>
            <a:tailEnd type="triangle" w="lg" len="lg"/>
          </a:ln>
        </p:spPr>
      </p:cxnSp>
      <p:cxnSp>
        <p:nvCxnSpPr>
          <p:cNvPr id="384" name="Shape 384"/>
          <p:cNvCxnSpPr/>
          <p:nvPr/>
        </p:nvCxnSpPr>
        <p:spPr>
          <a:xfrm rot="10800000" flipH="1">
            <a:off x="4746076" y="2200841"/>
            <a:ext cx="1026818" cy="339449"/>
          </a:xfrm>
          <a:prstGeom prst="straightConnector1">
            <a:avLst/>
          </a:prstGeom>
          <a:noFill/>
          <a:ln w="25400" cap="flat" cmpd="sng">
            <a:solidFill>
              <a:srgbClr val="D15A12"/>
            </a:solidFill>
            <a:prstDash val="dot"/>
            <a:round/>
            <a:headEnd type="none" w="med" len="med"/>
            <a:tailEnd type="triangle" w="lg" len="lg"/>
          </a:ln>
        </p:spPr>
      </p:cxnSp>
      <p:cxnSp>
        <p:nvCxnSpPr>
          <p:cNvPr id="385" name="Shape 385"/>
          <p:cNvCxnSpPr/>
          <p:nvPr/>
        </p:nvCxnSpPr>
        <p:spPr>
          <a:xfrm rot="10800000">
            <a:off x="3394782" y="2224462"/>
            <a:ext cx="955232" cy="314590"/>
          </a:xfrm>
          <a:prstGeom prst="straightConnector1">
            <a:avLst/>
          </a:prstGeom>
          <a:noFill/>
          <a:ln w="25400" cap="flat" cmpd="sng">
            <a:solidFill>
              <a:srgbClr val="D15A12"/>
            </a:solidFill>
            <a:prstDash val="dot"/>
            <a:round/>
            <a:headEnd type="none" w="med" len="med"/>
            <a:tailEnd type="triangle" w="lg" len="lg"/>
          </a:ln>
        </p:spPr>
      </p:cxnSp>
      <p:cxnSp>
        <p:nvCxnSpPr>
          <p:cNvPr id="386" name="Shape 386"/>
          <p:cNvCxnSpPr/>
          <p:nvPr/>
        </p:nvCxnSpPr>
        <p:spPr>
          <a:xfrm flipH="1">
            <a:off x="2820566" y="2600898"/>
            <a:ext cx="1714906" cy="1004776"/>
          </a:xfrm>
          <a:prstGeom prst="straightConnector1">
            <a:avLst/>
          </a:prstGeom>
          <a:noFill/>
          <a:ln w="25400" cap="flat" cmpd="sng">
            <a:solidFill>
              <a:srgbClr val="D15A12"/>
            </a:solidFill>
            <a:prstDash val="dot"/>
            <a:round/>
            <a:headEnd type="none" w="med" len="med"/>
            <a:tailEnd type="triangle" w="lg" len="lg"/>
          </a:ln>
        </p:spPr>
      </p:cxnSp>
      <p:cxnSp>
        <p:nvCxnSpPr>
          <p:cNvPr id="387" name="Shape 387"/>
          <p:cNvCxnSpPr/>
          <p:nvPr/>
        </p:nvCxnSpPr>
        <p:spPr>
          <a:xfrm>
            <a:off x="4535472" y="2600898"/>
            <a:ext cx="1741478" cy="902159"/>
          </a:xfrm>
          <a:prstGeom prst="straightConnector1">
            <a:avLst/>
          </a:prstGeom>
          <a:noFill/>
          <a:ln w="25400" cap="flat" cmpd="sng">
            <a:solidFill>
              <a:srgbClr val="D15A12"/>
            </a:solidFill>
            <a:prstDash val="dot"/>
            <a:round/>
            <a:headEnd type="none" w="med" len="med"/>
            <a:tailEnd type="triangle" w="lg" len="lg"/>
          </a:ln>
        </p:spPr>
      </p:cxnSp>
      <p:grpSp>
        <p:nvGrpSpPr>
          <p:cNvPr id="388" name="Shape 388"/>
          <p:cNvGrpSpPr/>
          <p:nvPr/>
        </p:nvGrpSpPr>
        <p:grpSpPr>
          <a:xfrm>
            <a:off x="3476976" y="2530765"/>
            <a:ext cx="1892863" cy="2624118"/>
            <a:chOff x="3572226" y="2283612"/>
            <a:chExt cx="1892863" cy="2624118"/>
          </a:xfrm>
        </p:grpSpPr>
        <p:sp>
          <p:nvSpPr>
            <p:cNvPr id="389" name="Shape 389"/>
            <p:cNvSpPr/>
            <p:nvPr/>
          </p:nvSpPr>
          <p:spPr>
            <a:xfrm rot="2939061">
              <a:off x="4640832" y="2121239"/>
              <a:ext cx="282462" cy="1564790"/>
            </a:xfrm>
            <a:prstGeom prst="roundRect">
              <a:avLst>
                <a:gd name="adj" fmla="val 50000"/>
              </a:avLst>
            </a:prstGeom>
            <a:solidFill>
              <a:srgbClr val="FABF8E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" name="Shape 390"/>
            <p:cNvSpPr/>
            <p:nvPr/>
          </p:nvSpPr>
          <p:spPr>
            <a:xfrm>
              <a:off x="3572226" y="2727415"/>
              <a:ext cx="1746077" cy="218031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0865" y="0"/>
                  </a:moveTo>
                  <a:cubicBezTo>
                    <a:pt x="21401" y="16736"/>
                    <a:pt x="7468" y="37764"/>
                    <a:pt x="8004" y="43772"/>
                  </a:cubicBezTo>
                  <a:cubicBezTo>
                    <a:pt x="7290" y="59507"/>
                    <a:pt x="10862" y="71809"/>
                    <a:pt x="12291" y="85828"/>
                  </a:cubicBezTo>
                  <a:lnTo>
                    <a:pt x="0" y="120000"/>
                  </a:lnTo>
                  <a:lnTo>
                    <a:pt x="74987" y="119301"/>
                  </a:lnTo>
                  <a:cubicBezTo>
                    <a:pt x="77309" y="110575"/>
                    <a:pt x="77488" y="101420"/>
                    <a:pt x="79810" y="92694"/>
                  </a:cubicBezTo>
                  <a:cubicBezTo>
                    <a:pt x="105531" y="78246"/>
                    <a:pt x="112497" y="67661"/>
                    <a:pt x="120000" y="44201"/>
                  </a:cubicBezTo>
                  <a:lnTo>
                    <a:pt x="81417" y="4721"/>
                  </a:lnTo>
                  <a:lnTo>
                    <a:pt x="36405" y="39910"/>
                  </a:lnTo>
                  <a:cubicBezTo>
                    <a:pt x="30510" y="28037"/>
                    <a:pt x="43907" y="-142"/>
                    <a:pt x="20865" y="0"/>
                  </a:cubicBezTo>
                  <a:close/>
                </a:path>
              </a:pathLst>
            </a:custGeom>
            <a:solidFill>
              <a:srgbClr val="FABF8E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1" name="Shape 391"/>
          <p:cNvGrpSpPr/>
          <p:nvPr/>
        </p:nvGrpSpPr>
        <p:grpSpPr>
          <a:xfrm>
            <a:off x="3635903" y="2482543"/>
            <a:ext cx="1666119" cy="2017638"/>
            <a:chOff x="3731153" y="2225865"/>
            <a:chExt cx="1666119" cy="2017638"/>
          </a:xfrm>
        </p:grpSpPr>
        <p:pic>
          <p:nvPicPr>
            <p:cNvPr id="392" name="Shape 392" descr="D:\KBM-정애\014-Fullppt\PNG이미지\핸드폰2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731153" y="2225865"/>
              <a:ext cx="1666119" cy="20176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3" name="Shape 393"/>
            <p:cNvSpPr/>
            <p:nvPr/>
          </p:nvSpPr>
          <p:spPr>
            <a:xfrm>
              <a:off x="4177052" y="2344220"/>
              <a:ext cx="907339" cy="1435656"/>
            </a:xfrm>
            <a:prstGeom prst="rect">
              <a:avLst/>
            </a:prstGeom>
            <a:solidFill>
              <a:srgbClr val="D15A12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4" name="Shape 394"/>
          <p:cNvGrpSpPr/>
          <p:nvPr/>
        </p:nvGrpSpPr>
        <p:grpSpPr>
          <a:xfrm>
            <a:off x="4686813" y="2960803"/>
            <a:ext cx="615208" cy="1061119"/>
            <a:chOff x="4628259" y="1995686"/>
            <a:chExt cx="577182" cy="995532"/>
          </a:xfrm>
        </p:grpSpPr>
        <p:sp>
          <p:nvSpPr>
            <p:cNvPr id="395" name="Shape 395"/>
            <p:cNvSpPr/>
            <p:nvPr/>
          </p:nvSpPr>
          <p:spPr>
            <a:xfrm rot="3148397">
              <a:off x="4756549" y="2012015"/>
              <a:ext cx="265003" cy="454135"/>
            </a:xfrm>
            <a:prstGeom prst="roundRect">
              <a:avLst>
                <a:gd name="adj" fmla="val 50000"/>
              </a:avLst>
            </a:prstGeom>
            <a:solidFill>
              <a:srgbClr val="FABF8E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" name="Shape 396"/>
            <p:cNvSpPr/>
            <p:nvPr/>
          </p:nvSpPr>
          <p:spPr>
            <a:xfrm rot="3148397">
              <a:off x="4786261" y="2266384"/>
              <a:ext cx="265003" cy="454135"/>
            </a:xfrm>
            <a:prstGeom prst="roundRect">
              <a:avLst>
                <a:gd name="adj" fmla="val 50000"/>
              </a:avLst>
            </a:prstGeom>
            <a:solidFill>
              <a:srgbClr val="FABF8E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7" name="Shape 397"/>
            <p:cNvSpPr/>
            <p:nvPr/>
          </p:nvSpPr>
          <p:spPr>
            <a:xfrm rot="3148397">
              <a:off x="4812149" y="2520754"/>
              <a:ext cx="265003" cy="454135"/>
            </a:xfrm>
            <a:prstGeom prst="roundRect">
              <a:avLst>
                <a:gd name="adj" fmla="val 50000"/>
              </a:avLst>
            </a:prstGeom>
            <a:solidFill>
              <a:srgbClr val="FABF8E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8" name="Shape 398"/>
          <p:cNvSpPr/>
          <p:nvPr/>
        </p:nvSpPr>
        <p:spPr>
          <a:xfrm>
            <a:off x="3919952" y="1212890"/>
            <a:ext cx="1231995" cy="72469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9325" y="0"/>
                </a:moveTo>
                <a:cubicBezTo>
                  <a:pt x="57674" y="0"/>
                  <a:pt x="65058" y="7019"/>
                  <a:pt x="69179" y="18219"/>
                </a:cubicBezTo>
                <a:cubicBezTo>
                  <a:pt x="71776" y="14188"/>
                  <a:pt x="75252" y="11987"/>
                  <a:pt x="79031" y="11987"/>
                </a:cubicBezTo>
                <a:cubicBezTo>
                  <a:pt x="87238" y="11987"/>
                  <a:pt x="94019" y="22369"/>
                  <a:pt x="94791" y="35895"/>
                </a:cubicBezTo>
                <a:cubicBezTo>
                  <a:pt x="94933" y="35750"/>
                  <a:pt x="95076" y="35747"/>
                  <a:pt x="95220" y="35747"/>
                </a:cubicBezTo>
                <a:cubicBezTo>
                  <a:pt x="108905" y="35747"/>
                  <a:pt x="120000" y="54608"/>
                  <a:pt x="120000" y="77873"/>
                </a:cubicBezTo>
                <a:cubicBezTo>
                  <a:pt x="120000" y="99840"/>
                  <a:pt x="110109" y="117880"/>
                  <a:pt x="97485" y="119805"/>
                </a:cubicBezTo>
                <a:lnTo>
                  <a:pt x="97485" y="120000"/>
                </a:lnTo>
                <a:lnTo>
                  <a:pt x="95220" y="120000"/>
                </a:lnTo>
                <a:lnTo>
                  <a:pt x="27654" y="120000"/>
                </a:lnTo>
                <a:lnTo>
                  <a:pt x="27654" y="119685"/>
                </a:lnTo>
                <a:cubicBezTo>
                  <a:pt x="26712" y="119904"/>
                  <a:pt x="25752" y="120000"/>
                  <a:pt x="24779" y="120000"/>
                </a:cubicBezTo>
                <a:cubicBezTo>
                  <a:pt x="11094" y="120000"/>
                  <a:pt x="0" y="101139"/>
                  <a:pt x="0" y="77873"/>
                </a:cubicBezTo>
                <a:cubicBezTo>
                  <a:pt x="0" y="54608"/>
                  <a:pt x="11094" y="35747"/>
                  <a:pt x="24779" y="35747"/>
                </a:cubicBezTo>
                <a:lnTo>
                  <a:pt x="25282" y="35920"/>
                </a:lnTo>
                <a:cubicBezTo>
                  <a:pt x="26617" y="15537"/>
                  <a:pt x="36904" y="0"/>
                  <a:pt x="49325" y="0"/>
                </a:cubicBezTo>
                <a:close/>
              </a:path>
            </a:pathLst>
          </a:cu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Shape 399"/>
          <p:cNvSpPr/>
          <p:nvPr/>
        </p:nvSpPr>
        <p:spPr>
          <a:xfrm>
            <a:off x="2388518" y="2127049"/>
            <a:ext cx="1231995" cy="72469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9325" y="0"/>
                </a:moveTo>
                <a:cubicBezTo>
                  <a:pt x="57674" y="0"/>
                  <a:pt x="65058" y="7019"/>
                  <a:pt x="69179" y="18219"/>
                </a:cubicBezTo>
                <a:cubicBezTo>
                  <a:pt x="71776" y="14188"/>
                  <a:pt x="75252" y="11987"/>
                  <a:pt x="79031" y="11987"/>
                </a:cubicBezTo>
                <a:cubicBezTo>
                  <a:pt x="87238" y="11987"/>
                  <a:pt x="94019" y="22369"/>
                  <a:pt x="94791" y="35895"/>
                </a:cubicBezTo>
                <a:cubicBezTo>
                  <a:pt x="94933" y="35750"/>
                  <a:pt x="95076" y="35747"/>
                  <a:pt x="95220" y="35747"/>
                </a:cubicBezTo>
                <a:cubicBezTo>
                  <a:pt x="108905" y="35747"/>
                  <a:pt x="120000" y="54608"/>
                  <a:pt x="120000" y="77873"/>
                </a:cubicBezTo>
                <a:cubicBezTo>
                  <a:pt x="120000" y="99840"/>
                  <a:pt x="110109" y="117880"/>
                  <a:pt x="97485" y="119805"/>
                </a:cubicBezTo>
                <a:lnTo>
                  <a:pt x="97485" y="120000"/>
                </a:lnTo>
                <a:lnTo>
                  <a:pt x="95220" y="120000"/>
                </a:lnTo>
                <a:lnTo>
                  <a:pt x="27654" y="120000"/>
                </a:lnTo>
                <a:lnTo>
                  <a:pt x="27654" y="119685"/>
                </a:lnTo>
                <a:cubicBezTo>
                  <a:pt x="26712" y="119904"/>
                  <a:pt x="25752" y="120000"/>
                  <a:pt x="24779" y="120000"/>
                </a:cubicBezTo>
                <a:cubicBezTo>
                  <a:pt x="11094" y="120000"/>
                  <a:pt x="0" y="101139"/>
                  <a:pt x="0" y="77873"/>
                </a:cubicBezTo>
                <a:cubicBezTo>
                  <a:pt x="0" y="54608"/>
                  <a:pt x="11094" y="35747"/>
                  <a:pt x="24779" y="35747"/>
                </a:cubicBezTo>
                <a:lnTo>
                  <a:pt x="25282" y="35920"/>
                </a:lnTo>
                <a:cubicBezTo>
                  <a:pt x="26617" y="15537"/>
                  <a:pt x="36904" y="0"/>
                  <a:pt x="49325" y="0"/>
                </a:cubicBezTo>
                <a:close/>
              </a:path>
            </a:pathLst>
          </a:custGeom>
          <a:noFill/>
          <a:ln w="38100" cap="flat" cmpd="sng">
            <a:solidFill>
              <a:srgbClr val="D15A1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Shape 400"/>
          <p:cNvSpPr/>
          <p:nvPr/>
        </p:nvSpPr>
        <p:spPr>
          <a:xfrm>
            <a:off x="1588571" y="3243329"/>
            <a:ext cx="1231995" cy="72469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9325" y="0"/>
                </a:moveTo>
                <a:cubicBezTo>
                  <a:pt x="57674" y="0"/>
                  <a:pt x="65058" y="7019"/>
                  <a:pt x="69179" y="18219"/>
                </a:cubicBezTo>
                <a:cubicBezTo>
                  <a:pt x="71776" y="14188"/>
                  <a:pt x="75252" y="11987"/>
                  <a:pt x="79031" y="11987"/>
                </a:cubicBezTo>
                <a:cubicBezTo>
                  <a:pt x="87238" y="11987"/>
                  <a:pt x="94019" y="22369"/>
                  <a:pt x="94791" y="35895"/>
                </a:cubicBezTo>
                <a:cubicBezTo>
                  <a:pt x="94933" y="35750"/>
                  <a:pt x="95076" y="35747"/>
                  <a:pt x="95220" y="35747"/>
                </a:cubicBezTo>
                <a:cubicBezTo>
                  <a:pt x="108905" y="35747"/>
                  <a:pt x="120000" y="54608"/>
                  <a:pt x="120000" y="77873"/>
                </a:cubicBezTo>
                <a:cubicBezTo>
                  <a:pt x="120000" y="99840"/>
                  <a:pt x="110109" y="117880"/>
                  <a:pt x="97485" y="119805"/>
                </a:cubicBezTo>
                <a:lnTo>
                  <a:pt x="97485" y="120000"/>
                </a:lnTo>
                <a:lnTo>
                  <a:pt x="95220" y="120000"/>
                </a:lnTo>
                <a:lnTo>
                  <a:pt x="27654" y="120000"/>
                </a:lnTo>
                <a:lnTo>
                  <a:pt x="27654" y="119685"/>
                </a:lnTo>
                <a:cubicBezTo>
                  <a:pt x="26712" y="119904"/>
                  <a:pt x="25752" y="120000"/>
                  <a:pt x="24779" y="120000"/>
                </a:cubicBezTo>
                <a:cubicBezTo>
                  <a:pt x="11094" y="120000"/>
                  <a:pt x="0" y="101139"/>
                  <a:pt x="0" y="77873"/>
                </a:cubicBezTo>
                <a:cubicBezTo>
                  <a:pt x="0" y="54608"/>
                  <a:pt x="11094" y="35747"/>
                  <a:pt x="24779" y="35747"/>
                </a:cubicBezTo>
                <a:lnTo>
                  <a:pt x="25282" y="35920"/>
                </a:lnTo>
                <a:cubicBezTo>
                  <a:pt x="26617" y="15537"/>
                  <a:pt x="36904" y="0"/>
                  <a:pt x="49325" y="0"/>
                </a:cubicBezTo>
                <a:close/>
              </a:path>
            </a:pathLst>
          </a:cu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1" name="Shape 401"/>
          <p:cNvSpPr/>
          <p:nvPr/>
        </p:nvSpPr>
        <p:spPr>
          <a:xfrm>
            <a:off x="6276950" y="3243329"/>
            <a:ext cx="1231995" cy="72469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9325" y="0"/>
                </a:moveTo>
                <a:cubicBezTo>
                  <a:pt x="57674" y="0"/>
                  <a:pt x="65058" y="7019"/>
                  <a:pt x="69179" y="18219"/>
                </a:cubicBezTo>
                <a:cubicBezTo>
                  <a:pt x="71776" y="14188"/>
                  <a:pt x="75252" y="11987"/>
                  <a:pt x="79031" y="11987"/>
                </a:cubicBezTo>
                <a:cubicBezTo>
                  <a:pt x="87238" y="11987"/>
                  <a:pt x="94019" y="22369"/>
                  <a:pt x="94791" y="35895"/>
                </a:cubicBezTo>
                <a:cubicBezTo>
                  <a:pt x="94933" y="35750"/>
                  <a:pt x="95076" y="35747"/>
                  <a:pt x="95220" y="35747"/>
                </a:cubicBezTo>
                <a:cubicBezTo>
                  <a:pt x="108905" y="35747"/>
                  <a:pt x="120000" y="54608"/>
                  <a:pt x="120000" y="77873"/>
                </a:cubicBezTo>
                <a:cubicBezTo>
                  <a:pt x="120000" y="99840"/>
                  <a:pt x="110109" y="117880"/>
                  <a:pt x="97485" y="119805"/>
                </a:cubicBezTo>
                <a:lnTo>
                  <a:pt x="97485" y="120000"/>
                </a:lnTo>
                <a:lnTo>
                  <a:pt x="95220" y="120000"/>
                </a:lnTo>
                <a:lnTo>
                  <a:pt x="27654" y="120000"/>
                </a:lnTo>
                <a:lnTo>
                  <a:pt x="27654" y="119685"/>
                </a:lnTo>
                <a:cubicBezTo>
                  <a:pt x="26712" y="119904"/>
                  <a:pt x="25752" y="120000"/>
                  <a:pt x="24779" y="120000"/>
                </a:cubicBezTo>
                <a:cubicBezTo>
                  <a:pt x="11094" y="120000"/>
                  <a:pt x="0" y="101139"/>
                  <a:pt x="0" y="77873"/>
                </a:cubicBezTo>
                <a:cubicBezTo>
                  <a:pt x="0" y="54608"/>
                  <a:pt x="11094" y="35747"/>
                  <a:pt x="24779" y="35747"/>
                </a:cubicBezTo>
                <a:lnTo>
                  <a:pt x="25282" y="35920"/>
                </a:lnTo>
                <a:cubicBezTo>
                  <a:pt x="26617" y="15537"/>
                  <a:pt x="36904" y="0"/>
                  <a:pt x="49325" y="0"/>
                </a:cubicBezTo>
                <a:close/>
              </a:path>
            </a:pathLst>
          </a:cu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Shape 402"/>
          <p:cNvSpPr/>
          <p:nvPr/>
        </p:nvSpPr>
        <p:spPr>
          <a:xfrm>
            <a:off x="5549011" y="2127049"/>
            <a:ext cx="1231995" cy="72469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9325" y="0"/>
                </a:moveTo>
                <a:cubicBezTo>
                  <a:pt x="57674" y="0"/>
                  <a:pt x="65058" y="7019"/>
                  <a:pt x="69179" y="18219"/>
                </a:cubicBezTo>
                <a:cubicBezTo>
                  <a:pt x="71776" y="14188"/>
                  <a:pt x="75252" y="11987"/>
                  <a:pt x="79031" y="11987"/>
                </a:cubicBezTo>
                <a:cubicBezTo>
                  <a:pt x="87238" y="11987"/>
                  <a:pt x="94019" y="22369"/>
                  <a:pt x="94791" y="35895"/>
                </a:cubicBezTo>
                <a:cubicBezTo>
                  <a:pt x="94933" y="35750"/>
                  <a:pt x="95076" y="35747"/>
                  <a:pt x="95220" y="35747"/>
                </a:cubicBezTo>
                <a:cubicBezTo>
                  <a:pt x="108905" y="35747"/>
                  <a:pt x="120000" y="54608"/>
                  <a:pt x="120000" y="77873"/>
                </a:cubicBezTo>
                <a:cubicBezTo>
                  <a:pt x="120000" y="99840"/>
                  <a:pt x="110109" y="117880"/>
                  <a:pt x="97485" y="119805"/>
                </a:cubicBezTo>
                <a:lnTo>
                  <a:pt x="97485" y="120000"/>
                </a:lnTo>
                <a:lnTo>
                  <a:pt x="95220" y="120000"/>
                </a:lnTo>
                <a:lnTo>
                  <a:pt x="27654" y="120000"/>
                </a:lnTo>
                <a:lnTo>
                  <a:pt x="27654" y="119685"/>
                </a:lnTo>
                <a:cubicBezTo>
                  <a:pt x="26712" y="119904"/>
                  <a:pt x="25752" y="120000"/>
                  <a:pt x="24779" y="120000"/>
                </a:cubicBezTo>
                <a:cubicBezTo>
                  <a:pt x="11094" y="120000"/>
                  <a:pt x="0" y="101139"/>
                  <a:pt x="0" y="77873"/>
                </a:cubicBezTo>
                <a:cubicBezTo>
                  <a:pt x="0" y="54608"/>
                  <a:pt x="11094" y="35747"/>
                  <a:pt x="24779" y="35747"/>
                </a:cubicBezTo>
                <a:lnTo>
                  <a:pt x="25282" y="35920"/>
                </a:lnTo>
                <a:cubicBezTo>
                  <a:pt x="26617" y="15537"/>
                  <a:pt x="36904" y="0"/>
                  <a:pt x="49325" y="0"/>
                </a:cubicBezTo>
                <a:close/>
              </a:path>
            </a:pathLst>
          </a:custGeom>
          <a:noFill/>
          <a:ln w="38100" cap="flat" cmpd="sng">
            <a:solidFill>
              <a:srgbClr val="D15A1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Shape 403"/>
          <p:cNvSpPr/>
          <p:nvPr/>
        </p:nvSpPr>
        <p:spPr>
          <a:xfrm rot="-5400000">
            <a:off x="1988943" y="3442422"/>
            <a:ext cx="448947" cy="44924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8780" y="88243"/>
                </a:moveTo>
                <a:cubicBezTo>
                  <a:pt x="21351" y="84944"/>
                  <a:pt x="14517" y="80365"/>
                  <a:pt x="8667" y="74602"/>
                </a:cubicBezTo>
                <a:cubicBezTo>
                  <a:pt x="11188" y="83720"/>
                  <a:pt x="16125" y="91832"/>
                  <a:pt x="22752" y="98217"/>
                </a:cubicBezTo>
                <a:cubicBezTo>
                  <a:pt x="25154" y="95082"/>
                  <a:pt x="27145" y="91727"/>
                  <a:pt x="28780" y="88243"/>
                </a:cubicBezTo>
                <a:close/>
                <a:moveTo>
                  <a:pt x="29516" y="32485"/>
                </a:moveTo>
                <a:cubicBezTo>
                  <a:pt x="27786" y="28646"/>
                  <a:pt x="25663" y="24941"/>
                  <a:pt x="23042" y="21501"/>
                </a:cubicBezTo>
                <a:cubicBezTo>
                  <a:pt x="15792" y="28386"/>
                  <a:pt x="10518" y="37314"/>
                  <a:pt x="8119" y="47360"/>
                </a:cubicBezTo>
                <a:cubicBezTo>
                  <a:pt x="14267" y="41039"/>
                  <a:pt x="21545" y="36024"/>
                  <a:pt x="29516" y="32485"/>
                </a:cubicBezTo>
                <a:close/>
                <a:moveTo>
                  <a:pt x="35247" y="62987"/>
                </a:moveTo>
                <a:lnTo>
                  <a:pt x="8552" y="62987"/>
                </a:lnTo>
                <a:cubicBezTo>
                  <a:pt x="14807" y="70885"/>
                  <a:pt x="22814" y="77023"/>
                  <a:pt x="31804" y="81056"/>
                </a:cubicBezTo>
                <a:cubicBezTo>
                  <a:pt x="33825" y="75194"/>
                  <a:pt x="34991" y="69108"/>
                  <a:pt x="35247" y="62987"/>
                </a:cubicBezTo>
                <a:close/>
                <a:moveTo>
                  <a:pt x="35257" y="56211"/>
                </a:moveTo>
                <a:cubicBezTo>
                  <a:pt x="34993" y="50658"/>
                  <a:pt x="33989" y="45137"/>
                  <a:pt x="32275" y="39790"/>
                </a:cubicBezTo>
                <a:cubicBezTo>
                  <a:pt x="23987" y="43555"/>
                  <a:pt x="16555" y="49115"/>
                  <a:pt x="10603" y="56211"/>
                </a:cubicBezTo>
                <a:close/>
                <a:moveTo>
                  <a:pt x="55368" y="94684"/>
                </a:moveTo>
                <a:cubicBezTo>
                  <a:pt x="48332" y="94421"/>
                  <a:pt x="41457" y="93072"/>
                  <a:pt x="34944" y="90774"/>
                </a:cubicBezTo>
                <a:cubicBezTo>
                  <a:pt x="33031" y="94900"/>
                  <a:pt x="30670" y="98866"/>
                  <a:pt x="27809" y="102563"/>
                </a:cubicBezTo>
                <a:cubicBezTo>
                  <a:pt x="35585" y="108484"/>
                  <a:pt x="45059" y="112279"/>
                  <a:pt x="55368" y="113143"/>
                </a:cubicBezTo>
                <a:close/>
                <a:moveTo>
                  <a:pt x="55368" y="62987"/>
                </a:moveTo>
                <a:lnTo>
                  <a:pt x="41900" y="62987"/>
                </a:lnTo>
                <a:cubicBezTo>
                  <a:pt x="41638" y="69952"/>
                  <a:pt x="40309" y="76879"/>
                  <a:pt x="37972" y="83538"/>
                </a:cubicBezTo>
                <a:cubicBezTo>
                  <a:pt x="43529" y="85472"/>
                  <a:pt x="49381" y="86617"/>
                  <a:pt x="55368" y="86881"/>
                </a:cubicBezTo>
                <a:close/>
                <a:moveTo>
                  <a:pt x="55368" y="33843"/>
                </a:moveTo>
                <a:cubicBezTo>
                  <a:pt x="49541" y="34173"/>
                  <a:pt x="43855" y="35341"/>
                  <a:pt x="38459" y="37272"/>
                </a:cubicBezTo>
                <a:cubicBezTo>
                  <a:pt x="40480" y="43430"/>
                  <a:pt x="41643" y="49803"/>
                  <a:pt x="41904" y="56211"/>
                </a:cubicBezTo>
                <a:lnTo>
                  <a:pt x="55368" y="56211"/>
                </a:lnTo>
                <a:close/>
                <a:moveTo>
                  <a:pt x="55368" y="6856"/>
                </a:moveTo>
                <a:cubicBezTo>
                  <a:pt x="45199" y="7709"/>
                  <a:pt x="35843" y="11413"/>
                  <a:pt x="28125" y="17195"/>
                </a:cubicBezTo>
                <a:cubicBezTo>
                  <a:pt x="31202" y="21187"/>
                  <a:pt x="33686" y="25498"/>
                  <a:pt x="35690" y="29969"/>
                </a:cubicBezTo>
                <a:cubicBezTo>
                  <a:pt x="41961" y="27710"/>
                  <a:pt x="48582" y="26364"/>
                  <a:pt x="55368" y="26033"/>
                </a:cubicBezTo>
                <a:close/>
                <a:moveTo>
                  <a:pt x="80995" y="37351"/>
                </a:moveTo>
                <a:cubicBezTo>
                  <a:pt x="74992" y="35218"/>
                  <a:pt x="68645" y="33979"/>
                  <a:pt x="62149" y="33777"/>
                </a:cubicBezTo>
                <a:lnTo>
                  <a:pt x="62149" y="56211"/>
                </a:lnTo>
                <a:lnTo>
                  <a:pt x="77742" y="56211"/>
                </a:lnTo>
                <a:cubicBezTo>
                  <a:pt x="77944" y="49839"/>
                  <a:pt x="79047" y="43493"/>
                  <a:pt x="80995" y="37351"/>
                </a:cubicBezTo>
                <a:close/>
                <a:moveTo>
                  <a:pt x="81702" y="82788"/>
                </a:moveTo>
                <a:cubicBezTo>
                  <a:pt x="79431" y="76372"/>
                  <a:pt x="78114" y="69703"/>
                  <a:pt x="77802" y="62987"/>
                </a:cubicBezTo>
                <a:lnTo>
                  <a:pt x="62149" y="62987"/>
                </a:lnTo>
                <a:lnTo>
                  <a:pt x="62149" y="86861"/>
                </a:lnTo>
                <a:cubicBezTo>
                  <a:pt x="68915" y="86568"/>
                  <a:pt x="75504" y="85154"/>
                  <a:pt x="81702" y="82788"/>
                </a:cubicBezTo>
                <a:close/>
                <a:moveTo>
                  <a:pt x="91254" y="16823"/>
                </a:moveTo>
                <a:cubicBezTo>
                  <a:pt x="83038" y="10812"/>
                  <a:pt x="73011" y="7148"/>
                  <a:pt x="62149" y="6735"/>
                </a:cubicBezTo>
                <a:lnTo>
                  <a:pt x="62149" y="25971"/>
                </a:lnTo>
                <a:cubicBezTo>
                  <a:pt x="69578" y="26170"/>
                  <a:pt x="76836" y="27576"/>
                  <a:pt x="83694" y="30019"/>
                </a:cubicBezTo>
                <a:cubicBezTo>
                  <a:pt x="85703" y="25424"/>
                  <a:pt x="88216" y="20993"/>
                  <a:pt x="91254" y="16823"/>
                </a:cubicBezTo>
                <a:close/>
                <a:moveTo>
                  <a:pt x="92191" y="102478"/>
                </a:moveTo>
                <a:cubicBezTo>
                  <a:pt x="89134" y="98585"/>
                  <a:pt x="86626" y="94394"/>
                  <a:pt x="84614" y="90026"/>
                </a:cubicBezTo>
                <a:cubicBezTo>
                  <a:pt x="77503" y="92765"/>
                  <a:pt x="69928" y="94377"/>
                  <a:pt x="62149" y="94672"/>
                </a:cubicBezTo>
                <a:lnTo>
                  <a:pt x="62149" y="113264"/>
                </a:lnTo>
                <a:cubicBezTo>
                  <a:pt x="73428" y="112835"/>
                  <a:pt x="83806" y="108901"/>
                  <a:pt x="92191" y="102478"/>
                </a:cubicBezTo>
                <a:close/>
                <a:moveTo>
                  <a:pt x="108452" y="56211"/>
                </a:moveTo>
                <a:cubicBezTo>
                  <a:pt x="102585" y="49213"/>
                  <a:pt x="95286" y="43712"/>
                  <a:pt x="87165" y="39928"/>
                </a:cubicBezTo>
                <a:cubicBezTo>
                  <a:pt x="85533" y="45240"/>
                  <a:pt x="84594" y="50713"/>
                  <a:pt x="84387" y="56211"/>
                </a:cubicBezTo>
                <a:close/>
                <a:moveTo>
                  <a:pt x="108893" y="62987"/>
                </a:moveTo>
                <a:lnTo>
                  <a:pt x="84451" y="62987"/>
                </a:lnTo>
                <a:cubicBezTo>
                  <a:pt x="84750" y="68783"/>
                  <a:pt x="85872" y="74538"/>
                  <a:pt x="87772" y="80093"/>
                </a:cubicBezTo>
                <a:cubicBezTo>
                  <a:pt x="95898" y="76042"/>
                  <a:pt x="103149" y="70263"/>
                  <a:pt x="108893" y="62987"/>
                </a:cubicBezTo>
                <a:close/>
                <a:moveTo>
                  <a:pt x="111997" y="48352"/>
                </a:moveTo>
                <a:cubicBezTo>
                  <a:pt x="109700" y="37715"/>
                  <a:pt x="104172" y="28286"/>
                  <a:pt x="96490" y="21123"/>
                </a:cubicBezTo>
                <a:cubicBezTo>
                  <a:pt x="93775" y="24712"/>
                  <a:pt x="91592" y="28582"/>
                  <a:pt x="89828" y="32588"/>
                </a:cubicBezTo>
                <a:cubicBezTo>
                  <a:pt x="98115" y="36327"/>
                  <a:pt x="105653" y="41662"/>
                  <a:pt x="111997" y="48352"/>
                </a:cubicBezTo>
                <a:close/>
                <a:moveTo>
                  <a:pt x="112044" y="71427"/>
                </a:moveTo>
                <a:cubicBezTo>
                  <a:pt x="105949" y="78076"/>
                  <a:pt x="98693" y="83450"/>
                  <a:pt x="90692" y="87326"/>
                </a:cubicBezTo>
                <a:cubicBezTo>
                  <a:pt x="92451" y="91123"/>
                  <a:pt x="94624" y="94770"/>
                  <a:pt x="97268" y="98161"/>
                </a:cubicBezTo>
                <a:cubicBezTo>
                  <a:pt x="104590" y="91027"/>
                  <a:pt x="109851" y="81796"/>
                  <a:pt x="112044" y="71427"/>
                </a:cubicBezTo>
                <a:close/>
                <a:moveTo>
                  <a:pt x="120000" y="60000"/>
                </a:moveTo>
                <a:cubicBezTo>
                  <a:pt x="120000" y="93137"/>
                  <a:pt x="93119" y="120000"/>
                  <a:pt x="59960" y="120000"/>
                </a:cubicBezTo>
                <a:cubicBezTo>
                  <a:pt x="27805" y="120000"/>
                  <a:pt x="1554" y="94738"/>
                  <a:pt x="72" y="62987"/>
                </a:cubicBezTo>
                <a:lnTo>
                  <a:pt x="0" y="62987"/>
                </a:lnTo>
                <a:lnTo>
                  <a:pt x="0" y="56211"/>
                </a:lnTo>
                <a:lnTo>
                  <a:pt x="103" y="56211"/>
                </a:lnTo>
                <a:cubicBezTo>
                  <a:pt x="1902" y="26359"/>
                  <a:pt x="25603" y="2427"/>
                  <a:pt x="55368" y="231"/>
                </a:cubicBezTo>
                <a:lnTo>
                  <a:pt x="55368" y="0"/>
                </a:lnTo>
                <a:lnTo>
                  <a:pt x="59960" y="0"/>
                </a:lnTo>
                <a:lnTo>
                  <a:pt x="62149" y="0"/>
                </a:lnTo>
                <a:lnTo>
                  <a:pt x="62149" y="110"/>
                </a:lnTo>
                <a:cubicBezTo>
                  <a:pt x="94295" y="1191"/>
                  <a:pt x="120000" y="27595"/>
                  <a:pt x="120000" y="6000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Shape 404"/>
          <p:cNvSpPr/>
          <p:nvPr/>
        </p:nvSpPr>
        <p:spPr>
          <a:xfrm>
            <a:off x="2781802" y="2365867"/>
            <a:ext cx="476822" cy="39858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8823" y="107034"/>
                </a:moveTo>
                <a:lnTo>
                  <a:pt x="98823" y="113520"/>
                </a:lnTo>
                <a:lnTo>
                  <a:pt x="111175" y="113520"/>
                </a:lnTo>
                <a:lnTo>
                  <a:pt x="111175" y="107034"/>
                </a:lnTo>
                <a:close/>
                <a:moveTo>
                  <a:pt x="7941" y="107034"/>
                </a:moveTo>
                <a:lnTo>
                  <a:pt x="7941" y="113520"/>
                </a:lnTo>
                <a:lnTo>
                  <a:pt x="20293" y="113520"/>
                </a:lnTo>
                <a:lnTo>
                  <a:pt x="20293" y="107034"/>
                </a:lnTo>
                <a:close/>
                <a:moveTo>
                  <a:pt x="98823" y="94383"/>
                </a:moveTo>
                <a:lnTo>
                  <a:pt x="98823" y="100870"/>
                </a:lnTo>
                <a:lnTo>
                  <a:pt x="111175" y="100870"/>
                </a:lnTo>
                <a:lnTo>
                  <a:pt x="111175" y="94383"/>
                </a:lnTo>
                <a:close/>
                <a:moveTo>
                  <a:pt x="7941" y="94383"/>
                </a:moveTo>
                <a:lnTo>
                  <a:pt x="7941" y="100870"/>
                </a:lnTo>
                <a:lnTo>
                  <a:pt x="20293" y="100870"/>
                </a:lnTo>
                <a:lnTo>
                  <a:pt x="20293" y="94383"/>
                </a:lnTo>
                <a:close/>
                <a:moveTo>
                  <a:pt x="98823" y="81733"/>
                </a:moveTo>
                <a:lnTo>
                  <a:pt x="98823" y="88219"/>
                </a:lnTo>
                <a:lnTo>
                  <a:pt x="111175" y="88219"/>
                </a:lnTo>
                <a:lnTo>
                  <a:pt x="111175" y="81733"/>
                </a:lnTo>
                <a:close/>
                <a:moveTo>
                  <a:pt x="7941" y="81733"/>
                </a:moveTo>
                <a:lnTo>
                  <a:pt x="7941" y="88219"/>
                </a:lnTo>
                <a:lnTo>
                  <a:pt x="20293" y="88219"/>
                </a:lnTo>
                <a:lnTo>
                  <a:pt x="20293" y="81733"/>
                </a:lnTo>
                <a:close/>
                <a:moveTo>
                  <a:pt x="98823" y="69082"/>
                </a:moveTo>
                <a:lnTo>
                  <a:pt x="98823" y="75569"/>
                </a:lnTo>
                <a:lnTo>
                  <a:pt x="111175" y="75569"/>
                </a:lnTo>
                <a:lnTo>
                  <a:pt x="111175" y="69082"/>
                </a:lnTo>
                <a:close/>
                <a:moveTo>
                  <a:pt x="7941" y="69082"/>
                </a:moveTo>
                <a:lnTo>
                  <a:pt x="7941" y="75569"/>
                </a:lnTo>
                <a:lnTo>
                  <a:pt x="20293" y="75569"/>
                </a:lnTo>
                <a:lnTo>
                  <a:pt x="20293" y="69082"/>
                </a:lnTo>
                <a:close/>
                <a:moveTo>
                  <a:pt x="98823" y="56432"/>
                </a:moveTo>
                <a:lnTo>
                  <a:pt x="98823" y="62919"/>
                </a:lnTo>
                <a:lnTo>
                  <a:pt x="111175" y="62919"/>
                </a:lnTo>
                <a:lnTo>
                  <a:pt x="111175" y="56432"/>
                </a:lnTo>
                <a:close/>
                <a:moveTo>
                  <a:pt x="7941" y="56432"/>
                </a:moveTo>
                <a:lnTo>
                  <a:pt x="7941" y="62919"/>
                </a:lnTo>
                <a:lnTo>
                  <a:pt x="20293" y="62919"/>
                </a:lnTo>
                <a:lnTo>
                  <a:pt x="20293" y="56432"/>
                </a:lnTo>
                <a:close/>
                <a:moveTo>
                  <a:pt x="98823" y="43781"/>
                </a:moveTo>
                <a:lnTo>
                  <a:pt x="98823" y="50268"/>
                </a:lnTo>
                <a:lnTo>
                  <a:pt x="111175" y="50268"/>
                </a:lnTo>
                <a:lnTo>
                  <a:pt x="111175" y="43781"/>
                </a:lnTo>
                <a:close/>
                <a:moveTo>
                  <a:pt x="7941" y="43781"/>
                </a:moveTo>
                <a:lnTo>
                  <a:pt x="7941" y="50268"/>
                </a:lnTo>
                <a:lnTo>
                  <a:pt x="20293" y="50268"/>
                </a:lnTo>
                <a:lnTo>
                  <a:pt x="20293" y="43781"/>
                </a:lnTo>
                <a:close/>
                <a:moveTo>
                  <a:pt x="98823" y="31131"/>
                </a:moveTo>
                <a:lnTo>
                  <a:pt x="98823" y="37618"/>
                </a:lnTo>
                <a:lnTo>
                  <a:pt x="111175" y="37618"/>
                </a:lnTo>
                <a:lnTo>
                  <a:pt x="111175" y="31131"/>
                </a:lnTo>
                <a:close/>
                <a:moveTo>
                  <a:pt x="7941" y="31131"/>
                </a:moveTo>
                <a:lnTo>
                  <a:pt x="7941" y="37618"/>
                </a:lnTo>
                <a:lnTo>
                  <a:pt x="20293" y="37618"/>
                </a:lnTo>
                <a:lnTo>
                  <a:pt x="20293" y="31131"/>
                </a:lnTo>
                <a:close/>
                <a:moveTo>
                  <a:pt x="37203" y="24881"/>
                </a:moveTo>
                <a:lnTo>
                  <a:pt x="37203" y="95118"/>
                </a:lnTo>
                <a:lnTo>
                  <a:pt x="87817" y="60000"/>
                </a:lnTo>
                <a:close/>
                <a:moveTo>
                  <a:pt x="98823" y="18481"/>
                </a:moveTo>
                <a:lnTo>
                  <a:pt x="98823" y="24967"/>
                </a:lnTo>
                <a:lnTo>
                  <a:pt x="111175" y="24967"/>
                </a:lnTo>
                <a:lnTo>
                  <a:pt x="111175" y="18481"/>
                </a:lnTo>
                <a:close/>
                <a:moveTo>
                  <a:pt x="7941" y="18481"/>
                </a:moveTo>
                <a:lnTo>
                  <a:pt x="7941" y="24967"/>
                </a:lnTo>
                <a:lnTo>
                  <a:pt x="20293" y="24967"/>
                </a:lnTo>
                <a:lnTo>
                  <a:pt x="20293" y="18481"/>
                </a:lnTo>
                <a:close/>
                <a:moveTo>
                  <a:pt x="98823" y="5830"/>
                </a:moveTo>
                <a:lnTo>
                  <a:pt x="98823" y="12317"/>
                </a:lnTo>
                <a:lnTo>
                  <a:pt x="111175" y="12317"/>
                </a:lnTo>
                <a:lnTo>
                  <a:pt x="111175" y="5830"/>
                </a:lnTo>
                <a:close/>
                <a:moveTo>
                  <a:pt x="7941" y="5830"/>
                </a:moveTo>
                <a:lnTo>
                  <a:pt x="7941" y="12317"/>
                </a:lnTo>
                <a:lnTo>
                  <a:pt x="20293" y="12317"/>
                </a:lnTo>
                <a:lnTo>
                  <a:pt x="20293" y="583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Shape 405"/>
          <p:cNvSpPr/>
          <p:nvPr/>
        </p:nvSpPr>
        <p:spPr>
          <a:xfrm rot="8100000">
            <a:off x="4333779" y="1371167"/>
            <a:ext cx="402035" cy="40203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1771" y="88228"/>
                </a:moveTo>
                <a:cubicBezTo>
                  <a:pt x="38964" y="95422"/>
                  <a:pt x="50628" y="95422"/>
                  <a:pt x="57822" y="88228"/>
                </a:cubicBezTo>
                <a:cubicBezTo>
                  <a:pt x="65016" y="81035"/>
                  <a:pt x="65016" y="69371"/>
                  <a:pt x="57822" y="62177"/>
                </a:cubicBezTo>
                <a:cubicBezTo>
                  <a:pt x="50628" y="54983"/>
                  <a:pt x="38964" y="54983"/>
                  <a:pt x="31771" y="62177"/>
                </a:cubicBezTo>
                <a:cubicBezTo>
                  <a:pt x="24577" y="69371"/>
                  <a:pt x="24577" y="81035"/>
                  <a:pt x="31771" y="88228"/>
                </a:cubicBezTo>
                <a:close/>
                <a:moveTo>
                  <a:pt x="14171" y="105828"/>
                </a:moveTo>
                <a:cubicBezTo>
                  <a:pt x="5415" y="97072"/>
                  <a:pt x="0" y="84975"/>
                  <a:pt x="0" y="71614"/>
                </a:cubicBezTo>
                <a:cubicBezTo>
                  <a:pt x="0" y="44892"/>
                  <a:pt x="22189" y="28508"/>
                  <a:pt x="48385" y="23229"/>
                </a:cubicBezTo>
                <a:cubicBezTo>
                  <a:pt x="75836" y="17697"/>
                  <a:pt x="89946" y="12557"/>
                  <a:pt x="120000" y="0"/>
                </a:cubicBezTo>
                <a:cubicBezTo>
                  <a:pt x="107767" y="32982"/>
                  <a:pt x="102953" y="42211"/>
                  <a:pt x="96770" y="71614"/>
                </a:cubicBezTo>
                <a:cubicBezTo>
                  <a:pt x="91889" y="98662"/>
                  <a:pt x="75107" y="120000"/>
                  <a:pt x="48385" y="120000"/>
                </a:cubicBezTo>
                <a:cubicBezTo>
                  <a:pt x="35024" y="120000"/>
                  <a:pt x="22927" y="114584"/>
                  <a:pt x="14171" y="10582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Shape 406"/>
          <p:cNvSpPr/>
          <p:nvPr/>
        </p:nvSpPr>
        <p:spPr>
          <a:xfrm rot="2700000">
            <a:off x="6027427" y="2247432"/>
            <a:ext cx="306558" cy="58324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0041" y="0"/>
                </a:moveTo>
                <a:cubicBezTo>
                  <a:pt x="68312" y="142"/>
                  <a:pt x="77049" y="3617"/>
                  <a:pt x="77802" y="9249"/>
                </a:cubicBezTo>
                <a:cubicBezTo>
                  <a:pt x="79731" y="16341"/>
                  <a:pt x="68983" y="18083"/>
                  <a:pt x="72034" y="26607"/>
                </a:cubicBezTo>
                <a:lnTo>
                  <a:pt x="120000" y="26607"/>
                </a:lnTo>
                <a:lnTo>
                  <a:pt x="120000" y="53320"/>
                </a:lnTo>
                <a:cubicBezTo>
                  <a:pt x="105180" y="54850"/>
                  <a:pt x="101982" y="49006"/>
                  <a:pt x="89415" y="50069"/>
                </a:cubicBezTo>
                <a:cubicBezTo>
                  <a:pt x="79319" y="50489"/>
                  <a:pt x="73089" y="55363"/>
                  <a:pt x="72833" y="59977"/>
                </a:cubicBezTo>
                <a:cubicBezTo>
                  <a:pt x="73004" y="64029"/>
                  <a:pt x="79442" y="70012"/>
                  <a:pt x="91464" y="70060"/>
                </a:cubicBezTo>
                <a:cubicBezTo>
                  <a:pt x="106013" y="69226"/>
                  <a:pt x="103877" y="65247"/>
                  <a:pt x="120000" y="65606"/>
                </a:cubicBezTo>
                <a:lnTo>
                  <a:pt x="120000" y="93541"/>
                </a:lnTo>
                <a:lnTo>
                  <a:pt x="70059" y="93541"/>
                </a:lnTo>
                <a:cubicBezTo>
                  <a:pt x="69329" y="102697"/>
                  <a:pt x="76533" y="101447"/>
                  <a:pt x="78036" y="109608"/>
                </a:cubicBezTo>
                <a:cubicBezTo>
                  <a:pt x="77950" y="116314"/>
                  <a:pt x="67224" y="119904"/>
                  <a:pt x="59959" y="120000"/>
                </a:cubicBezTo>
                <a:cubicBezTo>
                  <a:pt x="51687" y="119857"/>
                  <a:pt x="42950" y="116382"/>
                  <a:pt x="42197" y="110750"/>
                </a:cubicBezTo>
                <a:cubicBezTo>
                  <a:pt x="40279" y="103699"/>
                  <a:pt x="50892" y="101936"/>
                  <a:pt x="47995" y="93541"/>
                </a:cubicBezTo>
                <a:lnTo>
                  <a:pt x="0" y="93541"/>
                </a:lnTo>
                <a:lnTo>
                  <a:pt x="0" y="66075"/>
                </a:lnTo>
                <a:cubicBezTo>
                  <a:pt x="15368" y="64341"/>
                  <a:pt x="18478" y="70364"/>
                  <a:pt x="31219" y="69286"/>
                </a:cubicBezTo>
                <a:cubicBezTo>
                  <a:pt x="41315" y="68866"/>
                  <a:pt x="47545" y="63992"/>
                  <a:pt x="47801" y="59379"/>
                </a:cubicBezTo>
                <a:cubicBezTo>
                  <a:pt x="47631" y="55326"/>
                  <a:pt x="41193" y="49343"/>
                  <a:pt x="29171" y="49296"/>
                </a:cubicBezTo>
                <a:cubicBezTo>
                  <a:pt x="14433" y="50140"/>
                  <a:pt x="16816" y="54212"/>
                  <a:pt x="0" y="53739"/>
                </a:cubicBezTo>
                <a:lnTo>
                  <a:pt x="0" y="26607"/>
                </a:lnTo>
                <a:lnTo>
                  <a:pt x="49932" y="26607"/>
                </a:lnTo>
                <a:cubicBezTo>
                  <a:pt x="50748" y="17288"/>
                  <a:pt x="43474" y="18596"/>
                  <a:pt x="41963" y="10391"/>
                </a:cubicBezTo>
                <a:cubicBezTo>
                  <a:pt x="42049" y="3685"/>
                  <a:pt x="52775" y="95"/>
                  <a:pt x="6004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Shape 407"/>
          <p:cNvSpPr/>
          <p:nvPr/>
        </p:nvSpPr>
        <p:spPr>
          <a:xfrm>
            <a:off x="6683096" y="3493792"/>
            <a:ext cx="451098" cy="34650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2212" y="50082"/>
                </a:moveTo>
                <a:cubicBezTo>
                  <a:pt x="82409" y="50082"/>
                  <a:pt x="90676" y="60844"/>
                  <a:pt x="90676" y="74119"/>
                </a:cubicBezTo>
                <a:cubicBezTo>
                  <a:pt x="90676" y="87395"/>
                  <a:pt x="82409" y="98157"/>
                  <a:pt x="72212" y="98157"/>
                </a:cubicBezTo>
                <a:cubicBezTo>
                  <a:pt x="62015" y="98157"/>
                  <a:pt x="53748" y="87395"/>
                  <a:pt x="53748" y="74119"/>
                </a:cubicBezTo>
                <a:cubicBezTo>
                  <a:pt x="53748" y="60844"/>
                  <a:pt x="62015" y="50082"/>
                  <a:pt x="72212" y="50082"/>
                </a:cubicBezTo>
                <a:close/>
                <a:moveTo>
                  <a:pt x="72212" y="40585"/>
                </a:moveTo>
                <a:cubicBezTo>
                  <a:pt x="57986" y="40585"/>
                  <a:pt x="46453" y="55599"/>
                  <a:pt x="46453" y="74119"/>
                </a:cubicBezTo>
                <a:cubicBezTo>
                  <a:pt x="46453" y="92640"/>
                  <a:pt x="57986" y="107654"/>
                  <a:pt x="72212" y="107654"/>
                </a:cubicBezTo>
                <a:cubicBezTo>
                  <a:pt x="86438" y="107654"/>
                  <a:pt x="97971" y="92640"/>
                  <a:pt x="97971" y="74119"/>
                </a:cubicBezTo>
                <a:cubicBezTo>
                  <a:pt x="97971" y="55599"/>
                  <a:pt x="86438" y="40585"/>
                  <a:pt x="72212" y="40585"/>
                </a:cubicBezTo>
                <a:close/>
                <a:moveTo>
                  <a:pt x="41883" y="33132"/>
                </a:moveTo>
                <a:lnTo>
                  <a:pt x="41883" y="40696"/>
                </a:lnTo>
                <a:lnTo>
                  <a:pt x="50017" y="40696"/>
                </a:lnTo>
                <a:lnTo>
                  <a:pt x="50017" y="33132"/>
                </a:lnTo>
                <a:close/>
                <a:moveTo>
                  <a:pt x="97379" y="30708"/>
                </a:moveTo>
                <a:lnTo>
                  <a:pt x="97379" y="40696"/>
                </a:lnTo>
                <a:lnTo>
                  <a:pt x="113015" y="40696"/>
                </a:lnTo>
                <a:lnTo>
                  <a:pt x="113015" y="30708"/>
                </a:lnTo>
                <a:close/>
                <a:moveTo>
                  <a:pt x="60010" y="5304"/>
                </a:moveTo>
                <a:lnTo>
                  <a:pt x="60010" y="21221"/>
                </a:lnTo>
                <a:lnTo>
                  <a:pt x="84414" y="21221"/>
                </a:lnTo>
                <a:lnTo>
                  <a:pt x="84414" y="5304"/>
                </a:lnTo>
                <a:close/>
                <a:moveTo>
                  <a:pt x="54694" y="0"/>
                </a:moveTo>
                <a:lnTo>
                  <a:pt x="89730" y="0"/>
                </a:lnTo>
                <a:cubicBezTo>
                  <a:pt x="91626" y="0"/>
                  <a:pt x="93163" y="2000"/>
                  <a:pt x="93163" y="4468"/>
                </a:cubicBezTo>
                <a:lnTo>
                  <a:pt x="93163" y="21221"/>
                </a:lnTo>
                <a:lnTo>
                  <a:pt x="110442" y="21221"/>
                </a:lnTo>
                <a:cubicBezTo>
                  <a:pt x="115721" y="21221"/>
                  <a:pt x="120000" y="26792"/>
                  <a:pt x="120000" y="33663"/>
                </a:cubicBezTo>
                <a:lnTo>
                  <a:pt x="120000" y="107557"/>
                </a:lnTo>
                <a:cubicBezTo>
                  <a:pt x="120000" y="114429"/>
                  <a:pt x="115721" y="119999"/>
                  <a:pt x="110442" y="119999"/>
                </a:cubicBezTo>
                <a:lnTo>
                  <a:pt x="9557" y="119999"/>
                </a:lnTo>
                <a:cubicBezTo>
                  <a:pt x="4278" y="119999"/>
                  <a:pt x="0" y="114429"/>
                  <a:pt x="0" y="107557"/>
                </a:cubicBezTo>
                <a:lnTo>
                  <a:pt x="0" y="33663"/>
                </a:lnTo>
                <a:cubicBezTo>
                  <a:pt x="0" y="26792"/>
                  <a:pt x="4278" y="21221"/>
                  <a:pt x="9557" y="21221"/>
                </a:cubicBezTo>
                <a:lnTo>
                  <a:pt x="11563" y="21221"/>
                </a:lnTo>
                <a:lnTo>
                  <a:pt x="11563" y="15351"/>
                </a:lnTo>
                <a:cubicBezTo>
                  <a:pt x="11563" y="14117"/>
                  <a:pt x="12331" y="13117"/>
                  <a:pt x="13279" y="13117"/>
                </a:cubicBezTo>
                <a:lnTo>
                  <a:pt x="30797" y="13117"/>
                </a:lnTo>
                <a:cubicBezTo>
                  <a:pt x="31745" y="13117"/>
                  <a:pt x="32514" y="14117"/>
                  <a:pt x="32514" y="15351"/>
                </a:cubicBezTo>
                <a:lnTo>
                  <a:pt x="32514" y="21221"/>
                </a:lnTo>
                <a:lnTo>
                  <a:pt x="51261" y="21221"/>
                </a:lnTo>
                <a:lnTo>
                  <a:pt x="51261" y="4468"/>
                </a:lnTo>
                <a:cubicBezTo>
                  <a:pt x="51261" y="2000"/>
                  <a:pt x="52798" y="0"/>
                  <a:pt x="5469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Shape 408"/>
          <p:cNvSpPr txBox="1"/>
          <p:nvPr/>
        </p:nvSpPr>
        <p:spPr>
          <a:xfrm>
            <a:off x="454306" y="1430753"/>
            <a:ext cx="3343324" cy="1841057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en-US" sz="1600" dirty="0" smtClean="0"/>
              <a:t>被</a:t>
            </a:r>
            <a:r>
              <a:rPr lang="zh-TW" altLang="zh-TW" sz="1600" dirty="0" smtClean="0"/>
              <a:t>網路</a:t>
            </a:r>
            <a:r>
              <a:rPr lang="zh-TW" altLang="zh-TW" sz="1600" dirty="0"/>
              <a:t>、數位科技</a:t>
            </a:r>
            <a:r>
              <a:rPr lang="zh-TW" altLang="en-US" sz="1600" dirty="0"/>
              <a:t>、</a:t>
            </a:r>
            <a:r>
              <a:rPr lang="zh-TW" altLang="zh-TW" sz="1600" dirty="0"/>
              <a:t>數位工具</a:t>
            </a:r>
            <a:r>
              <a:rPr lang="zh-TW" altLang="zh-TW" sz="1600" dirty="0" smtClean="0"/>
              <a:t>包圍</a:t>
            </a:r>
            <a:r>
              <a:rPr lang="zh-TW" altLang="en-US" sz="1600" dirty="0" smtClean="0"/>
              <a:t>。</a:t>
            </a:r>
            <a:endParaRPr lang="en-US" altLang="zh-TW" sz="1600" dirty="0" smtClean="0"/>
          </a:p>
          <a:p>
            <a:pPr lvl="0">
              <a:buSzPct val="25000"/>
            </a:pPr>
            <a:r>
              <a:rPr lang="zh-TW" altLang="zh-TW" sz="1600" dirty="0" smtClean="0"/>
              <a:t>隨著</a:t>
            </a:r>
            <a:r>
              <a:rPr lang="zh-TW" altLang="zh-TW" sz="1600" dirty="0"/>
              <a:t>科技發展</a:t>
            </a:r>
            <a:r>
              <a:rPr lang="zh-TW" altLang="zh-TW" sz="1600" dirty="0" smtClean="0"/>
              <a:t>，</a:t>
            </a:r>
            <a:r>
              <a:rPr lang="zh-TW" altLang="en-US" sz="1600" dirty="0" smtClean="0"/>
              <a:t>例</a:t>
            </a:r>
            <a:r>
              <a:rPr lang="zh-TW" altLang="zh-TW" sz="1600" dirty="0" smtClean="0"/>
              <a:t>如</a:t>
            </a:r>
            <a:r>
              <a:rPr lang="zh-TW" altLang="en-US" sz="1600" dirty="0" smtClean="0"/>
              <a:t>：</a:t>
            </a:r>
            <a:r>
              <a:rPr lang="zh-TW" altLang="zh-TW" sz="1600" dirty="0" smtClean="0"/>
              <a:t>平板</a:t>
            </a:r>
            <a:r>
              <a:rPr lang="zh-TW" altLang="zh-TW" sz="1600" dirty="0"/>
              <a:t>電腦</a:t>
            </a:r>
            <a:r>
              <a:rPr lang="zh-TW" altLang="zh-TW" sz="1600" dirty="0" smtClean="0"/>
              <a:t>、</a:t>
            </a:r>
            <a:endParaRPr lang="en-US" altLang="zh-TW" sz="1600" dirty="0" smtClean="0"/>
          </a:p>
          <a:p>
            <a:pPr lvl="0">
              <a:buSzPct val="25000"/>
            </a:pPr>
            <a:r>
              <a:rPr lang="zh-TW" altLang="zh-TW" sz="1600" dirty="0" smtClean="0"/>
              <a:t>智慧型</a:t>
            </a:r>
            <a:r>
              <a:rPr lang="zh-TW" altLang="zh-TW" sz="1600" dirty="0"/>
              <a:t>手機</a:t>
            </a:r>
            <a:r>
              <a:rPr lang="zh-TW" altLang="zh-TW" sz="1600" dirty="0" smtClean="0"/>
              <a:t>、</a:t>
            </a:r>
            <a:r>
              <a:rPr lang="zh-TW" altLang="en-US" sz="1600" dirty="0" smtClean="0"/>
              <a:t>教育學習</a:t>
            </a:r>
            <a:endParaRPr lang="en-US" altLang="zh-TW" sz="1600" dirty="0" smtClean="0"/>
          </a:p>
          <a:p>
            <a:pPr lvl="0">
              <a:buSzPct val="25000"/>
            </a:pPr>
            <a:r>
              <a:rPr lang="zh-TW" altLang="zh-TW" sz="1600" dirty="0" smtClean="0"/>
              <a:t>機器人、</a:t>
            </a:r>
            <a:r>
              <a:rPr lang="zh-TW" altLang="en-US" sz="1600" dirty="0" smtClean="0"/>
              <a:t>電子書</a:t>
            </a:r>
            <a:r>
              <a:rPr lang="en-US" altLang="zh-TW" sz="1600" dirty="0" smtClean="0"/>
              <a:t>…</a:t>
            </a:r>
            <a:r>
              <a:rPr lang="zh-TW" altLang="zh-TW" sz="1600" dirty="0" smtClean="0"/>
              <a:t>，</a:t>
            </a:r>
            <a:endParaRPr lang="en-US" altLang="zh-TW" sz="1600" dirty="0"/>
          </a:p>
          <a:p>
            <a:pPr>
              <a:buSzPct val="25000"/>
            </a:pPr>
            <a:r>
              <a:rPr lang="zh-TW" altLang="zh-TW" sz="1600" dirty="0"/>
              <a:t>學習不局限</a:t>
            </a:r>
            <a:r>
              <a:rPr lang="zh-TW" altLang="zh-TW" sz="1600" dirty="0" smtClean="0"/>
              <a:t>在學校</a:t>
            </a:r>
            <a:endParaRPr lang="en-US" altLang="zh-TW" sz="1600" dirty="0" smtClean="0"/>
          </a:p>
          <a:p>
            <a:pPr>
              <a:buSzPct val="25000"/>
            </a:pPr>
            <a:r>
              <a:rPr lang="zh-TW" altLang="zh-TW" sz="1600" dirty="0" smtClean="0"/>
              <a:t>時間</a:t>
            </a:r>
            <a:r>
              <a:rPr lang="zh-TW" altLang="en-US" sz="1600" dirty="0" smtClean="0"/>
              <a:t>與</a:t>
            </a:r>
            <a:r>
              <a:rPr lang="zh-TW" altLang="zh-TW" sz="1600" dirty="0" smtClean="0"/>
              <a:t>教室空間</a:t>
            </a:r>
            <a:r>
              <a:rPr lang="zh-TW" altLang="en-US" sz="1600" dirty="0" smtClean="0"/>
              <a:t>。</a:t>
            </a:r>
            <a:endParaRPr lang="en" sz="1600" dirty="0">
              <a:solidFill>
                <a:srgbClr val="3F3F3F"/>
              </a:solidFill>
              <a:sym typeface="Arial"/>
            </a:endParaRPr>
          </a:p>
        </p:txBody>
      </p:sp>
      <p:sp>
        <p:nvSpPr>
          <p:cNvPr id="409" name="Shape 409"/>
          <p:cNvSpPr txBox="1"/>
          <p:nvPr/>
        </p:nvSpPr>
        <p:spPr>
          <a:xfrm>
            <a:off x="454305" y="4138779"/>
            <a:ext cx="3076125" cy="691638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>
              <a:buSzPct val="25000"/>
            </a:pPr>
            <a:r>
              <a:rPr lang="zh-TW" altLang="zh-TW" sz="1600" dirty="0" smtClean="0"/>
              <a:t>搭配新科技發展，</a:t>
            </a:r>
            <a:r>
              <a:rPr lang="zh-TW" altLang="en-US" sz="1600" dirty="0" smtClean="0"/>
              <a:t>新</a:t>
            </a:r>
            <a:r>
              <a:rPr lang="zh-TW" altLang="zh-TW" sz="1600" dirty="0"/>
              <a:t>世代學習</a:t>
            </a:r>
            <a:r>
              <a:rPr lang="zh-TW" altLang="zh-TW" sz="1600" dirty="0" smtClean="0"/>
              <a:t>者</a:t>
            </a:r>
            <a:r>
              <a:rPr lang="zh-TW" altLang="en-US" sz="1600" dirty="0" smtClean="0"/>
              <a:t>的學習方式與機會</a:t>
            </a:r>
            <a:r>
              <a:rPr lang="zh-TW" altLang="zh-TW" sz="1600" dirty="0" smtClean="0"/>
              <a:t>無所不在</a:t>
            </a:r>
            <a:r>
              <a:rPr lang="zh-TW" altLang="en-US" sz="1600" dirty="0" smtClean="0"/>
              <a:t>！</a:t>
            </a:r>
            <a:endParaRPr lang="zh-TW" altLang="zh-TW" sz="1600" dirty="0"/>
          </a:p>
        </p:txBody>
      </p:sp>
      <p:sp>
        <p:nvSpPr>
          <p:cNvPr id="410" name="Shape 410"/>
          <p:cNvSpPr txBox="1"/>
          <p:nvPr/>
        </p:nvSpPr>
        <p:spPr>
          <a:xfrm>
            <a:off x="929438" y="970496"/>
            <a:ext cx="1742972" cy="42676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zh-TW" altLang="en-US" sz="2400" b="1" dirty="0" smtClean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學習環境</a:t>
            </a:r>
            <a:endParaRPr lang="en" sz="2400" b="1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1" name="Shape 411"/>
          <p:cNvSpPr txBox="1"/>
          <p:nvPr/>
        </p:nvSpPr>
        <p:spPr>
          <a:xfrm>
            <a:off x="5632584" y="1430754"/>
            <a:ext cx="3153607" cy="1598076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zh-TW" sz="1600" dirty="0"/>
              <a:t>尋求多媒體、聲光效果的</a:t>
            </a:r>
            <a:r>
              <a:rPr lang="zh-TW" altLang="zh-TW" sz="1600" dirty="0" smtClean="0"/>
              <a:t>刺激</a:t>
            </a:r>
            <a:r>
              <a:rPr lang="zh-TW" altLang="en-US" sz="1600" dirty="0" smtClean="0"/>
              <a:t>，</a:t>
            </a:r>
            <a:endParaRPr lang="en-US" altLang="zh-TW" sz="1600" dirty="0" smtClean="0"/>
          </a:p>
          <a:p>
            <a:pPr lvl="0">
              <a:buSzPct val="25000"/>
            </a:pPr>
            <a:r>
              <a:rPr lang="zh-TW" altLang="zh-TW" sz="1600" dirty="0" smtClean="0"/>
              <a:t>學習過程講求</a:t>
            </a:r>
            <a:r>
              <a:rPr lang="zh-TW" altLang="zh-TW" sz="1600" dirty="0"/>
              <a:t>速度、</a:t>
            </a:r>
            <a:r>
              <a:rPr lang="zh-TW" altLang="zh-TW" sz="1600" dirty="0" smtClean="0"/>
              <a:t>互動</a:t>
            </a:r>
            <a:r>
              <a:rPr lang="zh-TW" altLang="en-US" sz="1600" dirty="0" smtClean="0"/>
              <a:t>、即</a:t>
            </a:r>
            <a:r>
              <a:rPr lang="zh-TW" altLang="zh-TW" sz="1600" dirty="0" smtClean="0"/>
              <a:t>時</a:t>
            </a:r>
            <a:r>
              <a:rPr lang="zh-TW" altLang="en-US" sz="1600" dirty="0" smtClean="0"/>
              <a:t>。　</a:t>
            </a:r>
            <a:endParaRPr lang="en-US" altLang="zh-TW" sz="1600" dirty="0" smtClean="0"/>
          </a:p>
          <a:p>
            <a:pPr lvl="0">
              <a:buSzPct val="25000"/>
            </a:pPr>
            <a:r>
              <a:rPr lang="zh-TW" altLang="en-US" sz="1600" dirty="0"/>
              <a:t>　</a:t>
            </a:r>
            <a:r>
              <a:rPr lang="zh-TW" altLang="en-US" sz="1600" dirty="0" smtClean="0"/>
              <a:t>　　　　</a:t>
            </a:r>
            <a:r>
              <a:rPr lang="zh-TW" altLang="zh-TW" sz="1600" dirty="0" smtClean="0"/>
              <a:t>習慣</a:t>
            </a:r>
            <a:r>
              <a:rPr lang="zh-TW" altLang="zh-TW" sz="1600" dirty="0"/>
              <a:t>在同時間</a:t>
            </a:r>
            <a:r>
              <a:rPr lang="zh-TW" altLang="zh-TW" sz="1600" dirty="0" smtClean="0"/>
              <a:t>內</a:t>
            </a:r>
            <a:r>
              <a:rPr lang="zh-TW" altLang="en-US" sz="1600" dirty="0" smtClean="0"/>
              <a:t>接</a:t>
            </a:r>
            <a:r>
              <a:rPr lang="zh-TW" altLang="zh-TW" sz="1600" dirty="0" smtClean="0"/>
              <a:t>受</a:t>
            </a:r>
            <a:endParaRPr lang="en-US" altLang="zh-TW" sz="1600" dirty="0" smtClean="0"/>
          </a:p>
          <a:p>
            <a:pPr lvl="0">
              <a:buSzPct val="25000"/>
            </a:pPr>
            <a:r>
              <a:rPr lang="zh-TW" altLang="en-US" sz="1600" dirty="0" smtClean="0"/>
              <a:t>　　　　　　</a:t>
            </a:r>
            <a:r>
              <a:rPr lang="zh-TW" altLang="zh-TW" sz="1600" dirty="0" smtClean="0"/>
              <a:t>多元</a:t>
            </a:r>
            <a:r>
              <a:rPr lang="zh-TW" altLang="zh-TW" sz="1600" dirty="0"/>
              <a:t>的</a:t>
            </a:r>
            <a:r>
              <a:rPr lang="zh-TW" altLang="zh-TW" sz="1600" dirty="0" smtClean="0"/>
              <a:t>刺激</a:t>
            </a:r>
            <a:r>
              <a:rPr lang="zh-TW" altLang="en-US" sz="1600" dirty="0" smtClean="0"/>
              <a:t>，包括：</a:t>
            </a:r>
            <a:endParaRPr lang="en-US" altLang="zh-TW" sz="1600" dirty="0" smtClean="0"/>
          </a:p>
          <a:p>
            <a:pPr lvl="0">
              <a:buSzPct val="25000"/>
            </a:pPr>
            <a:r>
              <a:rPr lang="zh-TW" altLang="en-US" sz="1600" dirty="0" smtClean="0"/>
              <a:t>　　　　　　</a:t>
            </a:r>
            <a:r>
              <a:rPr lang="zh-TW" altLang="zh-TW" sz="1600" dirty="0" smtClean="0"/>
              <a:t>視覺、聽覺、觸覺</a:t>
            </a:r>
            <a:r>
              <a:rPr lang="zh-TW" altLang="en-US" sz="1600" dirty="0" smtClean="0"/>
              <a:t>。</a:t>
            </a:r>
            <a:endParaRPr lang="en" sz="1600" dirty="0">
              <a:solidFill>
                <a:srgbClr val="3F3F3F"/>
              </a:solidFill>
              <a:sym typeface="Arial"/>
            </a:endParaRPr>
          </a:p>
        </p:txBody>
      </p:sp>
      <p:sp>
        <p:nvSpPr>
          <p:cNvPr id="413" name="Shape 413"/>
          <p:cNvSpPr txBox="1"/>
          <p:nvPr/>
        </p:nvSpPr>
        <p:spPr>
          <a:xfrm>
            <a:off x="6486913" y="970496"/>
            <a:ext cx="2218104" cy="44596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zh-TW" altLang="en-US" sz="2400" b="1" dirty="0" smtClean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學習特</a:t>
            </a:r>
            <a:r>
              <a:rPr lang="zh-TW" altLang="en-US" sz="2400" b="1" dirty="0" smtClean="0">
                <a:solidFill>
                  <a:srgbClr val="0070C0"/>
                </a:solidFill>
              </a:rPr>
              <a:t>色</a:t>
            </a:r>
            <a:endParaRPr lang="en" sz="2400" b="1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Shape 128"/>
          <p:cNvSpPr txBox="1">
            <a:spLocks/>
          </p:cNvSpPr>
          <p:nvPr/>
        </p:nvSpPr>
        <p:spPr>
          <a:xfrm>
            <a:off x="0" y="279001"/>
            <a:ext cx="9144100" cy="513918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buClr>
                <a:srgbClr val="D15A12"/>
              </a:buClr>
              <a:buSzPct val="25000"/>
              <a:buFont typeface="Arial"/>
              <a:buNone/>
            </a:pPr>
            <a:r>
              <a:rPr lang="zh-TW" altLang="en-US" sz="3600" dirty="0" smtClean="0">
                <a:solidFill>
                  <a:schemeClr val="tx1"/>
                </a:solidFill>
              </a:rPr>
              <a:t>　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新世代學習者的學習環境與特色</a:t>
            </a:r>
            <a:endParaRPr lang="en" sz="3200" b="1" dirty="0">
              <a:solidFill>
                <a:schemeClr val="tx1"/>
              </a:solidFill>
            </a:endParaRPr>
          </a:p>
        </p:txBody>
      </p:sp>
      <p:sp>
        <p:nvSpPr>
          <p:cNvPr id="34" name="Shape 838"/>
          <p:cNvSpPr/>
          <p:nvPr/>
        </p:nvSpPr>
        <p:spPr>
          <a:xfrm flipH="1">
            <a:off x="577753" y="1007017"/>
            <a:ext cx="351685" cy="35255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6390" y="31729"/>
                </a:moveTo>
                <a:cubicBezTo>
                  <a:pt x="26961" y="31729"/>
                  <a:pt x="27531" y="31946"/>
                  <a:pt x="27966" y="32380"/>
                </a:cubicBezTo>
                <a:lnTo>
                  <a:pt x="44210" y="48584"/>
                </a:lnTo>
                <a:lnTo>
                  <a:pt x="55895" y="36927"/>
                </a:lnTo>
                <a:cubicBezTo>
                  <a:pt x="55908" y="36914"/>
                  <a:pt x="55921" y="36902"/>
                  <a:pt x="55941" y="36897"/>
                </a:cubicBezTo>
                <a:lnTo>
                  <a:pt x="56256" y="36524"/>
                </a:lnTo>
                <a:cubicBezTo>
                  <a:pt x="56738" y="36142"/>
                  <a:pt x="57330" y="35992"/>
                  <a:pt x="57896" y="36056"/>
                </a:cubicBezTo>
                <a:cubicBezTo>
                  <a:pt x="58463" y="36121"/>
                  <a:pt x="59004" y="36402"/>
                  <a:pt x="59387" y="36883"/>
                </a:cubicBezTo>
                <a:lnTo>
                  <a:pt x="70086" y="50330"/>
                </a:lnTo>
                <a:lnTo>
                  <a:pt x="79620" y="43487"/>
                </a:lnTo>
                <a:lnTo>
                  <a:pt x="79689" y="43406"/>
                </a:lnTo>
                <a:cubicBezTo>
                  <a:pt x="79964" y="43189"/>
                  <a:pt x="80273" y="43047"/>
                  <a:pt x="80598" y="42997"/>
                </a:cubicBezTo>
                <a:cubicBezTo>
                  <a:pt x="80636" y="42985"/>
                  <a:pt x="80675" y="42977"/>
                  <a:pt x="80717" y="42988"/>
                </a:cubicBezTo>
                <a:cubicBezTo>
                  <a:pt x="80917" y="42922"/>
                  <a:pt x="81125" y="42918"/>
                  <a:pt x="81330" y="42941"/>
                </a:cubicBezTo>
                <a:cubicBezTo>
                  <a:pt x="81357" y="42945"/>
                  <a:pt x="81385" y="42948"/>
                  <a:pt x="81410" y="42967"/>
                </a:cubicBezTo>
                <a:cubicBezTo>
                  <a:pt x="81562" y="42978"/>
                  <a:pt x="81711" y="43014"/>
                  <a:pt x="81842" y="43104"/>
                </a:cubicBezTo>
                <a:cubicBezTo>
                  <a:pt x="81967" y="43110"/>
                  <a:pt x="82075" y="43161"/>
                  <a:pt x="82176" y="43227"/>
                </a:cubicBezTo>
                <a:cubicBezTo>
                  <a:pt x="82420" y="43343"/>
                  <a:pt x="82635" y="43517"/>
                  <a:pt x="82795" y="43750"/>
                </a:cubicBezTo>
                <a:lnTo>
                  <a:pt x="82819" y="43770"/>
                </a:lnTo>
                <a:lnTo>
                  <a:pt x="82825" y="43778"/>
                </a:lnTo>
                <a:lnTo>
                  <a:pt x="82915" y="43861"/>
                </a:lnTo>
                <a:cubicBezTo>
                  <a:pt x="82930" y="43882"/>
                  <a:pt x="82944" y="43902"/>
                  <a:pt x="82947" y="43931"/>
                </a:cubicBezTo>
                <a:lnTo>
                  <a:pt x="94095" y="57993"/>
                </a:lnTo>
                <a:cubicBezTo>
                  <a:pt x="94858" y="58956"/>
                  <a:pt x="94695" y="60354"/>
                  <a:pt x="93730" y="61116"/>
                </a:cubicBezTo>
                <a:cubicBezTo>
                  <a:pt x="92764" y="61877"/>
                  <a:pt x="91363" y="61714"/>
                  <a:pt x="90599" y="60751"/>
                </a:cubicBezTo>
                <a:lnTo>
                  <a:pt x="80662" y="48216"/>
                </a:lnTo>
                <a:lnTo>
                  <a:pt x="71659" y="54678"/>
                </a:lnTo>
                <a:cubicBezTo>
                  <a:pt x="71383" y="54876"/>
                  <a:pt x="71078" y="55001"/>
                  <a:pt x="70762" y="55044"/>
                </a:cubicBezTo>
                <a:cubicBezTo>
                  <a:pt x="69824" y="55706"/>
                  <a:pt x="68523" y="55515"/>
                  <a:pt x="67796" y="54602"/>
                </a:cubicBezTo>
                <a:lnTo>
                  <a:pt x="57478" y="41635"/>
                </a:lnTo>
                <a:lnTo>
                  <a:pt x="45890" y="53194"/>
                </a:lnTo>
                <a:cubicBezTo>
                  <a:pt x="45428" y="53655"/>
                  <a:pt x="44814" y="53871"/>
                  <a:pt x="44210" y="53825"/>
                </a:cubicBezTo>
                <a:cubicBezTo>
                  <a:pt x="43606" y="53872"/>
                  <a:pt x="42991" y="53655"/>
                  <a:pt x="42529" y="53194"/>
                </a:cubicBezTo>
                <a:lnTo>
                  <a:pt x="24815" y="35524"/>
                </a:lnTo>
                <a:cubicBezTo>
                  <a:pt x="23945" y="34656"/>
                  <a:pt x="23945" y="33248"/>
                  <a:pt x="24815" y="32380"/>
                </a:cubicBezTo>
                <a:cubicBezTo>
                  <a:pt x="25250" y="31946"/>
                  <a:pt x="25820" y="31729"/>
                  <a:pt x="26390" y="31729"/>
                </a:cubicBezTo>
                <a:close/>
                <a:moveTo>
                  <a:pt x="103333" y="25846"/>
                </a:moveTo>
                <a:lnTo>
                  <a:pt x="16666" y="25846"/>
                </a:lnTo>
                <a:lnTo>
                  <a:pt x="16666" y="68407"/>
                </a:lnTo>
                <a:lnTo>
                  <a:pt x="103333" y="68407"/>
                </a:lnTo>
                <a:close/>
                <a:moveTo>
                  <a:pt x="110665" y="19193"/>
                </a:moveTo>
                <a:lnTo>
                  <a:pt x="110665" y="75061"/>
                </a:lnTo>
                <a:lnTo>
                  <a:pt x="9334" y="75061"/>
                </a:lnTo>
                <a:lnTo>
                  <a:pt x="9334" y="19193"/>
                </a:lnTo>
                <a:close/>
                <a:moveTo>
                  <a:pt x="60000" y="0"/>
                </a:moveTo>
                <a:cubicBezTo>
                  <a:pt x="57054" y="0"/>
                  <a:pt x="54666" y="2382"/>
                  <a:pt x="54666" y="5320"/>
                </a:cubicBezTo>
                <a:lnTo>
                  <a:pt x="54666" y="9881"/>
                </a:lnTo>
                <a:lnTo>
                  <a:pt x="0" y="9881"/>
                </a:lnTo>
                <a:lnTo>
                  <a:pt x="0" y="84372"/>
                </a:lnTo>
                <a:lnTo>
                  <a:pt x="31559" y="84372"/>
                </a:lnTo>
                <a:lnTo>
                  <a:pt x="11991" y="120000"/>
                </a:lnTo>
                <a:lnTo>
                  <a:pt x="23019" y="120000"/>
                </a:lnTo>
                <a:lnTo>
                  <a:pt x="42587" y="84372"/>
                </a:lnTo>
                <a:lnTo>
                  <a:pt x="77412" y="84372"/>
                </a:lnTo>
                <a:lnTo>
                  <a:pt x="96980" y="120000"/>
                </a:lnTo>
                <a:lnTo>
                  <a:pt x="108008" y="120000"/>
                </a:lnTo>
                <a:lnTo>
                  <a:pt x="88440" y="84372"/>
                </a:lnTo>
                <a:lnTo>
                  <a:pt x="120000" y="84372"/>
                </a:lnTo>
                <a:lnTo>
                  <a:pt x="120000" y="9881"/>
                </a:lnTo>
                <a:lnTo>
                  <a:pt x="65333" y="9881"/>
                </a:lnTo>
                <a:lnTo>
                  <a:pt x="65333" y="5320"/>
                </a:lnTo>
                <a:cubicBezTo>
                  <a:pt x="65333" y="2382"/>
                  <a:pt x="62945" y="0"/>
                  <a:pt x="6000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5" name="Shape 959"/>
          <p:cNvGrpSpPr/>
          <p:nvPr/>
        </p:nvGrpSpPr>
        <p:grpSpPr>
          <a:xfrm>
            <a:off x="6981623" y="936273"/>
            <a:ext cx="359431" cy="404189"/>
            <a:chOff x="4835382" y="-161249"/>
            <a:chExt cx="3078656" cy="3462027"/>
          </a:xfrm>
          <a:solidFill>
            <a:srgbClr val="0070C0"/>
          </a:solidFill>
        </p:grpSpPr>
        <p:sp>
          <p:nvSpPr>
            <p:cNvPr id="37" name="Shape 960"/>
            <p:cNvSpPr/>
            <p:nvPr/>
          </p:nvSpPr>
          <p:spPr>
            <a:xfrm>
              <a:off x="4835382" y="73243"/>
              <a:ext cx="2920830" cy="32275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7083" y="19"/>
                  </a:moveTo>
                  <a:cubicBezTo>
                    <a:pt x="40160" y="-453"/>
                    <a:pt x="23422" y="7583"/>
                    <a:pt x="16352" y="24057"/>
                  </a:cubicBezTo>
                  <a:cubicBezTo>
                    <a:pt x="11901" y="37372"/>
                    <a:pt x="16750" y="42100"/>
                    <a:pt x="10940" y="48301"/>
                  </a:cubicBezTo>
                  <a:cubicBezTo>
                    <a:pt x="5397" y="54531"/>
                    <a:pt x="-905" y="59306"/>
                    <a:pt x="108" y="62731"/>
                  </a:cubicBezTo>
                  <a:cubicBezTo>
                    <a:pt x="2465" y="64795"/>
                    <a:pt x="5869" y="66534"/>
                    <a:pt x="10366" y="67806"/>
                  </a:cubicBezTo>
                  <a:cubicBezTo>
                    <a:pt x="9082" y="70568"/>
                    <a:pt x="4458" y="74176"/>
                    <a:pt x="6515" y="76092"/>
                  </a:cubicBezTo>
                  <a:lnTo>
                    <a:pt x="10823" y="78851"/>
                  </a:lnTo>
                  <a:cubicBezTo>
                    <a:pt x="9633" y="80150"/>
                    <a:pt x="6840" y="80240"/>
                    <a:pt x="7255" y="82749"/>
                  </a:cubicBezTo>
                  <a:cubicBezTo>
                    <a:pt x="8156" y="85449"/>
                    <a:pt x="12398" y="86093"/>
                    <a:pt x="11562" y="87947"/>
                  </a:cubicBezTo>
                  <a:cubicBezTo>
                    <a:pt x="8946" y="92907"/>
                    <a:pt x="8066" y="99317"/>
                    <a:pt x="10127" y="101374"/>
                  </a:cubicBezTo>
                  <a:cubicBezTo>
                    <a:pt x="14327" y="105067"/>
                    <a:pt x="26948" y="106100"/>
                    <a:pt x="38365" y="102657"/>
                  </a:cubicBezTo>
                  <a:lnTo>
                    <a:pt x="42673" y="120000"/>
                  </a:lnTo>
                  <a:lnTo>
                    <a:pt x="106569" y="119350"/>
                  </a:lnTo>
                  <a:cubicBezTo>
                    <a:pt x="98273" y="91990"/>
                    <a:pt x="99550" y="80006"/>
                    <a:pt x="108963" y="71704"/>
                  </a:cubicBezTo>
                  <a:cubicBezTo>
                    <a:pt x="137680" y="40013"/>
                    <a:pt x="105612" y="741"/>
                    <a:pt x="67083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Shape 961"/>
            <p:cNvSpPr/>
            <p:nvPr/>
          </p:nvSpPr>
          <p:spPr>
            <a:xfrm rot="-3499458">
              <a:off x="5907878" y="-58593"/>
              <a:ext cx="1436045" cy="214115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4004" y="46171"/>
                  </a:moveTo>
                  <a:cubicBezTo>
                    <a:pt x="42635" y="46091"/>
                    <a:pt x="41249" y="46111"/>
                    <a:pt x="39872" y="46236"/>
                  </a:cubicBezTo>
                  <a:cubicBezTo>
                    <a:pt x="38035" y="46403"/>
                    <a:pt x="36211" y="46754"/>
                    <a:pt x="34457" y="47296"/>
                  </a:cubicBezTo>
                  <a:lnTo>
                    <a:pt x="35346" y="48725"/>
                  </a:lnTo>
                  <a:cubicBezTo>
                    <a:pt x="41549" y="46781"/>
                    <a:pt x="48751" y="47568"/>
                    <a:pt x="53712" y="50730"/>
                  </a:cubicBezTo>
                  <a:cubicBezTo>
                    <a:pt x="58374" y="53702"/>
                    <a:pt x="60253" y="58266"/>
                    <a:pt x="58591" y="62575"/>
                  </a:cubicBezTo>
                  <a:lnTo>
                    <a:pt x="60819" y="62976"/>
                  </a:lnTo>
                  <a:cubicBezTo>
                    <a:pt x="62709" y="58096"/>
                    <a:pt x="60555" y="52925"/>
                    <a:pt x="55232" y="49565"/>
                  </a:cubicBezTo>
                  <a:cubicBezTo>
                    <a:pt x="52069" y="47568"/>
                    <a:pt x="48110" y="46413"/>
                    <a:pt x="44004" y="46171"/>
                  </a:cubicBezTo>
                  <a:close/>
                  <a:moveTo>
                    <a:pt x="60325" y="39947"/>
                  </a:moveTo>
                  <a:cubicBezTo>
                    <a:pt x="54765" y="39965"/>
                    <a:pt x="49428" y="41643"/>
                    <a:pt x="45800" y="44672"/>
                  </a:cubicBezTo>
                  <a:lnTo>
                    <a:pt x="47545" y="45686"/>
                  </a:lnTo>
                  <a:cubicBezTo>
                    <a:pt x="51806" y="42092"/>
                    <a:pt x="58777" y="40643"/>
                    <a:pt x="65319" y="41992"/>
                  </a:cubicBezTo>
                  <a:cubicBezTo>
                    <a:pt x="71467" y="43259"/>
                    <a:pt x="76182" y="46783"/>
                    <a:pt x="77556" y="51138"/>
                  </a:cubicBezTo>
                  <a:lnTo>
                    <a:pt x="79817" y="50830"/>
                  </a:lnTo>
                  <a:cubicBezTo>
                    <a:pt x="78267" y="45897"/>
                    <a:pt x="72903" y="41912"/>
                    <a:pt x="65905" y="40494"/>
                  </a:cubicBezTo>
                  <a:cubicBezTo>
                    <a:pt x="64057" y="40120"/>
                    <a:pt x="62179" y="39942"/>
                    <a:pt x="60325" y="39947"/>
                  </a:cubicBezTo>
                  <a:close/>
                  <a:moveTo>
                    <a:pt x="54727" y="0"/>
                  </a:moveTo>
                  <a:cubicBezTo>
                    <a:pt x="63338" y="0"/>
                    <a:pt x="70496" y="4171"/>
                    <a:pt x="71526" y="9700"/>
                  </a:cubicBezTo>
                  <a:cubicBezTo>
                    <a:pt x="61909" y="12572"/>
                    <a:pt x="56089" y="18496"/>
                    <a:pt x="57619" y="24252"/>
                  </a:cubicBezTo>
                  <a:lnTo>
                    <a:pt x="59909" y="23926"/>
                  </a:lnTo>
                  <a:cubicBezTo>
                    <a:pt x="58480" y="18383"/>
                    <a:pt x="64987" y="12632"/>
                    <a:pt x="75131" y="10357"/>
                  </a:cubicBezTo>
                  <a:cubicBezTo>
                    <a:pt x="75681" y="10142"/>
                    <a:pt x="76274" y="10121"/>
                    <a:pt x="76874" y="10121"/>
                  </a:cubicBezTo>
                  <a:cubicBezTo>
                    <a:pt x="86538" y="10121"/>
                    <a:pt x="94372" y="15375"/>
                    <a:pt x="94372" y="21857"/>
                  </a:cubicBezTo>
                  <a:lnTo>
                    <a:pt x="93367" y="25194"/>
                  </a:lnTo>
                  <a:lnTo>
                    <a:pt x="94372" y="25194"/>
                  </a:lnTo>
                  <a:lnTo>
                    <a:pt x="94372" y="25539"/>
                  </a:lnTo>
                  <a:cubicBezTo>
                    <a:pt x="102290" y="26061"/>
                    <a:pt x="108352" y="30608"/>
                    <a:pt x="108352" y="36105"/>
                  </a:cubicBezTo>
                  <a:lnTo>
                    <a:pt x="107375" y="39349"/>
                  </a:lnTo>
                  <a:cubicBezTo>
                    <a:pt x="114789" y="41408"/>
                    <a:pt x="120000" y="46309"/>
                    <a:pt x="120000" y="52027"/>
                  </a:cubicBezTo>
                  <a:cubicBezTo>
                    <a:pt x="119999" y="55204"/>
                    <a:pt x="118390" y="58130"/>
                    <a:pt x="115599" y="60387"/>
                  </a:cubicBezTo>
                  <a:cubicBezTo>
                    <a:pt x="110785" y="64255"/>
                    <a:pt x="103970" y="66004"/>
                    <a:pt x="97874" y="64623"/>
                  </a:cubicBezTo>
                  <a:lnTo>
                    <a:pt x="97125" y="66110"/>
                  </a:lnTo>
                  <a:cubicBezTo>
                    <a:pt x="102604" y="67351"/>
                    <a:pt x="108564" y="66427"/>
                    <a:pt x="113464" y="63828"/>
                  </a:cubicBezTo>
                  <a:cubicBezTo>
                    <a:pt x="115699" y="65705"/>
                    <a:pt x="116761" y="68120"/>
                    <a:pt x="116761" y="70701"/>
                  </a:cubicBezTo>
                  <a:cubicBezTo>
                    <a:pt x="116761" y="77295"/>
                    <a:pt x="109833" y="82802"/>
                    <a:pt x="100586" y="84108"/>
                  </a:cubicBezTo>
                  <a:cubicBezTo>
                    <a:pt x="91150" y="85055"/>
                    <a:pt x="82566" y="82573"/>
                    <a:pt x="79686" y="78001"/>
                  </a:cubicBezTo>
                  <a:cubicBezTo>
                    <a:pt x="81100" y="77347"/>
                    <a:pt x="82228" y="76438"/>
                    <a:pt x="83063" y="75372"/>
                  </a:cubicBezTo>
                  <a:cubicBezTo>
                    <a:pt x="85250" y="72579"/>
                    <a:pt x="85094" y="69133"/>
                    <a:pt x="82651" y="66296"/>
                  </a:cubicBezTo>
                  <a:lnTo>
                    <a:pt x="80711" y="67047"/>
                  </a:lnTo>
                  <a:cubicBezTo>
                    <a:pt x="82751" y="69417"/>
                    <a:pt x="82909" y="72285"/>
                    <a:pt x="81128" y="74611"/>
                  </a:cubicBezTo>
                  <a:cubicBezTo>
                    <a:pt x="80464" y="75479"/>
                    <a:pt x="79568" y="76222"/>
                    <a:pt x="78263" y="76620"/>
                  </a:cubicBezTo>
                  <a:lnTo>
                    <a:pt x="76282" y="76976"/>
                  </a:lnTo>
                  <a:lnTo>
                    <a:pt x="76656" y="77610"/>
                  </a:lnTo>
                  <a:cubicBezTo>
                    <a:pt x="75000" y="78222"/>
                    <a:pt x="73077" y="78502"/>
                    <a:pt x="71080" y="78409"/>
                  </a:cubicBezTo>
                  <a:cubicBezTo>
                    <a:pt x="67193" y="78228"/>
                    <a:pt x="63613" y="76660"/>
                    <a:pt x="61637" y="74273"/>
                  </a:cubicBezTo>
                  <a:lnTo>
                    <a:pt x="59675" y="74999"/>
                  </a:lnTo>
                  <a:cubicBezTo>
                    <a:pt x="62042" y="77860"/>
                    <a:pt x="66359" y="79725"/>
                    <a:pt x="71052" y="79913"/>
                  </a:cubicBezTo>
                  <a:cubicBezTo>
                    <a:pt x="73344" y="80005"/>
                    <a:pt x="75556" y="79691"/>
                    <a:pt x="77473" y="78993"/>
                  </a:cubicBezTo>
                  <a:cubicBezTo>
                    <a:pt x="81251" y="84025"/>
                    <a:pt x="90948" y="86792"/>
                    <a:pt x="101470" y="85783"/>
                  </a:cubicBezTo>
                  <a:cubicBezTo>
                    <a:pt x="102537" y="87186"/>
                    <a:pt x="102981" y="88786"/>
                    <a:pt x="102981" y="90455"/>
                  </a:cubicBezTo>
                  <a:cubicBezTo>
                    <a:pt x="102981" y="95008"/>
                    <a:pt x="99676" y="99044"/>
                    <a:pt x="94357" y="101317"/>
                  </a:cubicBezTo>
                  <a:lnTo>
                    <a:pt x="93613" y="101357"/>
                  </a:lnTo>
                  <a:cubicBezTo>
                    <a:pt x="87197" y="101053"/>
                    <a:pt x="81418" y="98334"/>
                    <a:pt x="78612" y="94301"/>
                  </a:cubicBezTo>
                  <a:lnTo>
                    <a:pt x="76513" y="94943"/>
                  </a:lnTo>
                  <a:cubicBezTo>
                    <a:pt x="79645" y="99458"/>
                    <a:pt x="86092" y="102508"/>
                    <a:pt x="93282" y="102868"/>
                  </a:cubicBezTo>
                  <a:cubicBezTo>
                    <a:pt x="91443" y="107337"/>
                    <a:pt x="86157" y="110803"/>
                    <a:pt x="79437" y="111944"/>
                  </a:cubicBezTo>
                  <a:cubicBezTo>
                    <a:pt x="70395" y="112970"/>
                    <a:pt x="62038" y="110860"/>
                    <a:pt x="58616" y="106728"/>
                  </a:cubicBezTo>
                  <a:lnTo>
                    <a:pt x="56453" y="107706"/>
                  </a:lnTo>
                  <a:cubicBezTo>
                    <a:pt x="59205" y="110701"/>
                    <a:pt x="64221" y="112723"/>
                    <a:pt x="70230" y="113323"/>
                  </a:cubicBezTo>
                  <a:cubicBezTo>
                    <a:pt x="67631" y="117304"/>
                    <a:pt x="61648" y="120000"/>
                    <a:pt x="54727" y="120000"/>
                  </a:cubicBezTo>
                  <a:cubicBezTo>
                    <a:pt x="46703" y="120000"/>
                    <a:pt x="42725" y="116377"/>
                    <a:pt x="38168" y="111382"/>
                  </a:cubicBezTo>
                  <a:lnTo>
                    <a:pt x="37561" y="109472"/>
                  </a:lnTo>
                  <a:cubicBezTo>
                    <a:pt x="31278" y="107753"/>
                    <a:pt x="26636" y="103901"/>
                    <a:pt x="25690" y="99251"/>
                  </a:cubicBezTo>
                  <a:cubicBezTo>
                    <a:pt x="20884" y="99915"/>
                    <a:pt x="16297" y="99356"/>
                    <a:pt x="12021" y="96757"/>
                  </a:cubicBezTo>
                  <a:cubicBezTo>
                    <a:pt x="5641" y="92878"/>
                    <a:pt x="4514" y="86563"/>
                    <a:pt x="9287" y="82002"/>
                  </a:cubicBezTo>
                  <a:cubicBezTo>
                    <a:pt x="19150" y="84176"/>
                    <a:pt x="29249" y="82486"/>
                    <a:pt x="33909" y="77662"/>
                  </a:cubicBezTo>
                  <a:lnTo>
                    <a:pt x="35369" y="77892"/>
                  </a:lnTo>
                  <a:cubicBezTo>
                    <a:pt x="43059" y="78367"/>
                    <a:pt x="50286" y="75707"/>
                    <a:pt x="53822" y="71101"/>
                  </a:cubicBezTo>
                  <a:lnTo>
                    <a:pt x="51810" y="70342"/>
                  </a:lnTo>
                  <a:cubicBezTo>
                    <a:pt x="48706" y="74435"/>
                    <a:pt x="42309" y="76790"/>
                    <a:pt x="35497" y="76346"/>
                  </a:cubicBezTo>
                  <a:cubicBezTo>
                    <a:pt x="29095" y="75929"/>
                    <a:pt x="23424" y="73109"/>
                    <a:pt x="20778" y="69027"/>
                  </a:cubicBezTo>
                  <a:lnTo>
                    <a:pt x="18655" y="69632"/>
                  </a:lnTo>
                  <a:cubicBezTo>
                    <a:pt x="21067" y="73363"/>
                    <a:pt x="25726" y="76157"/>
                    <a:pt x="31298" y="77250"/>
                  </a:cubicBezTo>
                  <a:cubicBezTo>
                    <a:pt x="26660" y="81560"/>
                    <a:pt x="16610" y="82641"/>
                    <a:pt x="7274" y="79892"/>
                  </a:cubicBezTo>
                  <a:cubicBezTo>
                    <a:pt x="6650" y="79804"/>
                    <a:pt x="6191" y="79552"/>
                    <a:pt x="5746" y="79282"/>
                  </a:cubicBezTo>
                  <a:cubicBezTo>
                    <a:pt x="-1413" y="74929"/>
                    <a:pt x="-1956" y="67507"/>
                    <a:pt x="4532" y="62705"/>
                  </a:cubicBezTo>
                  <a:lnTo>
                    <a:pt x="8619" y="60685"/>
                  </a:lnTo>
                  <a:lnTo>
                    <a:pt x="7874" y="60232"/>
                  </a:lnTo>
                  <a:lnTo>
                    <a:pt x="8220" y="59977"/>
                  </a:lnTo>
                  <a:cubicBezTo>
                    <a:pt x="2874" y="56024"/>
                    <a:pt x="2937" y="49924"/>
                    <a:pt x="8441" y="45851"/>
                  </a:cubicBezTo>
                  <a:lnTo>
                    <a:pt x="12413" y="43887"/>
                  </a:lnTo>
                  <a:cubicBezTo>
                    <a:pt x="9178" y="39302"/>
                    <a:pt x="9922" y="33728"/>
                    <a:pt x="14948" y="29628"/>
                  </a:cubicBezTo>
                  <a:cubicBezTo>
                    <a:pt x="20359" y="27548"/>
                    <a:pt x="26554" y="26484"/>
                    <a:pt x="32999" y="26358"/>
                  </a:cubicBezTo>
                  <a:lnTo>
                    <a:pt x="32920" y="24548"/>
                  </a:lnTo>
                  <a:cubicBezTo>
                    <a:pt x="26422" y="24675"/>
                    <a:pt x="20162" y="25700"/>
                    <a:pt x="14473" y="27484"/>
                  </a:cubicBezTo>
                  <a:cubicBezTo>
                    <a:pt x="12078" y="25445"/>
                    <a:pt x="10950" y="22833"/>
                    <a:pt x="10950" y="20044"/>
                  </a:cubicBezTo>
                  <a:cubicBezTo>
                    <a:pt x="10950" y="11708"/>
                    <a:pt x="21026" y="4951"/>
                    <a:pt x="33455" y="4951"/>
                  </a:cubicBezTo>
                  <a:cubicBezTo>
                    <a:pt x="35913" y="4951"/>
                    <a:pt x="38279" y="5215"/>
                    <a:pt x="40460" y="5772"/>
                  </a:cubicBezTo>
                  <a:cubicBezTo>
                    <a:pt x="43609" y="2310"/>
                    <a:pt x="47901" y="0"/>
                    <a:pt x="547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" name="Shape 409"/>
          <p:cNvSpPr txBox="1"/>
          <p:nvPr/>
        </p:nvSpPr>
        <p:spPr>
          <a:xfrm>
            <a:off x="5721926" y="4138779"/>
            <a:ext cx="2497293" cy="691638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>
              <a:buSzPct val="25000"/>
            </a:pPr>
            <a:r>
              <a:rPr lang="zh-TW" altLang="en-US" sz="1600" dirty="0" smtClean="0"/>
              <a:t>因此，新</a:t>
            </a:r>
            <a:r>
              <a:rPr lang="zh-TW" altLang="zh-TW" sz="1600" dirty="0"/>
              <a:t>世代學習</a:t>
            </a:r>
            <a:r>
              <a:rPr lang="zh-TW" altLang="zh-TW" sz="1600" dirty="0" smtClean="0"/>
              <a:t>者</a:t>
            </a:r>
            <a:r>
              <a:rPr lang="zh-TW" altLang="en-US" sz="1600" dirty="0" smtClean="0"/>
              <a:t>可能比較缺乏耐性與專注！</a:t>
            </a:r>
            <a:endParaRPr lang="zh-TW" altLang="zh-TW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" grpId="0"/>
      <p:bldP spid="409" grpId="0"/>
      <p:bldP spid="410" grpId="0"/>
      <p:bldP spid="411" grpId="0"/>
      <p:bldP spid="413" grpId="0"/>
      <p:bldP spid="34" grpId="0" animBg="1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Shape 785"/>
          <p:cNvSpPr/>
          <p:nvPr/>
        </p:nvSpPr>
        <p:spPr>
          <a:xfrm>
            <a:off x="3059832" y="329977"/>
            <a:ext cx="5832648" cy="4536504"/>
          </a:xfrm>
          <a:prstGeom prst="frame">
            <a:avLst>
              <a:gd name="adj1" fmla="val 742"/>
            </a:avLst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6" name="Shape 786"/>
          <p:cNvSpPr txBox="1"/>
          <p:nvPr/>
        </p:nvSpPr>
        <p:spPr>
          <a:xfrm>
            <a:off x="3761509" y="1960417"/>
            <a:ext cx="4503142" cy="254974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>
              <a:buSzPct val="25000"/>
            </a:pPr>
            <a:r>
              <a:rPr lang="zh-TW" altLang="en-US" sz="4800" b="1" dirty="0"/>
              <a:t>新</a:t>
            </a:r>
            <a:r>
              <a:rPr lang="zh-TW" altLang="zh-TW" sz="4800" b="1" dirty="0"/>
              <a:t>世代學習</a:t>
            </a:r>
            <a:r>
              <a:rPr lang="zh-TW" altLang="zh-TW" sz="4800" b="1" dirty="0" smtClean="0"/>
              <a:t>者</a:t>
            </a:r>
            <a:endParaRPr lang="en-US" altLang="zh-TW" sz="4800" b="1" dirty="0" smtClean="0"/>
          </a:p>
          <a:p>
            <a:pPr>
              <a:buSzPct val="25000"/>
            </a:pPr>
            <a:r>
              <a:rPr lang="zh-TW" altLang="en-US" sz="4800" b="1" dirty="0" smtClean="0"/>
              <a:t>擁有</a:t>
            </a:r>
            <a:r>
              <a:rPr lang="zh-TW" altLang="en-US" sz="4800" b="1" dirty="0"/>
              <a:t>學習的</a:t>
            </a:r>
            <a:r>
              <a:rPr lang="zh-TW" altLang="en-US" sz="4800" b="1" dirty="0" smtClean="0">
                <a:solidFill>
                  <a:schemeClr val="accent6">
                    <a:lumMod val="75000"/>
                  </a:schemeClr>
                </a:solidFill>
              </a:rPr>
              <a:t>廣度</a:t>
            </a:r>
            <a:endParaRPr lang="en-US" altLang="zh-TW" sz="4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SzPct val="25000"/>
            </a:pPr>
            <a:r>
              <a:rPr lang="zh-TW" altLang="en-US" sz="4800" b="1" dirty="0" smtClean="0"/>
              <a:t>缺少</a:t>
            </a:r>
            <a:r>
              <a:rPr lang="zh-TW" altLang="en-US" sz="4800" b="1" dirty="0"/>
              <a:t>學習的</a:t>
            </a:r>
            <a:r>
              <a:rPr lang="zh-TW" altLang="en-US" sz="4800" b="1" dirty="0" smtClean="0">
                <a:solidFill>
                  <a:srgbClr val="0070C0"/>
                </a:solidFill>
              </a:rPr>
              <a:t>深度</a:t>
            </a:r>
            <a:endParaRPr lang="zh-TW" altLang="zh-TW" sz="4800" b="1" dirty="0">
              <a:solidFill>
                <a:srgbClr val="0070C0"/>
              </a:solidFill>
            </a:endParaRPr>
          </a:p>
          <a:p>
            <a:endParaRPr lang="zh-TW" altLang="zh-TW" dirty="0"/>
          </a:p>
        </p:txBody>
      </p:sp>
      <p:pic>
        <p:nvPicPr>
          <p:cNvPr id="787" name="Shape 787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8408" y="627534"/>
            <a:ext cx="695497" cy="725276"/>
          </a:xfrm>
          <a:prstGeom prst="rect">
            <a:avLst/>
          </a:prstGeom>
          <a:noFill/>
          <a:ln>
            <a:noFill/>
          </a:ln>
        </p:spPr>
      </p:pic>
      <p:sp>
        <p:nvSpPr>
          <p:cNvPr id="788" name="Shape 788"/>
          <p:cNvSpPr txBox="1"/>
          <p:nvPr/>
        </p:nvSpPr>
        <p:spPr>
          <a:xfrm>
            <a:off x="3059832" y="1371603"/>
            <a:ext cx="5832647" cy="29951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en-US" b="1" dirty="0" smtClean="0">
                <a:solidFill>
                  <a:srgbClr val="D15A12"/>
                </a:solidFill>
              </a:rPr>
              <a:t>The </a:t>
            </a:r>
            <a:r>
              <a:rPr lang="en-US" b="1" dirty="0">
                <a:solidFill>
                  <a:srgbClr val="D15A12"/>
                </a:solidFill>
              </a:rPr>
              <a:t>Learning Characteristics of New Generation </a:t>
            </a:r>
            <a:r>
              <a:rPr lang="en-US" b="1" dirty="0" smtClean="0">
                <a:solidFill>
                  <a:srgbClr val="D15A12"/>
                </a:solidFill>
              </a:rPr>
              <a:t>Learners</a:t>
            </a:r>
            <a:endParaRPr lang="en" sz="14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Shape 793"/>
          <p:cNvSpPr txBox="1">
            <a:spLocks/>
          </p:cNvSpPr>
          <p:nvPr/>
        </p:nvSpPr>
        <p:spPr>
          <a:xfrm>
            <a:off x="477077" y="329977"/>
            <a:ext cx="1795671" cy="382594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新世代</a:t>
            </a:r>
            <a:endParaRPr lang="en-US" altLang="zh-TW" sz="4000" b="1" dirty="0" smtClean="0">
              <a:solidFill>
                <a:schemeClr val="lt1"/>
              </a:solidFill>
            </a:endParaRPr>
          </a:p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學習者</a:t>
            </a:r>
            <a:endParaRPr lang="en-US" altLang="zh-TW" sz="4000" b="1" dirty="0" smtClean="0">
              <a:solidFill>
                <a:schemeClr val="lt1"/>
              </a:solidFill>
            </a:endParaRPr>
          </a:p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的學習</a:t>
            </a:r>
            <a:endParaRPr lang="en-US" altLang="zh-TW" sz="4000" b="1" dirty="0" smtClean="0">
              <a:solidFill>
                <a:schemeClr val="lt1"/>
              </a:solidFill>
            </a:endParaRPr>
          </a:p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特性</a:t>
            </a:r>
            <a:endParaRPr lang="en" sz="4000" b="1" dirty="0">
              <a:solidFill>
                <a:schemeClr val="lt1"/>
              </a:solidFill>
            </a:endParaRPr>
          </a:p>
        </p:txBody>
      </p:sp>
      <p:sp>
        <p:nvSpPr>
          <p:cNvPr id="8" name="Shape 957"/>
          <p:cNvSpPr/>
          <p:nvPr/>
        </p:nvSpPr>
        <p:spPr>
          <a:xfrm>
            <a:off x="1614056" y="2890629"/>
            <a:ext cx="443344" cy="48989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3197" y="33738"/>
                </a:moveTo>
                <a:cubicBezTo>
                  <a:pt x="66673" y="32891"/>
                  <a:pt x="70460" y="33878"/>
                  <a:pt x="73020" y="36297"/>
                </a:cubicBezTo>
                <a:lnTo>
                  <a:pt x="72194" y="37002"/>
                </a:lnTo>
                <a:cubicBezTo>
                  <a:pt x="69932" y="34869"/>
                  <a:pt x="66595" y="33990"/>
                  <a:pt x="63533" y="34720"/>
                </a:cubicBezTo>
                <a:cubicBezTo>
                  <a:pt x="60275" y="35498"/>
                  <a:pt x="57921" y="37955"/>
                  <a:pt x="57532" y="40985"/>
                </a:cubicBezTo>
                <a:lnTo>
                  <a:pt x="56410" y="40824"/>
                </a:lnTo>
                <a:cubicBezTo>
                  <a:pt x="56524" y="39969"/>
                  <a:pt x="56776" y="39155"/>
                  <a:pt x="57147" y="38401"/>
                </a:cubicBezTo>
                <a:cubicBezTo>
                  <a:pt x="57426" y="37835"/>
                  <a:pt x="57770" y="37302"/>
                  <a:pt x="58175" y="36811"/>
                </a:cubicBezTo>
                <a:close/>
                <a:moveTo>
                  <a:pt x="65022" y="24457"/>
                </a:moveTo>
                <a:cubicBezTo>
                  <a:pt x="66763" y="24168"/>
                  <a:pt x="68603" y="24290"/>
                  <a:pt x="70344" y="24857"/>
                </a:cubicBezTo>
                <a:lnTo>
                  <a:pt x="69952" y="25822"/>
                </a:lnTo>
                <a:cubicBezTo>
                  <a:pt x="66876" y="24824"/>
                  <a:pt x="63456" y="25382"/>
                  <a:pt x="61074" y="27271"/>
                </a:cubicBezTo>
                <a:cubicBezTo>
                  <a:pt x="58541" y="29281"/>
                  <a:pt x="57644" y="32430"/>
                  <a:pt x="58787" y="35299"/>
                </a:cubicBezTo>
                <a:lnTo>
                  <a:pt x="57703" y="35608"/>
                </a:lnTo>
                <a:cubicBezTo>
                  <a:pt x="56748" y="33175"/>
                  <a:pt x="57080" y="30566"/>
                  <a:pt x="58506" y="28452"/>
                </a:cubicBezTo>
                <a:lnTo>
                  <a:pt x="60290" y="26527"/>
                </a:lnTo>
                <a:cubicBezTo>
                  <a:pt x="61638" y="25447"/>
                  <a:pt x="63280" y="24746"/>
                  <a:pt x="65022" y="24457"/>
                </a:cubicBezTo>
                <a:close/>
                <a:moveTo>
                  <a:pt x="63017" y="7932"/>
                </a:moveTo>
                <a:cubicBezTo>
                  <a:pt x="61189" y="8222"/>
                  <a:pt x="59494" y="9106"/>
                  <a:pt x="58307" y="10516"/>
                </a:cubicBezTo>
                <a:lnTo>
                  <a:pt x="58092" y="10396"/>
                </a:lnTo>
                <a:lnTo>
                  <a:pt x="57832" y="10777"/>
                </a:lnTo>
                <a:lnTo>
                  <a:pt x="56007" y="9231"/>
                </a:lnTo>
                <a:cubicBezTo>
                  <a:pt x="51958" y="6971"/>
                  <a:pt x="46650" y="8108"/>
                  <a:pt x="44152" y="11772"/>
                </a:cubicBezTo>
                <a:cubicBezTo>
                  <a:pt x="43997" y="12000"/>
                  <a:pt x="43856" y="12232"/>
                  <a:pt x="43849" y="12516"/>
                </a:cubicBezTo>
                <a:cubicBezTo>
                  <a:pt x="42647" y="17155"/>
                  <a:pt x="44558" y="21629"/>
                  <a:pt x="48390" y="23020"/>
                </a:cubicBezTo>
                <a:lnTo>
                  <a:pt x="48002" y="24003"/>
                </a:lnTo>
                <a:cubicBezTo>
                  <a:pt x="44010" y="22575"/>
                  <a:pt x="41814" y="18301"/>
                  <a:pt x="42506" y="13653"/>
                </a:cubicBezTo>
                <a:cubicBezTo>
                  <a:pt x="38786" y="12115"/>
                  <a:pt x="34329" y="13374"/>
                  <a:pt x="32103" y="16639"/>
                </a:cubicBezTo>
                <a:cubicBezTo>
                  <a:pt x="30339" y="19227"/>
                  <a:pt x="30673" y="21661"/>
                  <a:pt x="32021" y="24062"/>
                </a:cubicBezTo>
                <a:cubicBezTo>
                  <a:pt x="31109" y="24695"/>
                  <a:pt x="30332" y="25500"/>
                  <a:pt x="29697" y="26432"/>
                </a:cubicBezTo>
                <a:cubicBezTo>
                  <a:pt x="26484" y="31145"/>
                  <a:pt x="28101" y="37322"/>
                  <a:pt x="33308" y="40230"/>
                </a:cubicBezTo>
                <a:cubicBezTo>
                  <a:pt x="35050" y="41203"/>
                  <a:pt x="36973" y="41686"/>
                  <a:pt x="38867" y="41490"/>
                </a:cubicBezTo>
                <a:cubicBezTo>
                  <a:pt x="39223" y="38710"/>
                  <a:pt x="40200" y="35979"/>
                  <a:pt x="41801" y="33471"/>
                </a:cubicBezTo>
                <a:lnTo>
                  <a:pt x="42953" y="34073"/>
                </a:lnTo>
                <a:cubicBezTo>
                  <a:pt x="41365" y="36560"/>
                  <a:pt x="40428" y="39280"/>
                  <a:pt x="40328" y="42057"/>
                </a:cubicBezTo>
                <a:cubicBezTo>
                  <a:pt x="41590" y="45393"/>
                  <a:pt x="44880" y="47620"/>
                  <a:pt x="48581" y="47993"/>
                </a:cubicBezTo>
                <a:lnTo>
                  <a:pt x="48781" y="50184"/>
                </a:lnTo>
                <a:cubicBezTo>
                  <a:pt x="49902" y="53692"/>
                  <a:pt x="53697" y="55843"/>
                  <a:pt x="57548" y="55195"/>
                </a:cubicBezTo>
                <a:lnTo>
                  <a:pt x="57618" y="55415"/>
                </a:lnTo>
                <a:lnTo>
                  <a:pt x="58093" y="55291"/>
                </a:lnTo>
                <a:lnTo>
                  <a:pt x="58299" y="57545"/>
                </a:lnTo>
                <a:cubicBezTo>
                  <a:pt x="59622" y="61681"/>
                  <a:pt x="64398" y="64064"/>
                  <a:pt x="68969" y="62867"/>
                </a:cubicBezTo>
                <a:cubicBezTo>
                  <a:pt x="69252" y="62793"/>
                  <a:pt x="69528" y="62707"/>
                  <a:pt x="69745" y="62501"/>
                </a:cubicBezTo>
                <a:cubicBezTo>
                  <a:pt x="73875" y="59920"/>
                  <a:pt x="75799" y="55732"/>
                  <a:pt x="74305" y="52470"/>
                </a:cubicBezTo>
                <a:cubicBezTo>
                  <a:pt x="72182" y="54201"/>
                  <a:pt x="69232" y="54994"/>
                  <a:pt x="66278" y="54607"/>
                </a:cubicBezTo>
                <a:lnTo>
                  <a:pt x="66449" y="53590"/>
                </a:lnTo>
                <a:cubicBezTo>
                  <a:pt x="69683" y="54011"/>
                  <a:pt x="72911" y="52845"/>
                  <a:pt x="74826" y="50563"/>
                </a:cubicBezTo>
                <a:cubicBezTo>
                  <a:pt x="76864" y="48135"/>
                  <a:pt x="77047" y="44888"/>
                  <a:pt x="75292" y="42283"/>
                </a:cubicBezTo>
                <a:lnTo>
                  <a:pt x="76286" y="41785"/>
                </a:lnTo>
                <a:cubicBezTo>
                  <a:pt x="78250" y="44732"/>
                  <a:pt x="78044" y="48400"/>
                  <a:pt x="75759" y="51150"/>
                </a:cubicBezTo>
                <a:lnTo>
                  <a:pt x="75238" y="51624"/>
                </a:lnTo>
                <a:cubicBezTo>
                  <a:pt x="77047" y="55074"/>
                  <a:pt x="75491" y="59492"/>
                  <a:pt x="71584" y="62474"/>
                </a:cubicBezTo>
                <a:cubicBezTo>
                  <a:pt x="73199" y="65874"/>
                  <a:pt x="77435" y="67650"/>
                  <a:pt x="81508" y="66584"/>
                </a:cubicBezTo>
                <a:cubicBezTo>
                  <a:pt x="84237" y="65869"/>
                  <a:pt x="85772" y="64325"/>
                  <a:pt x="86600" y="62271"/>
                </a:cubicBezTo>
                <a:cubicBezTo>
                  <a:pt x="89749" y="63535"/>
                  <a:pt x="93355" y="63118"/>
                  <a:pt x="96054" y="61335"/>
                </a:cubicBezTo>
                <a:lnTo>
                  <a:pt x="97404" y="61772"/>
                </a:lnTo>
                <a:cubicBezTo>
                  <a:pt x="101702" y="61786"/>
                  <a:pt x="104994" y="61541"/>
                  <a:pt x="107068" y="58499"/>
                </a:cubicBezTo>
                <a:cubicBezTo>
                  <a:pt x="108858" y="55874"/>
                  <a:pt x="108720" y="52666"/>
                  <a:pt x="106905" y="50292"/>
                </a:cubicBezTo>
                <a:cubicBezTo>
                  <a:pt x="104977" y="52361"/>
                  <a:pt x="102417" y="53557"/>
                  <a:pt x="99835" y="53556"/>
                </a:cubicBezTo>
                <a:lnTo>
                  <a:pt x="99783" y="52395"/>
                </a:lnTo>
                <a:cubicBezTo>
                  <a:pt x="103249" y="52539"/>
                  <a:pt x="106727" y="50106"/>
                  <a:pt x="108424" y="46320"/>
                </a:cubicBezTo>
                <a:cubicBezTo>
                  <a:pt x="109448" y="43373"/>
                  <a:pt x="108650" y="40160"/>
                  <a:pt x="106333" y="37904"/>
                </a:cubicBezTo>
                <a:cubicBezTo>
                  <a:pt x="104250" y="40505"/>
                  <a:pt x="100678" y="41885"/>
                  <a:pt x="97047" y="41498"/>
                </a:cubicBezTo>
                <a:lnTo>
                  <a:pt x="97189" y="40478"/>
                </a:lnTo>
                <a:cubicBezTo>
                  <a:pt x="100434" y="40821"/>
                  <a:pt x="103627" y="39578"/>
                  <a:pt x="105475" y="37251"/>
                </a:cubicBezTo>
                <a:lnTo>
                  <a:pt x="105643" y="36955"/>
                </a:lnTo>
                <a:cubicBezTo>
                  <a:pt x="105598" y="34146"/>
                  <a:pt x="103931" y="31485"/>
                  <a:pt x="101086" y="29897"/>
                </a:cubicBezTo>
                <a:cubicBezTo>
                  <a:pt x="100043" y="29314"/>
                  <a:pt x="98929" y="28925"/>
                  <a:pt x="97777" y="28840"/>
                </a:cubicBezTo>
                <a:cubicBezTo>
                  <a:pt x="95687" y="33181"/>
                  <a:pt x="91452" y="35893"/>
                  <a:pt x="87331" y="35570"/>
                </a:cubicBezTo>
                <a:cubicBezTo>
                  <a:pt x="87272" y="36540"/>
                  <a:pt x="86897" y="37488"/>
                  <a:pt x="86247" y="38326"/>
                </a:cubicBezTo>
                <a:cubicBezTo>
                  <a:pt x="84916" y="40039"/>
                  <a:pt x="82635" y="41026"/>
                  <a:pt x="80235" y="40925"/>
                </a:cubicBezTo>
                <a:lnTo>
                  <a:pt x="80289" y="39928"/>
                </a:lnTo>
                <a:cubicBezTo>
                  <a:pt x="82291" y="40012"/>
                  <a:pt x="84196" y="39201"/>
                  <a:pt x="85314" y="37790"/>
                </a:cubicBezTo>
                <a:cubicBezTo>
                  <a:pt x="85888" y="37066"/>
                  <a:pt x="86211" y="36239"/>
                  <a:pt x="86256" y="35397"/>
                </a:cubicBezTo>
                <a:lnTo>
                  <a:pt x="85763" y="35318"/>
                </a:lnTo>
                <a:lnTo>
                  <a:pt x="86053" y="34443"/>
                </a:lnTo>
                <a:cubicBezTo>
                  <a:pt x="86142" y="33809"/>
                  <a:pt x="85909" y="33210"/>
                  <a:pt x="85539" y="32656"/>
                </a:cubicBezTo>
                <a:cubicBezTo>
                  <a:pt x="84546" y="31169"/>
                  <a:pt x="82713" y="30228"/>
                  <a:pt x="80706" y="30175"/>
                </a:cubicBezTo>
                <a:lnTo>
                  <a:pt x="80738" y="29177"/>
                </a:lnTo>
                <a:cubicBezTo>
                  <a:pt x="83142" y="29241"/>
                  <a:pt x="85335" y="30384"/>
                  <a:pt x="86514" y="32187"/>
                </a:cubicBezTo>
                <a:cubicBezTo>
                  <a:pt x="86964" y="32876"/>
                  <a:pt x="87241" y="33621"/>
                  <a:pt x="87284" y="34385"/>
                </a:cubicBezTo>
                <a:cubicBezTo>
                  <a:pt x="90884" y="34888"/>
                  <a:pt x="94654" y="32499"/>
                  <a:pt x="96502" y="28590"/>
                </a:cubicBezTo>
                <a:cubicBezTo>
                  <a:pt x="98077" y="24629"/>
                  <a:pt x="96427" y="20080"/>
                  <a:pt x="92309" y="17780"/>
                </a:cubicBezTo>
                <a:cubicBezTo>
                  <a:pt x="90696" y="16880"/>
                  <a:pt x="88913" y="16440"/>
                  <a:pt x="87162" y="16633"/>
                </a:cubicBezTo>
                <a:cubicBezTo>
                  <a:pt x="87519" y="19398"/>
                  <a:pt x="86556" y="21980"/>
                  <a:pt x="84364" y="23625"/>
                </a:cubicBezTo>
                <a:lnTo>
                  <a:pt x="83628" y="22822"/>
                </a:lnTo>
                <a:cubicBezTo>
                  <a:pt x="86067" y="20992"/>
                  <a:pt x="86736" y="17798"/>
                  <a:pt x="85565" y="14623"/>
                </a:cubicBezTo>
                <a:cubicBezTo>
                  <a:pt x="84876" y="12777"/>
                  <a:pt x="83464" y="11147"/>
                  <a:pt x="81479" y="10038"/>
                </a:cubicBezTo>
                <a:cubicBezTo>
                  <a:pt x="77908" y="8044"/>
                  <a:pt x="73499" y="8310"/>
                  <a:pt x="70296" y="10403"/>
                </a:cubicBezTo>
                <a:lnTo>
                  <a:pt x="68522" y="8901"/>
                </a:lnTo>
                <a:cubicBezTo>
                  <a:pt x="66805" y="7942"/>
                  <a:pt x="64845" y="7641"/>
                  <a:pt x="63017" y="7932"/>
                </a:cubicBezTo>
                <a:close/>
                <a:moveTo>
                  <a:pt x="67083" y="19"/>
                </a:moveTo>
                <a:cubicBezTo>
                  <a:pt x="105612" y="741"/>
                  <a:pt x="137680" y="40013"/>
                  <a:pt x="108962" y="71704"/>
                </a:cubicBezTo>
                <a:cubicBezTo>
                  <a:pt x="99549" y="80006"/>
                  <a:pt x="98273" y="91990"/>
                  <a:pt x="106570" y="119350"/>
                </a:cubicBezTo>
                <a:lnTo>
                  <a:pt x="42673" y="120000"/>
                </a:lnTo>
                <a:lnTo>
                  <a:pt x="38366" y="102657"/>
                </a:lnTo>
                <a:cubicBezTo>
                  <a:pt x="26948" y="106100"/>
                  <a:pt x="14328" y="105067"/>
                  <a:pt x="10127" y="101374"/>
                </a:cubicBezTo>
                <a:cubicBezTo>
                  <a:pt x="8066" y="99317"/>
                  <a:pt x="8946" y="92907"/>
                  <a:pt x="11563" y="87947"/>
                </a:cubicBezTo>
                <a:cubicBezTo>
                  <a:pt x="12399" y="86094"/>
                  <a:pt x="8156" y="85449"/>
                  <a:pt x="7255" y="82749"/>
                </a:cubicBezTo>
                <a:cubicBezTo>
                  <a:pt x="6840" y="80241"/>
                  <a:pt x="9633" y="80150"/>
                  <a:pt x="10823" y="78851"/>
                </a:cubicBezTo>
                <a:lnTo>
                  <a:pt x="6515" y="76092"/>
                </a:lnTo>
                <a:cubicBezTo>
                  <a:pt x="4458" y="74176"/>
                  <a:pt x="9082" y="70568"/>
                  <a:pt x="10366" y="67806"/>
                </a:cubicBezTo>
                <a:cubicBezTo>
                  <a:pt x="5869" y="66534"/>
                  <a:pt x="2465" y="64796"/>
                  <a:pt x="108" y="62731"/>
                </a:cubicBezTo>
                <a:cubicBezTo>
                  <a:pt x="-905" y="59306"/>
                  <a:pt x="5397" y="54531"/>
                  <a:pt x="10940" y="48301"/>
                </a:cubicBezTo>
                <a:cubicBezTo>
                  <a:pt x="16751" y="42100"/>
                  <a:pt x="11901" y="37372"/>
                  <a:pt x="16352" y="24057"/>
                </a:cubicBezTo>
                <a:cubicBezTo>
                  <a:pt x="23422" y="7583"/>
                  <a:pt x="40160" y="-453"/>
                  <a:pt x="6708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Shape 793"/>
          <p:cNvSpPr txBox="1">
            <a:spLocks noGrp="1"/>
          </p:cNvSpPr>
          <p:nvPr>
            <p:ph type="body" idx="1"/>
          </p:nvPr>
        </p:nvSpPr>
        <p:spPr>
          <a:xfrm>
            <a:off x="477077" y="329977"/>
            <a:ext cx="1795671" cy="382594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新世代</a:t>
            </a:r>
            <a:endParaRPr lang="en-US" altLang="zh-TW" sz="4000" b="1" i="0" u="none" strike="noStrike" cap="none" dirty="0" smtClean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學習者</a:t>
            </a:r>
            <a:endParaRPr lang="en-US" altLang="zh-TW" sz="4000" b="1" i="0" u="none" strike="noStrike" cap="none" dirty="0" smtClean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的學習</a:t>
            </a:r>
            <a:endParaRPr lang="en-US" altLang="zh-TW" sz="4000" b="1" i="0" u="none" strike="noStrike" cap="none" dirty="0" smtClean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缺點</a:t>
            </a:r>
            <a:endParaRPr lang="en" sz="40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4" name="Shape 794"/>
          <p:cNvSpPr/>
          <p:nvPr/>
        </p:nvSpPr>
        <p:spPr>
          <a:xfrm>
            <a:off x="3059832" y="329977"/>
            <a:ext cx="2736304" cy="4536504"/>
          </a:xfrm>
          <a:prstGeom prst="frame">
            <a:avLst>
              <a:gd name="adj1" fmla="val 742"/>
            </a:avLst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5" name="Shape 795"/>
          <p:cNvSpPr txBox="1"/>
          <p:nvPr/>
        </p:nvSpPr>
        <p:spPr>
          <a:xfrm>
            <a:off x="3372678" y="2564296"/>
            <a:ext cx="2182007" cy="194587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zh-TW" dirty="0"/>
              <a:t>許多老闆、教授都會抱怨</a:t>
            </a:r>
            <a:r>
              <a:rPr lang="zh-TW" altLang="en-US" dirty="0"/>
              <a:t>新世代</a:t>
            </a:r>
            <a:r>
              <a:rPr lang="zh-TW" altLang="zh-TW" dirty="0"/>
              <a:t>年輕人的學習不夠深入，</a:t>
            </a:r>
            <a:r>
              <a:rPr lang="zh-TW" altLang="zh-TW" b="1" dirty="0"/>
              <a:t>資訊頗</a:t>
            </a:r>
            <a:r>
              <a:rPr lang="zh-TW" altLang="zh-TW" b="1" dirty="0" smtClean="0"/>
              <a:t>廣</a:t>
            </a:r>
            <a:r>
              <a:rPr lang="zh-TW" altLang="en-US" dirty="0" smtClean="0"/>
              <a:t>，</a:t>
            </a:r>
            <a:r>
              <a:rPr lang="zh-TW" altLang="zh-TW" dirty="0" smtClean="0"/>
              <a:t>但</a:t>
            </a:r>
            <a:r>
              <a:rPr lang="zh-TW" altLang="zh-TW" b="1" dirty="0">
                <a:solidFill>
                  <a:schemeClr val="tx1"/>
                </a:solidFill>
              </a:rPr>
              <a:t>缺乏批判性思考</a:t>
            </a:r>
            <a:r>
              <a:rPr lang="zh-TW" altLang="zh-TW" dirty="0"/>
              <a:t>，</a:t>
            </a:r>
            <a:r>
              <a:rPr lang="zh-TW" altLang="zh-TW" b="1" dirty="0"/>
              <a:t>不懂得篩選</a:t>
            </a:r>
            <a:r>
              <a:rPr lang="zh-TW" altLang="zh-TW" dirty="0"/>
              <a:t>什麼是有證據、什麼是沒有證據</a:t>
            </a:r>
            <a:r>
              <a:rPr lang="zh-TW" altLang="zh-TW" dirty="0" smtClean="0"/>
              <a:t>，</a:t>
            </a:r>
            <a:r>
              <a:rPr lang="zh-TW" altLang="en-US" dirty="0" smtClean="0"/>
              <a:t>只</a:t>
            </a:r>
            <a:r>
              <a:rPr lang="zh-TW" altLang="zh-TW" dirty="0" smtClean="0"/>
              <a:t>是</a:t>
            </a:r>
            <a:r>
              <a:rPr lang="zh-TW" altLang="zh-TW" b="1" dirty="0"/>
              <a:t>走馬看花</a:t>
            </a:r>
            <a:r>
              <a:rPr lang="zh-TW" altLang="zh-TW" dirty="0"/>
              <a:t>、</a:t>
            </a:r>
            <a:r>
              <a:rPr lang="zh-TW" altLang="zh-TW" b="1" dirty="0"/>
              <a:t>蜻蜓點水</a:t>
            </a:r>
            <a:r>
              <a:rPr lang="zh-TW" altLang="zh-TW" dirty="0"/>
              <a:t>式的</a:t>
            </a:r>
            <a:r>
              <a:rPr lang="zh-TW" altLang="zh-TW" b="1" dirty="0"/>
              <a:t>表面學習</a:t>
            </a:r>
            <a:r>
              <a:rPr lang="zh-TW" altLang="zh-TW" dirty="0"/>
              <a:t>。</a:t>
            </a:r>
            <a:endParaRPr lang="en" altLang="zh-TW" dirty="0">
              <a:solidFill>
                <a:srgbClr val="262626"/>
              </a:solidFill>
            </a:endParaRPr>
          </a:p>
        </p:txBody>
      </p:sp>
      <p:pic>
        <p:nvPicPr>
          <p:cNvPr id="796" name="Shape 796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0236" y="627534"/>
            <a:ext cx="695497" cy="725276"/>
          </a:xfrm>
          <a:prstGeom prst="rect">
            <a:avLst/>
          </a:prstGeom>
          <a:noFill/>
          <a:ln>
            <a:noFill/>
          </a:ln>
        </p:spPr>
      </p:pic>
      <p:sp>
        <p:nvSpPr>
          <p:cNvPr id="797" name="Shape 797"/>
          <p:cNvSpPr txBox="1"/>
          <p:nvPr/>
        </p:nvSpPr>
        <p:spPr>
          <a:xfrm>
            <a:off x="3418171" y="1467247"/>
            <a:ext cx="1975464" cy="89164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en-US" sz="2000" b="1" dirty="0">
                <a:solidFill>
                  <a:srgbClr val="3F3F3F"/>
                </a:solidFill>
              </a:rPr>
              <a:t>老闆、教授抱怨</a:t>
            </a:r>
            <a:r>
              <a:rPr lang="en" altLang="zh-TW" sz="2000" b="1" dirty="0">
                <a:solidFill>
                  <a:srgbClr val="3F3F3F"/>
                </a:solidFill>
              </a:rPr>
              <a:t> </a:t>
            </a:r>
            <a:r>
              <a:rPr lang="en" altLang="zh-TW" sz="2000" b="1" dirty="0">
                <a:solidFill>
                  <a:srgbClr val="D15A12"/>
                </a:solidFill>
              </a:rPr>
              <a:t> </a:t>
            </a:r>
            <a:r>
              <a:rPr lang="zh-TW" altLang="en-US" sz="2000" b="1" dirty="0">
                <a:solidFill>
                  <a:srgbClr val="D15A12"/>
                </a:solidFill>
              </a:rPr>
              <a:t>新世代學習者 </a:t>
            </a:r>
            <a:r>
              <a:rPr lang="zh-TW" altLang="en-US" sz="2000" b="1" dirty="0">
                <a:solidFill>
                  <a:srgbClr val="3F3F3F"/>
                </a:solidFill>
              </a:rPr>
              <a:t>學習不夠深入</a:t>
            </a:r>
            <a:endParaRPr lang="en" altLang="zh-TW" sz="2000" b="1" dirty="0">
              <a:solidFill>
                <a:srgbClr val="3F3F3F"/>
              </a:solidFill>
            </a:endParaRPr>
          </a:p>
        </p:txBody>
      </p:sp>
      <p:sp>
        <p:nvSpPr>
          <p:cNvPr id="798" name="Shape 798"/>
          <p:cNvSpPr/>
          <p:nvPr/>
        </p:nvSpPr>
        <p:spPr>
          <a:xfrm>
            <a:off x="6084472" y="329977"/>
            <a:ext cx="2736000" cy="4536504"/>
          </a:xfrm>
          <a:prstGeom prst="frame">
            <a:avLst>
              <a:gd name="adj1" fmla="val 742"/>
            </a:avLst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9" name="Shape 799"/>
          <p:cNvSpPr txBox="1"/>
          <p:nvPr/>
        </p:nvSpPr>
        <p:spPr>
          <a:xfrm>
            <a:off x="6419093" y="2564295"/>
            <a:ext cx="2208072" cy="1945871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zh-TW" dirty="0"/>
              <a:t>美國路易斯安那州立大學的一群行銷教授，以1790位</a:t>
            </a:r>
            <a:r>
              <a:rPr lang="zh-TW" altLang="zh-TW" dirty="0" smtClean="0"/>
              <a:t>美國人做</a:t>
            </a:r>
            <a:r>
              <a:rPr lang="zh-TW" altLang="zh-TW" dirty="0"/>
              <a:t>的研究，發現</a:t>
            </a:r>
            <a:r>
              <a:rPr lang="zh-TW" altLang="zh-TW" b="1" dirty="0"/>
              <a:t>千禧</a:t>
            </a:r>
            <a:r>
              <a:rPr lang="zh-TW" altLang="zh-TW" b="1" dirty="0" smtClean="0"/>
              <a:t>年代</a:t>
            </a:r>
            <a:r>
              <a:rPr lang="en-US" altLang="zh-TW" dirty="0" smtClean="0"/>
              <a:t>(</a:t>
            </a:r>
            <a:r>
              <a:rPr lang="zh-TW" altLang="zh-TW" dirty="0" smtClean="0"/>
              <a:t>1982</a:t>
            </a:r>
            <a:r>
              <a:rPr lang="zh-TW" altLang="zh-TW" dirty="0"/>
              <a:t>年後</a:t>
            </a:r>
            <a:r>
              <a:rPr lang="zh-TW" altLang="zh-TW" dirty="0" smtClean="0"/>
              <a:t>出生</a:t>
            </a:r>
            <a:r>
              <a:rPr lang="en-US" altLang="zh-TW" dirty="0" smtClean="0"/>
              <a:t>)</a:t>
            </a:r>
            <a:r>
              <a:rPr lang="zh-TW" altLang="zh-TW" dirty="0" smtClean="0"/>
              <a:t>在</a:t>
            </a:r>
            <a:r>
              <a:rPr lang="zh-TW" altLang="zh-TW" dirty="0"/>
              <a:t>獲取知識方面比起X</a:t>
            </a:r>
            <a:r>
              <a:rPr lang="zh-TW" altLang="zh-TW" dirty="0" smtClean="0"/>
              <a:t>世代</a:t>
            </a:r>
            <a:r>
              <a:rPr lang="en-US" altLang="zh-TW" dirty="0" smtClean="0"/>
              <a:t>(</a:t>
            </a:r>
            <a:r>
              <a:rPr lang="zh-TW" altLang="zh-TW" dirty="0" smtClean="0"/>
              <a:t>1965</a:t>
            </a:r>
            <a:r>
              <a:rPr lang="zh-TW" altLang="zh-TW" dirty="0"/>
              <a:t>～</a:t>
            </a:r>
            <a:r>
              <a:rPr lang="zh-TW" altLang="zh-TW" dirty="0" smtClean="0"/>
              <a:t>1984年</a:t>
            </a:r>
            <a:r>
              <a:rPr lang="zh-TW" altLang="en-US" dirty="0" smtClean="0"/>
              <a:t>出</a:t>
            </a:r>
            <a:r>
              <a:rPr lang="zh-TW" altLang="zh-TW" dirty="0" smtClean="0"/>
              <a:t>生</a:t>
            </a:r>
            <a:r>
              <a:rPr lang="en-US" altLang="zh-TW" dirty="0" smtClean="0"/>
              <a:t>)</a:t>
            </a:r>
            <a:r>
              <a:rPr lang="zh-TW" altLang="zh-TW" dirty="0" smtClean="0"/>
              <a:t>和</a:t>
            </a:r>
            <a:r>
              <a:rPr lang="zh-TW" altLang="zh-TW" dirty="0"/>
              <a:t>嬰兒潮</a:t>
            </a:r>
            <a:r>
              <a:rPr lang="zh-TW" altLang="zh-TW" dirty="0" smtClean="0"/>
              <a:t>世代</a:t>
            </a:r>
            <a:r>
              <a:rPr lang="en-US" altLang="zh-TW" dirty="0" smtClean="0"/>
              <a:t>(</a:t>
            </a:r>
            <a:r>
              <a:rPr lang="zh-TW" altLang="zh-TW" dirty="0" smtClean="0"/>
              <a:t>1946</a:t>
            </a:r>
            <a:r>
              <a:rPr lang="zh-TW" altLang="zh-TW" dirty="0"/>
              <a:t>～</a:t>
            </a:r>
            <a:r>
              <a:rPr lang="zh-TW" altLang="zh-TW" dirty="0" smtClean="0"/>
              <a:t>1964年</a:t>
            </a:r>
            <a:r>
              <a:rPr lang="zh-TW" altLang="en-US" dirty="0" smtClean="0"/>
              <a:t>出</a:t>
            </a:r>
            <a:r>
              <a:rPr lang="zh-TW" altLang="zh-TW" dirty="0" smtClean="0"/>
              <a:t>生</a:t>
            </a:r>
            <a:r>
              <a:rPr lang="en-US" altLang="zh-TW" dirty="0" smtClean="0"/>
              <a:t>)</a:t>
            </a:r>
            <a:r>
              <a:rPr lang="zh-TW" altLang="zh-TW" b="1" dirty="0" smtClean="0"/>
              <a:t>缺乏</a:t>
            </a:r>
            <a:r>
              <a:rPr lang="zh-TW" altLang="zh-TW" b="1" dirty="0"/>
              <a:t>深度學習</a:t>
            </a:r>
            <a:r>
              <a:rPr lang="zh-TW" altLang="zh-TW" dirty="0"/>
              <a:t>。</a:t>
            </a:r>
            <a:endParaRPr lang="en" altLang="zh-TW" dirty="0">
              <a:solidFill>
                <a:srgbClr val="262626"/>
              </a:solidFill>
            </a:endParaRPr>
          </a:p>
        </p:txBody>
      </p:sp>
      <p:pic>
        <p:nvPicPr>
          <p:cNvPr id="800" name="Shape 800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04724" y="627534"/>
            <a:ext cx="695497" cy="725276"/>
          </a:xfrm>
          <a:prstGeom prst="rect">
            <a:avLst/>
          </a:prstGeom>
          <a:noFill/>
          <a:ln>
            <a:noFill/>
          </a:ln>
        </p:spPr>
      </p:pic>
      <p:sp>
        <p:nvSpPr>
          <p:cNvPr id="801" name="Shape 801"/>
          <p:cNvSpPr txBox="1"/>
          <p:nvPr/>
        </p:nvSpPr>
        <p:spPr>
          <a:xfrm>
            <a:off x="6419093" y="1467246"/>
            <a:ext cx="1962907" cy="997657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zh-TW" altLang="en-US" sz="2000" b="1" dirty="0">
                <a:solidFill>
                  <a:srgbClr val="3F3F3F"/>
                </a:solidFill>
              </a:rPr>
              <a:t>美國研究指出</a:t>
            </a:r>
            <a:r>
              <a:rPr lang="en" altLang="zh-TW" sz="2000" b="1" dirty="0">
                <a:solidFill>
                  <a:srgbClr val="3F3F3F"/>
                </a:solidFill>
              </a:rPr>
              <a:t> </a:t>
            </a:r>
            <a:r>
              <a:rPr lang="zh-TW" altLang="en-US" sz="2000" b="1" dirty="0">
                <a:solidFill>
                  <a:srgbClr val="D15A12"/>
                </a:solidFill>
              </a:rPr>
              <a:t>千禧世代學習者 </a:t>
            </a:r>
            <a:r>
              <a:rPr lang="zh-TW" altLang="en-US" sz="2000" b="1" dirty="0">
                <a:solidFill>
                  <a:srgbClr val="3F3F3F"/>
                </a:solidFill>
              </a:rPr>
              <a:t>缺乏深度學習</a:t>
            </a:r>
            <a:endParaRPr lang="en" altLang="zh-TW" sz="2000" b="1" dirty="0">
              <a:solidFill>
                <a:srgbClr val="3F3F3F"/>
              </a:solidFill>
            </a:endParaRPr>
          </a:p>
        </p:txBody>
      </p:sp>
      <p:sp>
        <p:nvSpPr>
          <p:cNvPr id="11" name="Shape 870"/>
          <p:cNvSpPr/>
          <p:nvPr/>
        </p:nvSpPr>
        <p:spPr>
          <a:xfrm>
            <a:off x="1657365" y="2994640"/>
            <a:ext cx="382387" cy="3823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59758" y="76941"/>
                </a:moveTo>
                <a:cubicBezTo>
                  <a:pt x="50329" y="77038"/>
                  <a:pt x="41875" y="82772"/>
                  <a:pt x="38297" y="91497"/>
                </a:cubicBezTo>
                <a:lnTo>
                  <a:pt x="44937" y="94219"/>
                </a:lnTo>
                <a:cubicBezTo>
                  <a:pt x="47420" y="88164"/>
                  <a:pt x="53287" y="84184"/>
                  <a:pt x="59832" y="84117"/>
                </a:cubicBezTo>
                <a:cubicBezTo>
                  <a:pt x="66376" y="84049"/>
                  <a:pt x="72324" y="87907"/>
                  <a:pt x="74932" y="93910"/>
                </a:cubicBezTo>
                <a:lnTo>
                  <a:pt x="81514" y="91051"/>
                </a:lnTo>
                <a:cubicBezTo>
                  <a:pt x="77757" y="82402"/>
                  <a:pt x="69187" y="76844"/>
                  <a:pt x="59758" y="76941"/>
                </a:cubicBezTo>
                <a:close/>
                <a:moveTo>
                  <a:pt x="80200" y="36526"/>
                </a:moveTo>
                <a:cubicBezTo>
                  <a:pt x="76763" y="36526"/>
                  <a:pt x="73977" y="39313"/>
                  <a:pt x="73977" y="42750"/>
                </a:cubicBezTo>
                <a:cubicBezTo>
                  <a:pt x="73977" y="46187"/>
                  <a:pt x="76763" y="48973"/>
                  <a:pt x="80200" y="48973"/>
                </a:cubicBezTo>
                <a:cubicBezTo>
                  <a:pt x="83637" y="48973"/>
                  <a:pt x="86424" y="46187"/>
                  <a:pt x="86424" y="42750"/>
                </a:cubicBezTo>
                <a:cubicBezTo>
                  <a:pt x="86424" y="39313"/>
                  <a:pt x="83637" y="36526"/>
                  <a:pt x="80200" y="36526"/>
                </a:cubicBezTo>
                <a:close/>
                <a:moveTo>
                  <a:pt x="41014" y="36526"/>
                </a:moveTo>
                <a:cubicBezTo>
                  <a:pt x="37577" y="36526"/>
                  <a:pt x="34791" y="39313"/>
                  <a:pt x="34791" y="42750"/>
                </a:cubicBezTo>
                <a:cubicBezTo>
                  <a:pt x="34791" y="46187"/>
                  <a:pt x="37577" y="48973"/>
                  <a:pt x="41014" y="48973"/>
                </a:cubicBezTo>
                <a:cubicBezTo>
                  <a:pt x="44451" y="48973"/>
                  <a:pt x="47238" y="46187"/>
                  <a:pt x="47238" y="42750"/>
                </a:cubicBezTo>
                <a:cubicBezTo>
                  <a:pt x="47238" y="39313"/>
                  <a:pt x="44451" y="36526"/>
                  <a:pt x="41014" y="36526"/>
                </a:cubicBezTo>
                <a:close/>
                <a:moveTo>
                  <a:pt x="60000" y="0"/>
                </a:moveTo>
                <a:lnTo>
                  <a:pt x="66134" y="309"/>
                </a:lnTo>
                <a:lnTo>
                  <a:pt x="72092" y="1219"/>
                </a:lnTo>
                <a:lnTo>
                  <a:pt x="77842" y="2697"/>
                </a:lnTo>
                <a:lnTo>
                  <a:pt x="83354" y="4715"/>
                </a:lnTo>
                <a:lnTo>
                  <a:pt x="88599" y="7241"/>
                </a:lnTo>
                <a:lnTo>
                  <a:pt x="93546" y="10247"/>
                </a:lnTo>
                <a:lnTo>
                  <a:pt x="98165" y="13701"/>
                </a:lnTo>
                <a:lnTo>
                  <a:pt x="102426" y="17573"/>
                </a:lnTo>
                <a:lnTo>
                  <a:pt x="106298" y="21834"/>
                </a:lnTo>
                <a:lnTo>
                  <a:pt x="109752" y="26453"/>
                </a:lnTo>
                <a:lnTo>
                  <a:pt x="112758" y="31400"/>
                </a:lnTo>
                <a:lnTo>
                  <a:pt x="115284" y="36645"/>
                </a:lnTo>
                <a:lnTo>
                  <a:pt x="117302" y="42157"/>
                </a:lnTo>
                <a:lnTo>
                  <a:pt x="118781" y="47907"/>
                </a:lnTo>
                <a:lnTo>
                  <a:pt x="119690" y="53865"/>
                </a:lnTo>
                <a:lnTo>
                  <a:pt x="120000" y="60000"/>
                </a:lnTo>
                <a:lnTo>
                  <a:pt x="119690" y="66134"/>
                </a:lnTo>
                <a:lnTo>
                  <a:pt x="118781" y="72092"/>
                </a:lnTo>
                <a:lnTo>
                  <a:pt x="117302" y="77842"/>
                </a:lnTo>
                <a:lnTo>
                  <a:pt x="115284" y="83354"/>
                </a:lnTo>
                <a:lnTo>
                  <a:pt x="112758" y="88599"/>
                </a:lnTo>
                <a:lnTo>
                  <a:pt x="109752" y="93546"/>
                </a:lnTo>
                <a:lnTo>
                  <a:pt x="106298" y="98165"/>
                </a:lnTo>
                <a:lnTo>
                  <a:pt x="102426" y="102426"/>
                </a:lnTo>
                <a:lnTo>
                  <a:pt x="98165" y="106298"/>
                </a:lnTo>
                <a:lnTo>
                  <a:pt x="93546" y="109752"/>
                </a:lnTo>
                <a:lnTo>
                  <a:pt x="88599" y="112758"/>
                </a:lnTo>
                <a:lnTo>
                  <a:pt x="83354" y="115284"/>
                </a:lnTo>
                <a:lnTo>
                  <a:pt x="77842" y="117302"/>
                </a:lnTo>
                <a:lnTo>
                  <a:pt x="72092" y="118781"/>
                </a:lnTo>
                <a:lnTo>
                  <a:pt x="66134" y="119690"/>
                </a:lnTo>
                <a:cubicBezTo>
                  <a:pt x="64117" y="119895"/>
                  <a:pt x="62071" y="120000"/>
                  <a:pt x="60000" y="120000"/>
                </a:cubicBezTo>
                <a:cubicBezTo>
                  <a:pt x="55857" y="120000"/>
                  <a:pt x="51813" y="119580"/>
                  <a:pt x="47907" y="118781"/>
                </a:cubicBezTo>
                <a:cubicBezTo>
                  <a:pt x="45955" y="118381"/>
                  <a:pt x="44036" y="117886"/>
                  <a:pt x="42157" y="117302"/>
                </a:cubicBezTo>
                <a:cubicBezTo>
                  <a:pt x="40279" y="116718"/>
                  <a:pt x="38439" y="116043"/>
                  <a:pt x="36645" y="115284"/>
                </a:cubicBezTo>
                <a:cubicBezTo>
                  <a:pt x="34850" y="114525"/>
                  <a:pt x="33100" y="113682"/>
                  <a:pt x="31400" y="112758"/>
                </a:cubicBezTo>
                <a:cubicBezTo>
                  <a:pt x="29700" y="111834"/>
                  <a:pt x="28049" y="110831"/>
                  <a:pt x="26453" y="109752"/>
                </a:cubicBezTo>
                <a:cubicBezTo>
                  <a:pt x="24857" y="108674"/>
                  <a:pt x="23316" y="107521"/>
                  <a:pt x="21834" y="106298"/>
                </a:cubicBezTo>
                <a:cubicBezTo>
                  <a:pt x="20352" y="105076"/>
                  <a:pt x="18930" y="103783"/>
                  <a:pt x="17573" y="102426"/>
                </a:cubicBezTo>
                <a:cubicBezTo>
                  <a:pt x="16216" y="101069"/>
                  <a:pt x="14923" y="99647"/>
                  <a:pt x="13701" y="98165"/>
                </a:cubicBezTo>
                <a:cubicBezTo>
                  <a:pt x="12478" y="96683"/>
                  <a:pt x="11325" y="95142"/>
                  <a:pt x="10247" y="93546"/>
                </a:cubicBezTo>
                <a:cubicBezTo>
                  <a:pt x="9168" y="91950"/>
                  <a:pt x="8165" y="90299"/>
                  <a:pt x="7241" y="88599"/>
                </a:cubicBezTo>
                <a:cubicBezTo>
                  <a:pt x="6318" y="86899"/>
                  <a:pt x="5474" y="85149"/>
                  <a:pt x="4715" y="83354"/>
                </a:cubicBezTo>
                <a:cubicBezTo>
                  <a:pt x="3956" y="81560"/>
                  <a:pt x="3281" y="79720"/>
                  <a:pt x="2697" y="77842"/>
                </a:cubicBezTo>
                <a:cubicBezTo>
                  <a:pt x="2113" y="75963"/>
                  <a:pt x="1618" y="74045"/>
                  <a:pt x="1219" y="72092"/>
                </a:cubicBezTo>
                <a:cubicBezTo>
                  <a:pt x="819" y="70139"/>
                  <a:pt x="514" y="68151"/>
                  <a:pt x="309" y="66134"/>
                </a:cubicBezTo>
                <a:cubicBezTo>
                  <a:pt x="104" y="64117"/>
                  <a:pt x="0" y="62071"/>
                  <a:pt x="0" y="60000"/>
                </a:cubicBezTo>
                <a:cubicBezTo>
                  <a:pt x="0" y="55857"/>
                  <a:pt x="419" y="51813"/>
                  <a:pt x="1219" y="47907"/>
                </a:cubicBezTo>
                <a:cubicBezTo>
                  <a:pt x="1618" y="45955"/>
                  <a:pt x="2113" y="44036"/>
                  <a:pt x="2697" y="42157"/>
                </a:cubicBezTo>
                <a:cubicBezTo>
                  <a:pt x="3281" y="40279"/>
                  <a:pt x="3956" y="38439"/>
                  <a:pt x="4715" y="36645"/>
                </a:cubicBezTo>
                <a:cubicBezTo>
                  <a:pt x="5474" y="34850"/>
                  <a:pt x="6318" y="33100"/>
                  <a:pt x="7241" y="31400"/>
                </a:cubicBezTo>
                <a:cubicBezTo>
                  <a:pt x="8165" y="29700"/>
                  <a:pt x="9168" y="28049"/>
                  <a:pt x="10247" y="26453"/>
                </a:cubicBezTo>
                <a:cubicBezTo>
                  <a:pt x="11325" y="24857"/>
                  <a:pt x="12478" y="23316"/>
                  <a:pt x="13701" y="21834"/>
                </a:cubicBezTo>
                <a:cubicBezTo>
                  <a:pt x="14923" y="20352"/>
                  <a:pt x="16216" y="18930"/>
                  <a:pt x="17573" y="17573"/>
                </a:cubicBezTo>
                <a:cubicBezTo>
                  <a:pt x="18930" y="16216"/>
                  <a:pt x="20352" y="14923"/>
                  <a:pt x="21834" y="13701"/>
                </a:cubicBezTo>
                <a:cubicBezTo>
                  <a:pt x="23316" y="12478"/>
                  <a:pt x="24857" y="11325"/>
                  <a:pt x="26453" y="10247"/>
                </a:cubicBezTo>
                <a:cubicBezTo>
                  <a:pt x="28049" y="9168"/>
                  <a:pt x="29700" y="8165"/>
                  <a:pt x="31400" y="7241"/>
                </a:cubicBezTo>
                <a:cubicBezTo>
                  <a:pt x="33100" y="6318"/>
                  <a:pt x="34850" y="5474"/>
                  <a:pt x="36645" y="4715"/>
                </a:cubicBezTo>
                <a:cubicBezTo>
                  <a:pt x="38439" y="3956"/>
                  <a:pt x="40279" y="3281"/>
                  <a:pt x="42157" y="2697"/>
                </a:cubicBezTo>
                <a:cubicBezTo>
                  <a:pt x="44036" y="2113"/>
                  <a:pt x="45955" y="1618"/>
                  <a:pt x="47907" y="1219"/>
                </a:cubicBezTo>
                <a:cubicBezTo>
                  <a:pt x="49860" y="819"/>
                  <a:pt x="51848" y="514"/>
                  <a:pt x="53865" y="309"/>
                </a:cubicBezTo>
                <a:cubicBezTo>
                  <a:pt x="55882" y="104"/>
                  <a:pt x="57928" y="0"/>
                  <a:pt x="6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5" grpId="0"/>
      <p:bldP spid="797" grpId="0"/>
      <p:bldP spid="799" grpId="0"/>
      <p:bldP spid="8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3065165" y="746326"/>
            <a:ext cx="5124678" cy="57606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lvl="0" algn="ctr">
              <a:buClr>
                <a:srgbClr val="D15A12"/>
              </a:buClr>
              <a:buSzPct val="25000"/>
            </a:pPr>
            <a:r>
              <a:rPr lang="en" sz="4000" b="1" i="0" u="none" strike="noStrike" cap="none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WHAT IS</a:t>
            </a:r>
            <a:r>
              <a:rPr lang="zh-TW" altLang="en-US" sz="4000" b="1" i="0" u="none" strike="noStrike" cap="none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rPr>
              <a:t> 深度學習？</a:t>
            </a:r>
            <a:endParaRPr lang="en" sz="4000" b="1" i="0" u="none" strike="noStrike" cap="none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Shape 172"/>
          <p:cNvSpPr txBox="1">
            <a:spLocks noGrp="1"/>
          </p:cNvSpPr>
          <p:nvPr>
            <p:ph type="body" idx="2"/>
          </p:nvPr>
        </p:nvSpPr>
        <p:spPr>
          <a:xfrm>
            <a:off x="3114262" y="1360490"/>
            <a:ext cx="5148467" cy="28803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r>
              <a:rPr lang="zh-TW" altLang="en-US" sz="1600" b="1" dirty="0" smtClean="0"/>
              <a:t>建議</a:t>
            </a:r>
            <a:r>
              <a:rPr lang="zh-TW" altLang="zh-TW" sz="1600" b="1" dirty="0" smtClean="0"/>
              <a:t>新</a:t>
            </a:r>
            <a:r>
              <a:rPr lang="zh-TW" altLang="zh-TW" sz="1600" b="1" dirty="0"/>
              <a:t>世代在快速吸收知識之餘，也應重視深度</a:t>
            </a:r>
            <a:r>
              <a:rPr lang="zh-TW" altLang="zh-TW" sz="1600" b="1" dirty="0" smtClean="0"/>
              <a:t>學習。 </a:t>
            </a:r>
            <a:endParaRPr lang="en" altLang="zh-TW" sz="1600" b="1" dirty="0">
              <a:solidFill>
                <a:srgbClr val="262626"/>
              </a:solidFill>
            </a:endParaRPr>
          </a:p>
        </p:txBody>
      </p:sp>
      <p:sp>
        <p:nvSpPr>
          <p:cNvPr id="174" name="Shape 174"/>
          <p:cNvSpPr txBox="1"/>
          <p:nvPr/>
        </p:nvSpPr>
        <p:spPr>
          <a:xfrm>
            <a:off x="3114262" y="1898074"/>
            <a:ext cx="5148468" cy="204264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r>
              <a:rPr lang="en-US" altLang="zh-TW" sz="2200" b="1" dirty="0" smtClean="0">
                <a:solidFill>
                  <a:srgbClr val="0070C0"/>
                </a:solidFill>
              </a:rPr>
              <a:t>01.</a:t>
            </a:r>
            <a:r>
              <a:rPr lang="zh-TW" altLang="zh-TW" sz="2200" b="1" dirty="0" smtClean="0">
                <a:solidFill>
                  <a:srgbClr val="0070C0"/>
                </a:solidFill>
              </a:rPr>
              <a:t>應用</a:t>
            </a:r>
            <a:r>
              <a:rPr lang="zh-TW" altLang="zh-TW" sz="2200" b="1" dirty="0">
                <a:solidFill>
                  <a:srgbClr val="0070C0"/>
                </a:solidFill>
              </a:rPr>
              <a:t>高層次的思考</a:t>
            </a:r>
            <a:r>
              <a:rPr lang="zh-TW" altLang="zh-TW" sz="2200" b="1" dirty="0" smtClean="0">
                <a:solidFill>
                  <a:srgbClr val="0070C0"/>
                </a:solidFill>
              </a:rPr>
              <a:t>能力</a:t>
            </a:r>
            <a:endParaRPr lang="en-US" altLang="zh-TW" sz="2200" b="1" dirty="0">
              <a:solidFill>
                <a:srgbClr val="0070C0"/>
              </a:solidFill>
            </a:endParaRPr>
          </a:p>
          <a:p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02.</a:t>
            </a:r>
            <a:r>
              <a:rPr lang="zh-TW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分析</a:t>
            </a:r>
            <a:r>
              <a:rPr lang="zh-TW" altLang="zh-TW" sz="2200" b="1" dirty="0">
                <a:solidFill>
                  <a:schemeClr val="accent2">
                    <a:lumMod val="75000"/>
                  </a:schemeClr>
                </a:solidFill>
              </a:rPr>
              <a:t>作者背後的</a:t>
            </a:r>
            <a:r>
              <a:rPr lang="zh-TW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意義</a:t>
            </a:r>
            <a:endParaRPr lang="en-US" altLang="zh-TW" sz="22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altLang="zh-TW" sz="2200" b="1" dirty="0" smtClean="0">
                <a:solidFill>
                  <a:schemeClr val="accent3">
                    <a:lumMod val="50000"/>
                  </a:schemeClr>
                </a:solidFill>
              </a:rPr>
              <a:t>03.</a:t>
            </a:r>
            <a:r>
              <a:rPr lang="zh-TW" altLang="zh-TW" sz="2200" b="1" dirty="0" smtClean="0">
                <a:solidFill>
                  <a:schemeClr val="accent3">
                    <a:lumMod val="50000"/>
                  </a:schemeClr>
                </a:solidFill>
              </a:rPr>
              <a:t>連結</a:t>
            </a:r>
            <a:r>
              <a:rPr lang="zh-TW" altLang="zh-TW" sz="2200" b="1" dirty="0">
                <a:solidFill>
                  <a:schemeClr val="accent3">
                    <a:lumMod val="50000"/>
                  </a:schemeClr>
                </a:solidFill>
              </a:rPr>
              <a:t>已知的概念和</a:t>
            </a:r>
            <a:r>
              <a:rPr lang="zh-TW" altLang="zh-TW" sz="2200" b="1" dirty="0" smtClean="0">
                <a:solidFill>
                  <a:schemeClr val="accent3">
                    <a:lumMod val="50000"/>
                  </a:schemeClr>
                </a:solidFill>
              </a:rPr>
              <a:t>原則</a:t>
            </a:r>
            <a:endParaRPr lang="en-US" altLang="zh-TW" sz="22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en-US" altLang="zh-TW" sz="2200" b="1" dirty="0" smtClean="0">
                <a:solidFill>
                  <a:schemeClr val="accent6">
                    <a:lumMod val="50000"/>
                  </a:schemeClr>
                </a:solidFill>
              </a:rPr>
              <a:t>04.</a:t>
            </a:r>
            <a:r>
              <a:rPr lang="zh-TW" altLang="zh-TW" sz="2200" b="1" dirty="0" smtClean="0">
                <a:solidFill>
                  <a:schemeClr val="accent6">
                    <a:lumMod val="50000"/>
                  </a:schemeClr>
                </a:solidFill>
              </a:rPr>
              <a:t>面對</a:t>
            </a:r>
            <a:r>
              <a:rPr lang="zh-TW" altLang="zh-TW" sz="2200" b="1" dirty="0">
                <a:solidFill>
                  <a:schemeClr val="accent6">
                    <a:lumMod val="50000"/>
                  </a:schemeClr>
                </a:solidFill>
              </a:rPr>
              <a:t>並解決在新奇陌生情境中的</a:t>
            </a:r>
            <a:r>
              <a:rPr lang="zh-TW" altLang="zh-TW" sz="2200" b="1" dirty="0" smtClean="0">
                <a:solidFill>
                  <a:schemeClr val="accent6">
                    <a:lumMod val="50000"/>
                  </a:schemeClr>
                </a:solidFill>
              </a:rPr>
              <a:t>問題</a:t>
            </a:r>
            <a:endParaRPr lang="en-US" altLang="zh-TW" sz="22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altLang="zh-TW" sz="2200" b="1" dirty="0" smtClean="0">
                <a:solidFill>
                  <a:schemeClr val="accent4">
                    <a:lumMod val="75000"/>
                  </a:schemeClr>
                </a:solidFill>
              </a:rPr>
              <a:t>05.</a:t>
            </a:r>
            <a:r>
              <a:rPr lang="zh-TW" altLang="zh-TW" sz="2200" b="1" dirty="0" smtClean="0">
                <a:solidFill>
                  <a:schemeClr val="accent4">
                    <a:lumMod val="75000"/>
                  </a:schemeClr>
                </a:solidFill>
              </a:rPr>
              <a:t>了解</a:t>
            </a:r>
            <a:r>
              <a:rPr lang="zh-TW" altLang="zh-TW" sz="2200" b="1" dirty="0">
                <a:solidFill>
                  <a:schemeClr val="accent4">
                    <a:lumMod val="75000"/>
                  </a:schemeClr>
                </a:solidFill>
              </a:rPr>
              <a:t>自己和</a:t>
            </a:r>
            <a:r>
              <a:rPr lang="zh-TW" altLang="zh-TW" sz="2200" b="1" dirty="0" smtClean="0">
                <a:solidFill>
                  <a:schemeClr val="accent4">
                    <a:lumMod val="75000"/>
                  </a:schemeClr>
                </a:solidFill>
              </a:rPr>
              <a:t>世界</a:t>
            </a:r>
            <a:endParaRPr lang="en-US" altLang="zh-TW" sz="2200" b="1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US" altLang="zh-TW" sz="2200" b="1" dirty="0" smtClean="0">
                <a:solidFill>
                  <a:schemeClr val="tx2">
                    <a:lumMod val="25000"/>
                  </a:schemeClr>
                </a:solidFill>
              </a:rPr>
              <a:t>06.</a:t>
            </a:r>
            <a:r>
              <a:rPr lang="zh-TW" altLang="zh-TW" sz="2200" b="1" dirty="0" smtClean="0">
                <a:solidFill>
                  <a:schemeClr val="tx2">
                    <a:lumMod val="25000"/>
                  </a:schemeClr>
                </a:solidFill>
              </a:rPr>
              <a:t>應用</a:t>
            </a:r>
            <a:r>
              <a:rPr lang="zh-TW" altLang="zh-TW" sz="2200" b="1" dirty="0">
                <a:solidFill>
                  <a:schemeClr val="tx2">
                    <a:lumMod val="25000"/>
                  </a:schemeClr>
                </a:solidFill>
              </a:rPr>
              <a:t>於生活和</a:t>
            </a:r>
            <a:r>
              <a:rPr lang="zh-TW" altLang="zh-TW" sz="2200" b="1" dirty="0" smtClean="0">
                <a:solidFill>
                  <a:schemeClr val="tx2">
                    <a:lumMod val="25000"/>
                  </a:schemeClr>
                </a:solidFill>
              </a:rPr>
              <a:t>工作</a:t>
            </a:r>
            <a:endParaRPr lang="en" altLang="zh-TW" sz="2200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Shape 735"/>
          <p:cNvSpPr txBox="1"/>
          <p:nvPr/>
        </p:nvSpPr>
        <p:spPr>
          <a:xfrm>
            <a:off x="251520" y="467746"/>
            <a:ext cx="5137898" cy="605981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rgbClr val="3F3F3F"/>
              </a:buClr>
              <a:buSzPct val="25000"/>
              <a:buFont typeface="Arial"/>
              <a:buNone/>
            </a:pPr>
            <a:r>
              <a:rPr lang="zh-TW" altLang="en-US" sz="3500" b="1" dirty="0" smtClean="0">
                <a:solidFill>
                  <a:srgbClr val="D15A12"/>
                </a:solidFill>
              </a:rPr>
              <a:t>新</a:t>
            </a:r>
            <a:r>
              <a:rPr lang="zh-TW" altLang="en-US" sz="3500" b="1" dirty="0">
                <a:solidFill>
                  <a:srgbClr val="D15A12"/>
                </a:solidFill>
              </a:rPr>
              <a:t>世代學習</a:t>
            </a:r>
            <a:r>
              <a:rPr lang="zh-TW" altLang="en-US" sz="3500" b="1" dirty="0" smtClean="0">
                <a:solidFill>
                  <a:srgbClr val="D15A12"/>
                </a:solidFill>
              </a:rPr>
              <a:t>者的致</a:t>
            </a:r>
            <a:r>
              <a:rPr lang="zh-TW" altLang="en-US" sz="3500" b="1" dirty="0">
                <a:solidFill>
                  <a:srgbClr val="D15A12"/>
                </a:solidFill>
              </a:rPr>
              <a:t>勝關鍵</a:t>
            </a:r>
            <a:endParaRPr lang="en" sz="3500" b="1" dirty="0">
              <a:solidFill>
                <a:srgbClr val="D15A12"/>
              </a:solidFill>
            </a:endParaRPr>
          </a:p>
        </p:txBody>
      </p:sp>
      <p:sp>
        <p:nvSpPr>
          <p:cNvPr id="736" name="Shape 736"/>
          <p:cNvSpPr txBox="1"/>
          <p:nvPr/>
        </p:nvSpPr>
        <p:spPr>
          <a:xfrm>
            <a:off x="1094509" y="1302327"/>
            <a:ext cx="4156364" cy="322118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r>
              <a:rPr lang="zh-TW" altLang="en-US" sz="6600" b="1" dirty="0" smtClean="0"/>
              <a:t>除了</a:t>
            </a:r>
            <a:endParaRPr lang="en-US" altLang="zh-TW" sz="6600" b="1" dirty="0" smtClean="0"/>
          </a:p>
          <a:p>
            <a:r>
              <a:rPr lang="zh-TW" altLang="en-US" sz="6600" b="1" dirty="0" smtClean="0"/>
              <a:t>深度學習</a:t>
            </a:r>
            <a:endParaRPr lang="en-US" altLang="zh-TW" sz="6600" b="1" dirty="0" smtClean="0"/>
          </a:p>
          <a:p>
            <a:r>
              <a:rPr lang="zh-TW" altLang="en-US" sz="6600" b="1" dirty="0" smtClean="0"/>
              <a:t>之外</a:t>
            </a:r>
            <a:r>
              <a:rPr lang="en-US" altLang="zh-TW" sz="6600" b="1" dirty="0" smtClean="0"/>
              <a:t>……</a:t>
            </a:r>
            <a:endParaRPr lang="en-US" altLang="zh-TW" sz="6600" b="1" dirty="0"/>
          </a:p>
        </p:txBody>
      </p:sp>
      <p:pic>
        <p:nvPicPr>
          <p:cNvPr id="737" name="Shape 737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28387" y="1513359"/>
            <a:ext cx="1174969" cy="122527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Shape 927"/>
          <p:cNvSpPr/>
          <p:nvPr/>
        </p:nvSpPr>
        <p:spPr>
          <a:xfrm rot="10800000">
            <a:off x="5335953" y="629400"/>
            <a:ext cx="356681" cy="35294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5686" y="48276"/>
                </a:moveTo>
                <a:lnTo>
                  <a:pt x="10198" y="104351"/>
                </a:lnTo>
                <a:cubicBezTo>
                  <a:pt x="9432" y="105125"/>
                  <a:pt x="9432" y="106380"/>
                  <a:pt x="10198" y="107154"/>
                </a:cubicBezTo>
                <a:cubicBezTo>
                  <a:pt x="10964" y="107928"/>
                  <a:pt x="12206" y="107928"/>
                  <a:pt x="12971" y="107154"/>
                </a:cubicBezTo>
                <a:lnTo>
                  <a:pt x="68193" y="51347"/>
                </a:lnTo>
                <a:close/>
                <a:moveTo>
                  <a:pt x="100726" y="8937"/>
                </a:moveTo>
                <a:cubicBezTo>
                  <a:pt x="97762" y="8937"/>
                  <a:pt x="95360" y="11365"/>
                  <a:pt x="95360" y="14360"/>
                </a:cubicBezTo>
                <a:cubicBezTo>
                  <a:pt x="95360" y="17355"/>
                  <a:pt x="97762" y="19783"/>
                  <a:pt x="100726" y="19783"/>
                </a:cubicBezTo>
                <a:cubicBezTo>
                  <a:pt x="103690" y="19783"/>
                  <a:pt x="106092" y="17355"/>
                  <a:pt x="106092" y="14360"/>
                </a:cubicBezTo>
                <a:cubicBezTo>
                  <a:pt x="106092" y="11365"/>
                  <a:pt x="103690" y="8937"/>
                  <a:pt x="100726" y="8937"/>
                </a:cubicBezTo>
                <a:close/>
                <a:moveTo>
                  <a:pt x="89916" y="0"/>
                </a:moveTo>
                <a:cubicBezTo>
                  <a:pt x="106531" y="0"/>
                  <a:pt x="120000" y="13611"/>
                  <a:pt x="120000" y="30401"/>
                </a:cubicBezTo>
                <a:cubicBezTo>
                  <a:pt x="120000" y="47192"/>
                  <a:pt x="106531" y="60803"/>
                  <a:pt x="89916" y="60803"/>
                </a:cubicBezTo>
                <a:cubicBezTo>
                  <a:pt x="85908" y="60803"/>
                  <a:pt x="82083" y="60011"/>
                  <a:pt x="78593" y="58557"/>
                </a:cubicBezTo>
                <a:lnTo>
                  <a:pt x="81675" y="61672"/>
                </a:lnTo>
                <a:cubicBezTo>
                  <a:pt x="82976" y="62987"/>
                  <a:pt x="82976" y="65118"/>
                  <a:pt x="81675" y="66433"/>
                </a:cubicBezTo>
                <a:lnTo>
                  <a:pt x="76202" y="71964"/>
                </a:lnTo>
                <a:cubicBezTo>
                  <a:pt x="74902" y="73278"/>
                  <a:pt x="72792" y="73278"/>
                  <a:pt x="71492" y="71964"/>
                </a:cubicBezTo>
                <a:lnTo>
                  <a:pt x="67038" y="67463"/>
                </a:lnTo>
                <a:lnTo>
                  <a:pt x="65189" y="69332"/>
                </a:lnTo>
                <a:lnTo>
                  <a:pt x="68300" y="72475"/>
                </a:lnTo>
                <a:lnTo>
                  <a:pt x="65651" y="75152"/>
                </a:lnTo>
                <a:lnTo>
                  <a:pt x="62540" y="72008"/>
                </a:lnTo>
                <a:lnTo>
                  <a:pt x="61491" y="73069"/>
                </a:lnTo>
                <a:lnTo>
                  <a:pt x="64671" y="76284"/>
                </a:lnTo>
                <a:lnTo>
                  <a:pt x="58625" y="82394"/>
                </a:lnTo>
                <a:lnTo>
                  <a:pt x="55444" y="79180"/>
                </a:lnTo>
                <a:lnTo>
                  <a:pt x="54094" y="80544"/>
                </a:lnTo>
                <a:lnTo>
                  <a:pt x="57275" y="83758"/>
                </a:lnTo>
                <a:lnTo>
                  <a:pt x="51228" y="89869"/>
                </a:lnTo>
                <a:lnTo>
                  <a:pt x="48047" y="86655"/>
                </a:lnTo>
                <a:lnTo>
                  <a:pt x="45648" y="89079"/>
                </a:lnTo>
                <a:lnTo>
                  <a:pt x="48829" y="92294"/>
                </a:lnTo>
                <a:lnTo>
                  <a:pt x="46180" y="94971"/>
                </a:lnTo>
                <a:lnTo>
                  <a:pt x="42999" y="91756"/>
                </a:lnTo>
                <a:lnTo>
                  <a:pt x="41150" y="93625"/>
                </a:lnTo>
                <a:lnTo>
                  <a:pt x="44331" y="96839"/>
                </a:lnTo>
                <a:lnTo>
                  <a:pt x="38534" y="102698"/>
                </a:lnTo>
                <a:lnTo>
                  <a:pt x="35353" y="99483"/>
                </a:lnTo>
                <a:lnTo>
                  <a:pt x="33754" y="101100"/>
                </a:lnTo>
                <a:lnTo>
                  <a:pt x="36934" y="104314"/>
                </a:lnTo>
                <a:lnTo>
                  <a:pt x="31387" y="109920"/>
                </a:lnTo>
                <a:lnTo>
                  <a:pt x="28206" y="106706"/>
                </a:lnTo>
                <a:lnTo>
                  <a:pt x="25789" y="109148"/>
                </a:lnTo>
                <a:lnTo>
                  <a:pt x="28970" y="112363"/>
                </a:lnTo>
                <a:lnTo>
                  <a:pt x="23423" y="117969"/>
                </a:lnTo>
                <a:lnTo>
                  <a:pt x="23048" y="117590"/>
                </a:lnTo>
                <a:lnTo>
                  <a:pt x="23207" y="118045"/>
                </a:lnTo>
                <a:lnTo>
                  <a:pt x="12913" y="118648"/>
                </a:lnTo>
                <a:lnTo>
                  <a:pt x="0" y="120000"/>
                </a:lnTo>
                <a:lnTo>
                  <a:pt x="1928" y="103575"/>
                </a:lnTo>
                <a:lnTo>
                  <a:pt x="1825" y="103471"/>
                </a:lnTo>
                <a:lnTo>
                  <a:pt x="1956" y="103338"/>
                </a:lnTo>
                <a:lnTo>
                  <a:pt x="1972" y="103197"/>
                </a:lnTo>
                <a:lnTo>
                  <a:pt x="2033" y="103260"/>
                </a:lnTo>
                <a:lnTo>
                  <a:pt x="62275" y="42381"/>
                </a:lnTo>
                <a:cubicBezTo>
                  <a:pt x="60698" y="38709"/>
                  <a:pt x="59832" y="34657"/>
                  <a:pt x="59832" y="30401"/>
                </a:cubicBezTo>
                <a:cubicBezTo>
                  <a:pt x="59832" y="13611"/>
                  <a:pt x="73301" y="0"/>
                  <a:pt x="89916" y="0"/>
                </a:cubicBezTo>
                <a:close/>
              </a:path>
            </a:pathLst>
          </a:custGeom>
          <a:solidFill>
            <a:srgbClr val="D15A12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Shape 788"/>
          <p:cNvSpPr txBox="1"/>
          <p:nvPr/>
        </p:nvSpPr>
        <p:spPr>
          <a:xfrm>
            <a:off x="5805054" y="2798622"/>
            <a:ext cx="3338945" cy="56110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b="1" dirty="0" smtClean="0">
                <a:solidFill>
                  <a:schemeClr val="bg1"/>
                </a:solidFill>
              </a:rPr>
              <a:t>The </a:t>
            </a:r>
            <a:r>
              <a:rPr lang="en-US" b="1" dirty="0">
                <a:solidFill>
                  <a:schemeClr val="bg1"/>
                </a:solidFill>
              </a:rPr>
              <a:t>Key to the New Generation of Learners </a:t>
            </a:r>
            <a:r>
              <a:rPr lang="en-US" b="1" dirty="0" smtClean="0">
                <a:solidFill>
                  <a:schemeClr val="bg1"/>
                </a:solidFill>
              </a:rPr>
              <a:t>Success</a:t>
            </a:r>
            <a:endParaRPr lang="en" sz="1400" b="1" dirty="0">
              <a:solidFill>
                <a:schemeClr val="bg1"/>
              </a:solidFill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Shape 785"/>
          <p:cNvSpPr/>
          <p:nvPr/>
        </p:nvSpPr>
        <p:spPr>
          <a:xfrm>
            <a:off x="3059832" y="329977"/>
            <a:ext cx="5832648" cy="4536504"/>
          </a:xfrm>
          <a:prstGeom prst="frame">
            <a:avLst>
              <a:gd name="adj1" fmla="val 742"/>
            </a:avLst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6" name="Shape 786"/>
          <p:cNvSpPr txBox="1"/>
          <p:nvPr/>
        </p:nvSpPr>
        <p:spPr>
          <a:xfrm>
            <a:off x="3650673" y="1689911"/>
            <a:ext cx="4807528" cy="2504403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algn="ctr">
              <a:lnSpc>
                <a:spcPct val="150000"/>
              </a:lnSpc>
              <a:buSzPct val="25000"/>
            </a:pPr>
            <a:r>
              <a:rPr lang="zh-TW" altLang="en-US" sz="4500" b="1" dirty="0" smtClean="0">
                <a:solidFill>
                  <a:srgbClr val="FF0000"/>
                </a:solidFill>
              </a:rPr>
              <a:t>４思４力</a:t>
            </a:r>
            <a:endParaRPr lang="en-US" altLang="zh-TW" sz="4500" b="1" dirty="0" smtClean="0">
              <a:solidFill>
                <a:srgbClr val="FF0000"/>
              </a:solidFill>
            </a:endParaRPr>
          </a:p>
          <a:p>
            <a:pPr algn="ctr">
              <a:buSzPct val="25000"/>
            </a:pPr>
            <a:r>
              <a:rPr lang="zh-TW" altLang="en-US" sz="4500" b="1" dirty="0" smtClean="0"/>
              <a:t>四個關鍵思維</a:t>
            </a:r>
            <a:endParaRPr lang="en-US" altLang="zh-TW" sz="4500" b="1" dirty="0" smtClean="0"/>
          </a:p>
          <a:p>
            <a:pPr algn="ctr">
              <a:buSzPct val="25000"/>
            </a:pPr>
            <a:r>
              <a:rPr lang="zh-TW" altLang="en-US" sz="4500" b="1" dirty="0" smtClean="0"/>
              <a:t>四個關鍵行動力</a:t>
            </a:r>
            <a:endParaRPr lang="zh-TW" altLang="zh-TW" sz="4500" dirty="0">
              <a:solidFill>
                <a:srgbClr val="D15A12"/>
              </a:solidFill>
            </a:endParaRPr>
          </a:p>
        </p:txBody>
      </p:sp>
      <p:pic>
        <p:nvPicPr>
          <p:cNvPr id="787" name="Shape 787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8408" y="627534"/>
            <a:ext cx="695497" cy="725276"/>
          </a:xfrm>
          <a:prstGeom prst="rect">
            <a:avLst/>
          </a:prstGeom>
          <a:noFill/>
          <a:ln>
            <a:noFill/>
          </a:ln>
        </p:spPr>
      </p:pic>
      <p:sp>
        <p:nvSpPr>
          <p:cNvPr id="788" name="Shape 788"/>
          <p:cNvSpPr txBox="1"/>
          <p:nvPr/>
        </p:nvSpPr>
        <p:spPr>
          <a:xfrm>
            <a:off x="3059832" y="1371603"/>
            <a:ext cx="5832647" cy="29951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b="1" dirty="0" smtClean="0">
                <a:solidFill>
                  <a:srgbClr val="D15A12"/>
                </a:solidFill>
              </a:rPr>
              <a:t>The </a:t>
            </a:r>
            <a:r>
              <a:rPr lang="en-US" b="1" dirty="0">
                <a:solidFill>
                  <a:srgbClr val="D15A12"/>
                </a:solidFill>
              </a:rPr>
              <a:t>Key to the New Generation of Learners </a:t>
            </a:r>
            <a:r>
              <a:rPr lang="en-US" b="1" dirty="0" smtClean="0">
                <a:solidFill>
                  <a:srgbClr val="D15A12"/>
                </a:solidFill>
              </a:rPr>
              <a:t>Success</a:t>
            </a:r>
            <a:endParaRPr lang="en" sz="1400" b="1" dirty="0">
              <a:solidFill>
                <a:srgbClr val="D15A1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Shape 793"/>
          <p:cNvSpPr txBox="1">
            <a:spLocks/>
          </p:cNvSpPr>
          <p:nvPr/>
        </p:nvSpPr>
        <p:spPr>
          <a:xfrm>
            <a:off x="477077" y="329977"/>
            <a:ext cx="1795671" cy="382594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新世代</a:t>
            </a:r>
            <a:endParaRPr lang="en-US" altLang="zh-TW" sz="4000" b="1" dirty="0" smtClean="0">
              <a:solidFill>
                <a:schemeClr val="lt1"/>
              </a:solidFill>
            </a:endParaRPr>
          </a:p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學習者</a:t>
            </a:r>
            <a:endParaRPr lang="en-US" altLang="zh-TW" sz="4000" b="1" dirty="0" smtClean="0">
              <a:solidFill>
                <a:schemeClr val="lt1"/>
              </a:solidFill>
            </a:endParaRPr>
          </a:p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的</a:t>
            </a:r>
            <a:r>
              <a:rPr lang="zh-TW" altLang="en-US" sz="4000" b="1" dirty="0">
                <a:solidFill>
                  <a:schemeClr val="lt1"/>
                </a:solidFill>
              </a:rPr>
              <a:t>致</a:t>
            </a:r>
            <a:r>
              <a:rPr lang="zh-TW" altLang="en-US" sz="4000" b="1" dirty="0" smtClean="0">
                <a:solidFill>
                  <a:schemeClr val="lt1"/>
                </a:solidFill>
              </a:rPr>
              <a:t>勝關</a:t>
            </a:r>
            <a:r>
              <a:rPr lang="zh-TW" altLang="en-US" sz="4000" b="1" dirty="0">
                <a:solidFill>
                  <a:schemeClr val="lt1"/>
                </a:solidFill>
              </a:rPr>
              <a:t>鍵</a:t>
            </a:r>
            <a:endParaRPr lang="en" sz="4000" b="1" dirty="0">
              <a:solidFill>
                <a:schemeClr val="lt1"/>
              </a:solidFill>
            </a:endParaRPr>
          </a:p>
        </p:txBody>
      </p:sp>
      <p:sp>
        <p:nvSpPr>
          <p:cNvPr id="9" name="Shape 927"/>
          <p:cNvSpPr/>
          <p:nvPr/>
        </p:nvSpPr>
        <p:spPr>
          <a:xfrm rot="10800000">
            <a:off x="1671425" y="2991599"/>
            <a:ext cx="356681" cy="35294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5686" y="48276"/>
                </a:moveTo>
                <a:lnTo>
                  <a:pt x="10198" y="104351"/>
                </a:lnTo>
                <a:cubicBezTo>
                  <a:pt x="9432" y="105125"/>
                  <a:pt x="9432" y="106380"/>
                  <a:pt x="10198" y="107154"/>
                </a:cubicBezTo>
                <a:cubicBezTo>
                  <a:pt x="10964" y="107928"/>
                  <a:pt x="12206" y="107928"/>
                  <a:pt x="12971" y="107154"/>
                </a:cubicBezTo>
                <a:lnTo>
                  <a:pt x="68193" y="51347"/>
                </a:lnTo>
                <a:close/>
                <a:moveTo>
                  <a:pt x="100726" y="8937"/>
                </a:moveTo>
                <a:cubicBezTo>
                  <a:pt x="97762" y="8937"/>
                  <a:pt x="95360" y="11365"/>
                  <a:pt x="95360" y="14360"/>
                </a:cubicBezTo>
                <a:cubicBezTo>
                  <a:pt x="95360" y="17355"/>
                  <a:pt x="97762" y="19783"/>
                  <a:pt x="100726" y="19783"/>
                </a:cubicBezTo>
                <a:cubicBezTo>
                  <a:pt x="103690" y="19783"/>
                  <a:pt x="106092" y="17355"/>
                  <a:pt x="106092" y="14360"/>
                </a:cubicBezTo>
                <a:cubicBezTo>
                  <a:pt x="106092" y="11365"/>
                  <a:pt x="103690" y="8937"/>
                  <a:pt x="100726" y="8937"/>
                </a:cubicBezTo>
                <a:close/>
                <a:moveTo>
                  <a:pt x="89916" y="0"/>
                </a:moveTo>
                <a:cubicBezTo>
                  <a:pt x="106531" y="0"/>
                  <a:pt x="120000" y="13611"/>
                  <a:pt x="120000" y="30401"/>
                </a:cubicBezTo>
                <a:cubicBezTo>
                  <a:pt x="120000" y="47192"/>
                  <a:pt x="106531" y="60803"/>
                  <a:pt x="89916" y="60803"/>
                </a:cubicBezTo>
                <a:cubicBezTo>
                  <a:pt x="85908" y="60803"/>
                  <a:pt x="82083" y="60011"/>
                  <a:pt x="78593" y="58557"/>
                </a:cubicBezTo>
                <a:lnTo>
                  <a:pt x="81675" y="61672"/>
                </a:lnTo>
                <a:cubicBezTo>
                  <a:pt x="82976" y="62987"/>
                  <a:pt x="82976" y="65118"/>
                  <a:pt x="81675" y="66433"/>
                </a:cubicBezTo>
                <a:lnTo>
                  <a:pt x="76202" y="71964"/>
                </a:lnTo>
                <a:cubicBezTo>
                  <a:pt x="74902" y="73278"/>
                  <a:pt x="72792" y="73278"/>
                  <a:pt x="71492" y="71964"/>
                </a:cubicBezTo>
                <a:lnTo>
                  <a:pt x="67038" y="67463"/>
                </a:lnTo>
                <a:lnTo>
                  <a:pt x="65189" y="69332"/>
                </a:lnTo>
                <a:lnTo>
                  <a:pt x="68300" y="72475"/>
                </a:lnTo>
                <a:lnTo>
                  <a:pt x="65651" y="75152"/>
                </a:lnTo>
                <a:lnTo>
                  <a:pt x="62540" y="72008"/>
                </a:lnTo>
                <a:lnTo>
                  <a:pt x="61491" y="73069"/>
                </a:lnTo>
                <a:lnTo>
                  <a:pt x="64671" y="76284"/>
                </a:lnTo>
                <a:lnTo>
                  <a:pt x="58625" y="82394"/>
                </a:lnTo>
                <a:lnTo>
                  <a:pt x="55444" y="79180"/>
                </a:lnTo>
                <a:lnTo>
                  <a:pt x="54094" y="80544"/>
                </a:lnTo>
                <a:lnTo>
                  <a:pt x="57275" y="83758"/>
                </a:lnTo>
                <a:lnTo>
                  <a:pt x="51228" y="89869"/>
                </a:lnTo>
                <a:lnTo>
                  <a:pt x="48047" y="86655"/>
                </a:lnTo>
                <a:lnTo>
                  <a:pt x="45648" y="89079"/>
                </a:lnTo>
                <a:lnTo>
                  <a:pt x="48829" y="92294"/>
                </a:lnTo>
                <a:lnTo>
                  <a:pt x="46180" y="94971"/>
                </a:lnTo>
                <a:lnTo>
                  <a:pt x="42999" y="91756"/>
                </a:lnTo>
                <a:lnTo>
                  <a:pt x="41150" y="93625"/>
                </a:lnTo>
                <a:lnTo>
                  <a:pt x="44331" y="96839"/>
                </a:lnTo>
                <a:lnTo>
                  <a:pt x="38534" y="102698"/>
                </a:lnTo>
                <a:lnTo>
                  <a:pt x="35353" y="99483"/>
                </a:lnTo>
                <a:lnTo>
                  <a:pt x="33754" y="101100"/>
                </a:lnTo>
                <a:lnTo>
                  <a:pt x="36934" y="104314"/>
                </a:lnTo>
                <a:lnTo>
                  <a:pt x="31387" y="109920"/>
                </a:lnTo>
                <a:lnTo>
                  <a:pt x="28206" y="106706"/>
                </a:lnTo>
                <a:lnTo>
                  <a:pt x="25789" y="109148"/>
                </a:lnTo>
                <a:lnTo>
                  <a:pt x="28970" y="112363"/>
                </a:lnTo>
                <a:lnTo>
                  <a:pt x="23423" y="117969"/>
                </a:lnTo>
                <a:lnTo>
                  <a:pt x="23048" y="117590"/>
                </a:lnTo>
                <a:lnTo>
                  <a:pt x="23207" y="118045"/>
                </a:lnTo>
                <a:lnTo>
                  <a:pt x="12913" y="118648"/>
                </a:lnTo>
                <a:lnTo>
                  <a:pt x="0" y="120000"/>
                </a:lnTo>
                <a:lnTo>
                  <a:pt x="1928" y="103575"/>
                </a:lnTo>
                <a:lnTo>
                  <a:pt x="1825" y="103471"/>
                </a:lnTo>
                <a:lnTo>
                  <a:pt x="1956" y="103338"/>
                </a:lnTo>
                <a:lnTo>
                  <a:pt x="1972" y="103197"/>
                </a:lnTo>
                <a:lnTo>
                  <a:pt x="2033" y="103260"/>
                </a:lnTo>
                <a:lnTo>
                  <a:pt x="62275" y="42381"/>
                </a:lnTo>
                <a:cubicBezTo>
                  <a:pt x="60698" y="38709"/>
                  <a:pt x="59832" y="34657"/>
                  <a:pt x="59832" y="30401"/>
                </a:cubicBezTo>
                <a:cubicBezTo>
                  <a:pt x="59832" y="13611"/>
                  <a:pt x="73301" y="0"/>
                  <a:pt x="8991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161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9" name="Shape 529"/>
          <p:cNvGrpSpPr/>
          <p:nvPr/>
        </p:nvGrpSpPr>
        <p:grpSpPr>
          <a:xfrm>
            <a:off x="4211960" y="1216575"/>
            <a:ext cx="434302" cy="3743352"/>
            <a:chOff x="4211960" y="1264200"/>
            <a:chExt cx="434302" cy="3683814"/>
          </a:xfrm>
        </p:grpSpPr>
        <p:sp>
          <p:nvSpPr>
            <p:cNvPr id="530" name="Shape 530"/>
            <p:cNvSpPr/>
            <p:nvPr/>
          </p:nvSpPr>
          <p:spPr>
            <a:xfrm>
              <a:off x="4466262" y="1264200"/>
              <a:ext cx="180000" cy="3600000"/>
            </a:xfrm>
            <a:prstGeom prst="rect">
              <a:avLst/>
            </a:prstGeom>
            <a:solidFill>
              <a:srgbClr val="DDD9C3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 rot="10800000">
              <a:off x="4211960" y="1272212"/>
              <a:ext cx="434302" cy="367580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89577"/>
                  </a:moveTo>
                  <a:lnTo>
                    <a:pt x="120000" y="120000"/>
                  </a:lnTo>
                  <a:lnTo>
                    <a:pt x="1104" y="120000"/>
                  </a:lnTo>
                  <a:lnTo>
                    <a:pt x="1104" y="89577"/>
                  </a:lnTo>
                  <a:lnTo>
                    <a:pt x="0" y="89577"/>
                  </a:lnTo>
                  <a:lnTo>
                    <a:pt x="0" y="59154"/>
                  </a:lnTo>
                  <a:lnTo>
                    <a:pt x="0" y="59154"/>
                  </a:lnTo>
                  <a:lnTo>
                    <a:pt x="0" y="28732"/>
                  </a:lnTo>
                  <a:lnTo>
                    <a:pt x="0" y="18046"/>
                  </a:lnTo>
                  <a:lnTo>
                    <a:pt x="0" y="2819"/>
                  </a:lnTo>
                  <a:cubicBezTo>
                    <a:pt x="0" y="1262"/>
                    <a:pt x="8871" y="0"/>
                    <a:pt x="19815" y="0"/>
                  </a:cubicBezTo>
                  <a:cubicBezTo>
                    <a:pt x="30759" y="0"/>
                    <a:pt x="39631" y="1262"/>
                    <a:pt x="39631" y="2819"/>
                  </a:cubicBezTo>
                  <a:lnTo>
                    <a:pt x="39631" y="2820"/>
                  </a:lnTo>
                  <a:cubicBezTo>
                    <a:pt x="39631" y="1262"/>
                    <a:pt x="48503" y="0"/>
                    <a:pt x="59447" y="0"/>
                  </a:cubicBezTo>
                  <a:cubicBezTo>
                    <a:pt x="70391" y="0"/>
                    <a:pt x="79263" y="1262"/>
                    <a:pt x="79263" y="2820"/>
                  </a:cubicBezTo>
                  <a:lnTo>
                    <a:pt x="79263" y="2820"/>
                  </a:lnTo>
                  <a:cubicBezTo>
                    <a:pt x="79263" y="1263"/>
                    <a:pt x="88135" y="1"/>
                    <a:pt x="99079" y="1"/>
                  </a:cubicBezTo>
                  <a:cubicBezTo>
                    <a:pt x="110023" y="1"/>
                    <a:pt x="118895" y="1263"/>
                    <a:pt x="118895" y="2820"/>
                  </a:cubicBezTo>
                  <a:lnTo>
                    <a:pt x="118895" y="18046"/>
                  </a:lnTo>
                  <a:lnTo>
                    <a:pt x="118895" y="28732"/>
                  </a:lnTo>
                  <a:lnTo>
                    <a:pt x="118895" y="59154"/>
                  </a:lnTo>
                  <a:lnTo>
                    <a:pt x="118895" y="59154"/>
                  </a:lnTo>
                  <a:lnTo>
                    <a:pt x="118895" y="89577"/>
                  </a:lnTo>
                  <a:close/>
                </a:path>
              </a:pathLst>
            </a:custGeom>
            <a:gradFill>
              <a:gsLst>
                <a:gs pos="0">
                  <a:srgbClr val="000000">
                    <a:alpha val="0"/>
                  </a:srgbClr>
                </a:gs>
                <a:gs pos="48000">
                  <a:srgbClr val="000000">
                    <a:alpha val="0"/>
                  </a:srgbClr>
                </a:gs>
                <a:gs pos="100000">
                  <a:srgbClr val="000000">
                    <a:alpha val="38823"/>
                  </a:srgbClr>
                </a:gs>
              </a:gsLst>
              <a:lin ang="10800000" scaled="0"/>
            </a:gra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32" name="Shape 532"/>
          <p:cNvGrpSpPr/>
          <p:nvPr/>
        </p:nvGrpSpPr>
        <p:grpSpPr>
          <a:xfrm>
            <a:off x="3815414" y="1060571"/>
            <a:ext cx="972000" cy="200950"/>
            <a:chOff x="4264755" y="1264200"/>
            <a:chExt cx="381507" cy="3683814"/>
          </a:xfrm>
        </p:grpSpPr>
        <p:sp>
          <p:nvSpPr>
            <p:cNvPr id="533" name="Shape 533"/>
            <p:cNvSpPr/>
            <p:nvPr/>
          </p:nvSpPr>
          <p:spPr>
            <a:xfrm>
              <a:off x="4466262" y="1264200"/>
              <a:ext cx="180000" cy="3600000"/>
            </a:xfrm>
            <a:prstGeom prst="rect">
              <a:avLst/>
            </a:prstGeom>
            <a:solidFill>
              <a:srgbClr val="DDD9C3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 rot="10800000">
              <a:off x="4264755" y="1272211"/>
              <a:ext cx="381507" cy="367580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89577"/>
                  </a:moveTo>
                  <a:lnTo>
                    <a:pt x="120000" y="120000"/>
                  </a:lnTo>
                  <a:lnTo>
                    <a:pt x="1104" y="120000"/>
                  </a:lnTo>
                  <a:lnTo>
                    <a:pt x="1104" y="89577"/>
                  </a:lnTo>
                  <a:lnTo>
                    <a:pt x="0" y="89577"/>
                  </a:lnTo>
                  <a:lnTo>
                    <a:pt x="0" y="59154"/>
                  </a:lnTo>
                  <a:lnTo>
                    <a:pt x="0" y="59154"/>
                  </a:lnTo>
                  <a:lnTo>
                    <a:pt x="0" y="28732"/>
                  </a:lnTo>
                  <a:lnTo>
                    <a:pt x="0" y="18046"/>
                  </a:lnTo>
                  <a:lnTo>
                    <a:pt x="0" y="2819"/>
                  </a:lnTo>
                  <a:cubicBezTo>
                    <a:pt x="0" y="1262"/>
                    <a:pt x="8871" y="0"/>
                    <a:pt x="19815" y="0"/>
                  </a:cubicBezTo>
                  <a:cubicBezTo>
                    <a:pt x="30759" y="0"/>
                    <a:pt x="39631" y="1262"/>
                    <a:pt x="39631" y="2819"/>
                  </a:cubicBezTo>
                  <a:lnTo>
                    <a:pt x="39631" y="2820"/>
                  </a:lnTo>
                  <a:cubicBezTo>
                    <a:pt x="39631" y="1262"/>
                    <a:pt x="48503" y="0"/>
                    <a:pt x="59447" y="0"/>
                  </a:cubicBezTo>
                  <a:cubicBezTo>
                    <a:pt x="70391" y="0"/>
                    <a:pt x="79263" y="1262"/>
                    <a:pt x="79263" y="2820"/>
                  </a:cubicBezTo>
                  <a:lnTo>
                    <a:pt x="79263" y="2820"/>
                  </a:lnTo>
                  <a:cubicBezTo>
                    <a:pt x="79263" y="1263"/>
                    <a:pt x="88135" y="1"/>
                    <a:pt x="99079" y="1"/>
                  </a:cubicBezTo>
                  <a:cubicBezTo>
                    <a:pt x="110023" y="1"/>
                    <a:pt x="118895" y="1263"/>
                    <a:pt x="118895" y="2820"/>
                  </a:cubicBezTo>
                  <a:lnTo>
                    <a:pt x="118895" y="18046"/>
                  </a:lnTo>
                  <a:lnTo>
                    <a:pt x="118895" y="28732"/>
                  </a:lnTo>
                  <a:lnTo>
                    <a:pt x="118895" y="59154"/>
                  </a:lnTo>
                  <a:lnTo>
                    <a:pt x="118895" y="59154"/>
                  </a:lnTo>
                  <a:lnTo>
                    <a:pt x="118895" y="89577"/>
                  </a:lnTo>
                  <a:close/>
                </a:path>
              </a:pathLst>
            </a:custGeom>
            <a:gradFill>
              <a:gsLst>
                <a:gs pos="0">
                  <a:srgbClr val="000000">
                    <a:alpha val="0"/>
                  </a:srgbClr>
                </a:gs>
                <a:gs pos="48000">
                  <a:srgbClr val="000000">
                    <a:alpha val="0"/>
                  </a:srgbClr>
                </a:gs>
                <a:gs pos="100000">
                  <a:srgbClr val="000000">
                    <a:alpha val="38823"/>
                  </a:srgbClr>
                </a:gs>
              </a:gsLst>
              <a:lin ang="11400000" scaled="0"/>
            </a:gra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5" name="Shape 535"/>
          <p:cNvSpPr/>
          <p:nvPr/>
        </p:nvSpPr>
        <p:spPr>
          <a:xfrm>
            <a:off x="3782219" y="1347614"/>
            <a:ext cx="2340000" cy="576064"/>
          </a:xfrm>
          <a:prstGeom prst="homePlate">
            <a:avLst>
              <a:gd name="adj" fmla="val 35119"/>
            </a:avLst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Shape 536"/>
          <p:cNvSpPr/>
          <p:nvPr/>
        </p:nvSpPr>
        <p:spPr>
          <a:xfrm rot="10800000">
            <a:off x="3068227" y="2064660"/>
            <a:ext cx="2340000" cy="576064"/>
          </a:xfrm>
          <a:prstGeom prst="homePlate">
            <a:avLst>
              <a:gd name="adj" fmla="val 35119"/>
            </a:avLst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Shape 537"/>
          <p:cNvSpPr/>
          <p:nvPr/>
        </p:nvSpPr>
        <p:spPr>
          <a:xfrm>
            <a:off x="3782219" y="2781706"/>
            <a:ext cx="2340000" cy="576064"/>
          </a:xfrm>
          <a:prstGeom prst="homePlate">
            <a:avLst>
              <a:gd name="adj" fmla="val 35119"/>
            </a:avLst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Shape 538"/>
          <p:cNvSpPr/>
          <p:nvPr/>
        </p:nvSpPr>
        <p:spPr>
          <a:xfrm rot="10800000">
            <a:off x="3068227" y="3498752"/>
            <a:ext cx="2340000" cy="576064"/>
          </a:xfrm>
          <a:prstGeom prst="homePlate">
            <a:avLst>
              <a:gd name="adj" fmla="val 35119"/>
            </a:avLst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3" name="Shape 543"/>
          <p:cNvSpPr txBox="1"/>
          <p:nvPr/>
        </p:nvSpPr>
        <p:spPr>
          <a:xfrm>
            <a:off x="3955473" y="1397230"/>
            <a:ext cx="1980597" cy="45929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 algn="r">
              <a:buSzPct val="25000"/>
            </a:pPr>
            <a:r>
              <a:rPr lang="en-US" altLang="zh-TW" sz="2400" b="1" dirty="0" smtClean="0">
                <a:solidFill>
                  <a:schemeClr val="bg1"/>
                </a:solidFill>
              </a:rPr>
              <a:t>01</a:t>
            </a:r>
            <a:r>
              <a:rPr lang="zh-TW" altLang="en-US" sz="2400" b="1" dirty="0" smtClean="0">
                <a:solidFill>
                  <a:schemeClr val="bg1"/>
                </a:solidFill>
              </a:rPr>
              <a:t> </a:t>
            </a:r>
            <a:r>
              <a:rPr lang="zh-TW" altLang="zh-TW" sz="2400" b="1" dirty="0" smtClean="0">
                <a:solidFill>
                  <a:schemeClr val="bg1"/>
                </a:solidFill>
              </a:rPr>
              <a:t>認清處境</a:t>
            </a:r>
            <a:endParaRPr lang="en" sz="2400" b="1" dirty="0">
              <a:solidFill>
                <a:schemeClr val="bg1"/>
              </a:solidFill>
              <a:sym typeface="Arial"/>
            </a:endParaRPr>
          </a:p>
        </p:txBody>
      </p:sp>
      <p:sp>
        <p:nvSpPr>
          <p:cNvPr id="544" name="Shape 544"/>
          <p:cNvSpPr txBox="1"/>
          <p:nvPr/>
        </p:nvSpPr>
        <p:spPr>
          <a:xfrm>
            <a:off x="3299591" y="2128948"/>
            <a:ext cx="1965136" cy="43121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en-US" altLang="zh-TW" sz="2400" b="1" dirty="0" smtClean="0">
                <a:solidFill>
                  <a:schemeClr val="bg1"/>
                </a:solidFill>
              </a:rPr>
              <a:t>02</a:t>
            </a:r>
            <a:r>
              <a:rPr lang="zh-TW" altLang="en-US" sz="2400" b="1" dirty="0" smtClean="0">
                <a:solidFill>
                  <a:schemeClr val="bg1"/>
                </a:solidFill>
              </a:rPr>
              <a:t> </a:t>
            </a:r>
            <a:r>
              <a:rPr lang="zh-TW" altLang="zh-TW" sz="2400" b="1" dirty="0" smtClean="0">
                <a:solidFill>
                  <a:schemeClr val="bg1"/>
                </a:solidFill>
              </a:rPr>
              <a:t>人性盲點</a:t>
            </a:r>
            <a:endParaRPr lang="en" altLang="zh-TW" sz="2400" b="1" dirty="0">
              <a:solidFill>
                <a:schemeClr val="bg1"/>
              </a:solidFill>
            </a:endParaRPr>
          </a:p>
        </p:txBody>
      </p:sp>
      <p:sp>
        <p:nvSpPr>
          <p:cNvPr id="545" name="Shape 545"/>
          <p:cNvSpPr txBox="1"/>
          <p:nvPr/>
        </p:nvSpPr>
        <p:spPr>
          <a:xfrm>
            <a:off x="3955473" y="2845995"/>
            <a:ext cx="1995853" cy="429747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 algn="r">
              <a:buSzPct val="25000"/>
            </a:pPr>
            <a:r>
              <a:rPr lang="en-US" altLang="zh-TW" sz="2400" b="1" dirty="0" smtClean="0">
                <a:solidFill>
                  <a:schemeClr val="bg1"/>
                </a:solidFill>
              </a:rPr>
              <a:t>03</a:t>
            </a:r>
            <a:r>
              <a:rPr lang="zh-TW" altLang="en-US" sz="2400" b="1" dirty="0" smtClean="0">
                <a:solidFill>
                  <a:schemeClr val="bg1"/>
                </a:solidFill>
              </a:rPr>
              <a:t> </a:t>
            </a:r>
            <a:r>
              <a:rPr lang="zh-TW" altLang="zh-TW" sz="2400" b="1" dirty="0" smtClean="0">
                <a:solidFill>
                  <a:schemeClr val="bg1"/>
                </a:solidFill>
              </a:rPr>
              <a:t>觀念</a:t>
            </a:r>
            <a:r>
              <a:rPr lang="zh-TW" altLang="zh-TW" sz="2400" b="1" dirty="0">
                <a:solidFill>
                  <a:schemeClr val="bg1"/>
                </a:solidFill>
              </a:rPr>
              <a:t>盲點</a:t>
            </a:r>
            <a:endParaRPr lang="en" altLang="zh-TW" sz="2400" b="1" dirty="0">
              <a:solidFill>
                <a:schemeClr val="bg1"/>
              </a:solidFill>
            </a:endParaRPr>
          </a:p>
        </p:txBody>
      </p:sp>
      <p:sp>
        <p:nvSpPr>
          <p:cNvPr id="546" name="Shape 546"/>
          <p:cNvSpPr txBox="1"/>
          <p:nvPr/>
        </p:nvSpPr>
        <p:spPr>
          <a:xfrm>
            <a:off x="3299591" y="3556113"/>
            <a:ext cx="1965136" cy="428286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en-US" altLang="zh-TW" sz="2400" b="1" dirty="0" smtClean="0">
                <a:solidFill>
                  <a:schemeClr val="bg1"/>
                </a:solidFill>
              </a:rPr>
              <a:t>04</a:t>
            </a:r>
            <a:r>
              <a:rPr lang="zh-TW" altLang="en-US" sz="2400" b="1" dirty="0" smtClean="0">
                <a:solidFill>
                  <a:schemeClr val="bg1"/>
                </a:solidFill>
              </a:rPr>
              <a:t> </a:t>
            </a:r>
            <a:r>
              <a:rPr lang="zh-TW" altLang="zh-TW" sz="2400" b="1" dirty="0" smtClean="0">
                <a:solidFill>
                  <a:schemeClr val="bg1"/>
                </a:solidFill>
              </a:rPr>
              <a:t>突圍</a:t>
            </a:r>
            <a:r>
              <a:rPr lang="zh-TW" altLang="zh-TW" sz="2400" b="1" dirty="0">
                <a:solidFill>
                  <a:schemeClr val="bg1"/>
                </a:solidFill>
              </a:rPr>
              <a:t>行動</a:t>
            </a:r>
            <a:endParaRPr lang="en" altLang="zh-TW" sz="2400" b="1" dirty="0">
              <a:solidFill>
                <a:schemeClr val="bg1"/>
              </a:solidFill>
            </a:endParaRPr>
          </a:p>
        </p:txBody>
      </p:sp>
      <p:grpSp>
        <p:nvGrpSpPr>
          <p:cNvPr id="547" name="Shape 547"/>
          <p:cNvGrpSpPr/>
          <p:nvPr/>
        </p:nvGrpSpPr>
        <p:grpSpPr>
          <a:xfrm>
            <a:off x="886691" y="3444518"/>
            <a:ext cx="2191530" cy="996767"/>
            <a:chOff x="803640" y="3362835"/>
            <a:chExt cx="2059657" cy="846477"/>
          </a:xfrm>
        </p:grpSpPr>
        <p:sp>
          <p:nvSpPr>
            <p:cNvPr id="548" name="Shape 548"/>
            <p:cNvSpPr txBox="1"/>
            <p:nvPr/>
          </p:nvSpPr>
          <p:spPr>
            <a:xfrm>
              <a:off x="803640" y="3677549"/>
              <a:ext cx="2059657" cy="5317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zh-TW" altLang="zh-TW" dirty="0" smtClean="0"/>
                <a:t>勇敢</a:t>
              </a:r>
              <a:r>
                <a:rPr lang="zh-TW" altLang="zh-TW" dirty="0"/>
                <a:t>面對大環境</a:t>
              </a:r>
              <a:r>
                <a:rPr lang="zh-TW" altLang="zh-TW" dirty="0" smtClean="0"/>
                <a:t>的困境</a:t>
              </a:r>
              <a:r>
                <a:rPr lang="zh-TW" altLang="zh-TW" dirty="0"/>
                <a:t>，靠自己突圍自己的人生。</a:t>
              </a:r>
              <a:endParaRPr lang="en" sz="12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9" name="Shape 549"/>
            <p:cNvSpPr txBox="1"/>
            <p:nvPr/>
          </p:nvSpPr>
          <p:spPr>
            <a:xfrm>
              <a:off x="803640" y="3362835"/>
              <a:ext cx="2059657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zh-TW" altLang="en-US" sz="2000" b="1" dirty="0" smtClean="0">
                  <a:solidFill>
                    <a:srgbClr val="D15A12"/>
                  </a:solidFill>
                </a:rPr>
                <a:t>展現執行力</a:t>
              </a:r>
              <a:endParaRPr lang="en" sz="2000" b="1" dirty="0">
                <a:solidFill>
                  <a:srgbClr val="D15A12"/>
                </a:solidFill>
              </a:endParaRPr>
            </a:p>
          </p:txBody>
        </p:sp>
      </p:grpSp>
      <p:grpSp>
        <p:nvGrpSpPr>
          <p:cNvPr id="550" name="Shape 550"/>
          <p:cNvGrpSpPr/>
          <p:nvPr/>
        </p:nvGrpSpPr>
        <p:grpSpPr>
          <a:xfrm>
            <a:off x="6184641" y="2889483"/>
            <a:ext cx="2820813" cy="1104529"/>
            <a:chOff x="803640" y="3362835"/>
            <a:chExt cx="2133022" cy="652367"/>
          </a:xfrm>
        </p:grpSpPr>
        <p:sp>
          <p:nvSpPr>
            <p:cNvPr id="551" name="Shape 551"/>
            <p:cNvSpPr txBox="1"/>
            <p:nvPr/>
          </p:nvSpPr>
          <p:spPr>
            <a:xfrm>
              <a:off x="822636" y="3579738"/>
              <a:ext cx="2024752" cy="4354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zh-TW" altLang="zh-TW" dirty="0" smtClean="0"/>
                <a:t>不</a:t>
              </a:r>
              <a:r>
                <a:rPr lang="zh-TW" altLang="zh-TW" dirty="0"/>
                <a:t>冒險，才是人生最大的</a:t>
              </a:r>
              <a:r>
                <a:rPr lang="zh-TW" altLang="zh-TW" dirty="0" smtClean="0"/>
                <a:t>風險</a:t>
              </a:r>
              <a:r>
                <a:rPr lang="zh-TW" altLang="en-US" dirty="0" smtClean="0"/>
                <a:t>！</a:t>
              </a:r>
              <a:endParaRPr lang="en-US" altLang="zh-TW" dirty="0" smtClean="0"/>
            </a:p>
            <a:p>
              <a:pPr lvl="0">
                <a:buSzPct val="25000"/>
              </a:pPr>
              <a:r>
                <a:rPr lang="zh-TW" altLang="zh-TW" dirty="0" smtClean="0"/>
                <a:t>勇於</a:t>
              </a:r>
              <a:r>
                <a:rPr lang="zh-TW" altLang="zh-TW" dirty="0"/>
                <a:t>冒險，才能為人生</a:t>
              </a:r>
              <a:r>
                <a:rPr lang="zh-TW" altLang="zh-TW" dirty="0" smtClean="0"/>
                <a:t>創新</a:t>
              </a:r>
              <a:r>
                <a:rPr lang="zh-TW" altLang="en-US" dirty="0" smtClean="0"/>
                <a:t>、</a:t>
              </a:r>
              <a:r>
                <a:rPr lang="zh-TW" altLang="zh-TW" dirty="0" smtClean="0"/>
                <a:t>創造</a:t>
              </a:r>
              <a:r>
                <a:rPr lang="zh-TW" altLang="zh-TW" dirty="0"/>
                <a:t>價值。</a:t>
              </a:r>
              <a:endParaRPr lang="en" sz="12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2" name="Shape 552"/>
            <p:cNvSpPr txBox="1"/>
            <p:nvPr/>
          </p:nvSpPr>
          <p:spPr>
            <a:xfrm>
              <a:off x="803640" y="3362835"/>
              <a:ext cx="213302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rtl="0">
                <a:spcBef>
                  <a:spcPts val="0"/>
                </a:spcBef>
                <a:buSzPct val="25000"/>
                <a:buNone/>
              </a:pPr>
              <a:r>
                <a:rPr lang="zh-TW" altLang="en-US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離開舒適圈</a:t>
              </a:r>
              <a:r>
                <a:rPr lang="en-US" altLang="zh-TW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r>
                <a:rPr lang="zh-TW" altLang="en-US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不要怕冒險</a:t>
              </a:r>
              <a:endParaRPr lang="en" sz="2000" b="1" dirty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53" name="Shape 553"/>
          <p:cNvGrpSpPr/>
          <p:nvPr/>
        </p:nvGrpSpPr>
        <p:grpSpPr>
          <a:xfrm>
            <a:off x="6189360" y="1133365"/>
            <a:ext cx="2698034" cy="1612794"/>
            <a:chOff x="803640" y="3362835"/>
            <a:chExt cx="2059657" cy="803807"/>
          </a:xfrm>
        </p:grpSpPr>
        <p:sp>
          <p:nvSpPr>
            <p:cNvPr id="554" name="Shape 554"/>
            <p:cNvSpPr txBox="1"/>
            <p:nvPr/>
          </p:nvSpPr>
          <p:spPr>
            <a:xfrm>
              <a:off x="819215" y="3703630"/>
              <a:ext cx="1954410" cy="4630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zh-TW" altLang="zh-TW" dirty="0"/>
                <a:t>首先要認清</a:t>
              </a:r>
              <a:r>
                <a:rPr lang="zh-TW" altLang="zh-TW" dirty="0" smtClean="0"/>
                <a:t>自己的處境</a:t>
              </a:r>
              <a:r>
                <a:rPr lang="zh-TW" altLang="en-US" dirty="0" smtClean="0"/>
                <a:t>、了解自己</a:t>
              </a:r>
              <a:r>
                <a:rPr lang="zh-TW" altLang="zh-TW" dirty="0" smtClean="0"/>
                <a:t>，</a:t>
              </a:r>
              <a:r>
                <a:rPr lang="zh-TW" altLang="en-US" dirty="0" smtClean="0"/>
                <a:t>理解他人，知己知彼，同理心、得人心，建立與他人及世界的連結、創造和諧</a:t>
              </a:r>
              <a:r>
                <a:rPr lang="zh-TW" altLang="zh-TW" dirty="0" smtClean="0"/>
                <a:t>。</a:t>
              </a:r>
              <a:endParaRPr lang="en" sz="12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5" name="Shape 555"/>
            <p:cNvSpPr txBox="1"/>
            <p:nvPr/>
          </p:nvSpPr>
          <p:spPr>
            <a:xfrm>
              <a:off x="803640" y="3362835"/>
              <a:ext cx="2059657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SzPct val="25000"/>
                <a:buNone/>
              </a:pPr>
              <a:r>
                <a:rPr lang="zh-TW" altLang="en-US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了解自己</a:t>
              </a:r>
              <a:r>
                <a:rPr lang="en-US" altLang="zh-TW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r>
                <a:rPr lang="zh-TW" altLang="en-US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理解他人</a:t>
              </a:r>
              <a:endParaRPr lang="en-US" altLang="zh-TW" sz="2000" b="1" dirty="0" smtClean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spcBef>
                  <a:spcPts val="0"/>
                </a:spcBef>
                <a:buSzPct val="25000"/>
                <a:buNone/>
              </a:pPr>
              <a:r>
                <a:rPr lang="zh-TW" altLang="en-US" sz="2000" b="1" dirty="0">
                  <a:solidFill>
                    <a:srgbClr val="D15A12"/>
                  </a:solidFill>
                </a:rPr>
                <a:t>建立</a:t>
              </a:r>
              <a:r>
                <a:rPr lang="zh-TW" altLang="en-US" sz="2000" b="1" dirty="0" smtClean="0">
                  <a:solidFill>
                    <a:srgbClr val="D15A12"/>
                  </a:solidFill>
                </a:rPr>
                <a:t>連結</a:t>
              </a:r>
              <a:r>
                <a:rPr lang="en-US" altLang="zh-TW" sz="2000" b="1" dirty="0" smtClean="0">
                  <a:solidFill>
                    <a:srgbClr val="D15A12"/>
                  </a:solidFill>
                </a:rPr>
                <a:t>.</a:t>
              </a:r>
              <a:r>
                <a:rPr lang="zh-TW" altLang="en-US" sz="2000" b="1" dirty="0" smtClean="0">
                  <a:solidFill>
                    <a:srgbClr val="D15A12"/>
                  </a:solidFill>
                </a:rPr>
                <a:t>創造</a:t>
              </a:r>
              <a:r>
                <a:rPr lang="zh-TW" altLang="en-US" sz="2000" b="1" dirty="0">
                  <a:solidFill>
                    <a:srgbClr val="D15A12"/>
                  </a:solidFill>
                </a:rPr>
                <a:t>和諧</a:t>
              </a:r>
              <a:endParaRPr lang="en" sz="2000" b="1" dirty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56" name="Shape 556"/>
          <p:cNvGrpSpPr/>
          <p:nvPr/>
        </p:nvGrpSpPr>
        <p:grpSpPr>
          <a:xfrm>
            <a:off x="245165" y="1651496"/>
            <a:ext cx="2908821" cy="1375662"/>
            <a:chOff x="803640" y="3362835"/>
            <a:chExt cx="2059657" cy="1167824"/>
          </a:xfrm>
        </p:grpSpPr>
        <p:sp>
          <p:nvSpPr>
            <p:cNvPr id="557" name="Shape 557"/>
            <p:cNvSpPr txBox="1"/>
            <p:nvPr/>
          </p:nvSpPr>
          <p:spPr>
            <a:xfrm>
              <a:off x="803640" y="3690038"/>
              <a:ext cx="2059657" cy="84062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lvl="0">
                <a:buSzPct val="25000"/>
              </a:pPr>
              <a:r>
                <a:rPr lang="zh-TW" altLang="en-US" dirty="0" smtClean="0"/>
                <a:t>人性盲點</a:t>
              </a:r>
              <a:r>
                <a:rPr lang="zh-TW" altLang="zh-TW" dirty="0" smtClean="0"/>
                <a:t>往往</a:t>
              </a:r>
              <a:r>
                <a:rPr lang="zh-TW" altLang="zh-TW" dirty="0"/>
                <a:t>是人生無法逆轉勝的關鍵所在</a:t>
              </a:r>
              <a:r>
                <a:rPr lang="zh-TW" altLang="zh-TW" dirty="0" smtClean="0"/>
                <a:t>。包括</a:t>
              </a:r>
              <a:r>
                <a:rPr lang="zh-TW" altLang="zh-TW" dirty="0"/>
                <a:t>人性總是怕輸、怕改變，面對人生總是不認輸，因此也就很難贏。</a:t>
              </a:r>
              <a:endParaRPr lang="en" sz="12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8" name="Shape 558"/>
            <p:cNvSpPr txBox="1"/>
            <p:nvPr/>
          </p:nvSpPr>
          <p:spPr>
            <a:xfrm>
              <a:off x="803640" y="3362835"/>
              <a:ext cx="2059657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SzPct val="25000"/>
                <a:buNone/>
              </a:pPr>
              <a:r>
                <a:rPr lang="zh-TW" altLang="en-US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人性喜安逸</a:t>
              </a:r>
              <a:r>
                <a:rPr lang="en-US" altLang="zh-TW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r>
                <a:rPr lang="zh-TW" altLang="en-US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怕改變</a:t>
              </a:r>
              <a:r>
                <a:rPr lang="en-US" altLang="zh-TW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r>
                <a:rPr lang="zh-TW" altLang="en-US" sz="2000" b="1" dirty="0" smtClean="0">
                  <a:solidFill>
                    <a:srgbClr val="D15A12"/>
                  </a:solidFill>
                  <a:latin typeface="Arial"/>
                  <a:ea typeface="Arial"/>
                  <a:cs typeface="Arial"/>
                  <a:sym typeface="Arial"/>
                </a:rPr>
                <a:t>怕輸</a:t>
              </a:r>
              <a:endParaRPr lang="en" sz="2000" b="1" dirty="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9" name="Shape 559"/>
          <p:cNvSpPr txBox="1">
            <a:spLocks noGrp="1"/>
          </p:cNvSpPr>
          <p:nvPr>
            <p:ph type="title"/>
          </p:nvPr>
        </p:nvSpPr>
        <p:spPr>
          <a:xfrm>
            <a:off x="127" y="259367"/>
            <a:ext cx="9144000" cy="485857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r>
              <a:rPr lang="zh-TW" altLang="en-US" b="1" dirty="0" smtClean="0">
                <a:solidFill>
                  <a:schemeClr val="tx1"/>
                </a:solidFill>
              </a:rPr>
              <a:t>四個關鍵思維</a:t>
            </a:r>
            <a:endParaRPr lang="zh-TW" altLang="zh-TW" b="1" dirty="0">
              <a:solidFill>
                <a:schemeClr val="tx1"/>
              </a:solidFill>
            </a:endParaRPr>
          </a:p>
        </p:txBody>
      </p:sp>
      <p:sp>
        <p:nvSpPr>
          <p:cNvPr id="37" name="Shape 493"/>
          <p:cNvSpPr txBox="1">
            <a:spLocks/>
          </p:cNvSpPr>
          <p:nvPr/>
        </p:nvSpPr>
        <p:spPr>
          <a:xfrm>
            <a:off x="4703618" y="4461163"/>
            <a:ext cx="3559112" cy="340402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hlink"/>
              </a:buClr>
              <a:buSzPct val="25000"/>
            </a:pPr>
            <a:r>
              <a:rPr lang="zh-TW" altLang="en-US" sz="1200" dirty="0" smtClean="0">
                <a:solidFill>
                  <a:schemeClr val="tx1"/>
                </a:solidFill>
              </a:rPr>
              <a:t>*參考天下雜誌出版、施振榮著作「</a:t>
            </a:r>
            <a:r>
              <a:rPr lang="zh-TW" altLang="en-US" sz="1200" dirty="0">
                <a:solidFill>
                  <a:schemeClr val="tx1"/>
                </a:solidFill>
              </a:rPr>
              <a:t>台灣大未來：世代突圍的</a:t>
            </a:r>
            <a:r>
              <a:rPr lang="en-US" altLang="zh-TW" sz="1200" dirty="0">
                <a:solidFill>
                  <a:schemeClr val="tx1"/>
                </a:solidFill>
              </a:rPr>
              <a:t>31</a:t>
            </a:r>
            <a:r>
              <a:rPr lang="zh-TW" altLang="en-US" sz="1200" dirty="0">
                <a:solidFill>
                  <a:schemeClr val="tx1"/>
                </a:solidFill>
              </a:rPr>
              <a:t>個關鍵</a:t>
            </a:r>
            <a:r>
              <a:rPr lang="zh-TW" altLang="en-US" sz="1200" dirty="0" smtClean="0">
                <a:solidFill>
                  <a:schemeClr val="tx1"/>
                </a:solidFill>
              </a:rPr>
              <a:t>思維」一書並加上個人想法</a:t>
            </a:r>
            <a:endParaRPr lang="en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" grpId="0"/>
      <p:bldP spid="544" grpId="0"/>
      <p:bldP spid="545" grpId="0"/>
      <p:bldP spid="5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0" name="Shape 420"/>
          <p:cNvGrpSpPr/>
          <p:nvPr/>
        </p:nvGrpSpPr>
        <p:grpSpPr>
          <a:xfrm>
            <a:off x="5343748" y="1410725"/>
            <a:ext cx="2808312" cy="2808312"/>
            <a:chOff x="5076056" y="1563638"/>
            <a:chExt cx="3060000" cy="3060000"/>
          </a:xfrm>
        </p:grpSpPr>
        <p:sp>
          <p:nvSpPr>
            <p:cNvPr id="421" name="Shape 421"/>
            <p:cNvSpPr/>
            <p:nvPr/>
          </p:nvSpPr>
          <p:spPr>
            <a:xfrm>
              <a:off x="5076056" y="1563638"/>
              <a:ext cx="3060000" cy="3060000"/>
            </a:xfrm>
            <a:prstGeom prst="donut">
              <a:avLst>
                <a:gd name="adj" fmla="val 8425"/>
              </a:avLst>
            </a:prstGeom>
            <a:solidFill>
              <a:srgbClr val="D15A1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2" name="Shape 422"/>
            <p:cNvSpPr/>
            <p:nvPr/>
          </p:nvSpPr>
          <p:spPr>
            <a:xfrm>
              <a:off x="5526056" y="2013638"/>
              <a:ext cx="2160000" cy="2160000"/>
            </a:xfrm>
            <a:prstGeom prst="donut">
              <a:avLst>
                <a:gd name="adj" fmla="val 12941"/>
              </a:avLst>
            </a:prstGeom>
            <a:gradFill>
              <a:gsLst>
                <a:gs pos="0">
                  <a:srgbClr val="923E0C"/>
                </a:gs>
                <a:gs pos="100000">
                  <a:srgbClr val="923E0C"/>
                </a:gs>
              </a:gsLst>
              <a:lin ang="5400000" scaled="0"/>
            </a:gra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3" name="Shape 423"/>
            <p:cNvSpPr/>
            <p:nvPr/>
          </p:nvSpPr>
          <p:spPr>
            <a:xfrm>
              <a:off x="5976056" y="2463638"/>
              <a:ext cx="1260000" cy="1260000"/>
            </a:xfrm>
            <a:prstGeom prst="donut">
              <a:avLst>
                <a:gd name="adj" fmla="val 19510"/>
              </a:avLst>
            </a:prstGeom>
            <a:solidFill>
              <a:srgbClr val="D15A1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4" name="Shape 424"/>
            <p:cNvSpPr/>
            <p:nvPr/>
          </p:nvSpPr>
          <p:spPr>
            <a:xfrm>
              <a:off x="6426056" y="2913638"/>
              <a:ext cx="360000" cy="360000"/>
            </a:xfrm>
            <a:prstGeom prst="ellipse">
              <a:avLst/>
            </a:prstGeom>
            <a:gradFill>
              <a:gsLst>
                <a:gs pos="0">
                  <a:srgbClr val="923E0C"/>
                </a:gs>
                <a:gs pos="100000">
                  <a:srgbClr val="923E0C"/>
                </a:gs>
              </a:gsLst>
              <a:lin ang="5400000" scaled="0"/>
            </a:gra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rgbClr val="D15A1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25" name="Shape 425"/>
          <p:cNvGrpSpPr/>
          <p:nvPr/>
        </p:nvGrpSpPr>
        <p:grpSpPr>
          <a:xfrm rot="2735218">
            <a:off x="7404817" y="760745"/>
            <a:ext cx="419373" cy="2432551"/>
            <a:chOff x="3233928" y="1334771"/>
            <a:chExt cx="359749" cy="2086707"/>
          </a:xfrm>
        </p:grpSpPr>
        <p:sp>
          <p:nvSpPr>
            <p:cNvPr id="426" name="Shape 426"/>
            <p:cNvSpPr/>
            <p:nvPr/>
          </p:nvSpPr>
          <p:spPr>
            <a:xfrm rot="-5400000">
              <a:off x="2485786" y="2376930"/>
              <a:ext cx="1857841" cy="231256"/>
            </a:xfrm>
            <a:prstGeom prst="leftArrow">
              <a:avLst>
                <a:gd name="adj1" fmla="val 50000"/>
                <a:gd name="adj2" fmla="val 120651"/>
              </a:avLst>
            </a:prstGeom>
            <a:solidFill>
              <a:srgbClr val="3F3F3F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7" name="Shape 427"/>
            <p:cNvSpPr/>
            <p:nvPr/>
          </p:nvSpPr>
          <p:spPr>
            <a:xfrm rot="5400000">
              <a:off x="3256350" y="1658358"/>
              <a:ext cx="316710" cy="357945"/>
            </a:xfrm>
            <a:prstGeom prst="chevron">
              <a:avLst>
                <a:gd name="adj" fmla="val 60957"/>
              </a:avLst>
            </a:prstGeom>
            <a:solidFill>
              <a:srgbClr val="D15A1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8" name="Shape 428"/>
            <p:cNvSpPr/>
            <p:nvPr/>
          </p:nvSpPr>
          <p:spPr>
            <a:xfrm rot="5400000">
              <a:off x="3255448" y="1486256"/>
              <a:ext cx="316710" cy="357945"/>
            </a:xfrm>
            <a:prstGeom prst="chevron">
              <a:avLst>
                <a:gd name="adj" fmla="val 60957"/>
              </a:avLst>
            </a:prstGeom>
            <a:solidFill>
              <a:srgbClr val="D15A1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9" name="Shape 429"/>
            <p:cNvSpPr/>
            <p:nvPr/>
          </p:nvSpPr>
          <p:spPr>
            <a:xfrm rot="5400000">
              <a:off x="3254546" y="1314154"/>
              <a:ext cx="316710" cy="357945"/>
            </a:xfrm>
            <a:prstGeom prst="chevron">
              <a:avLst>
                <a:gd name="adj" fmla="val 60957"/>
              </a:avLst>
            </a:prstGeom>
            <a:solidFill>
              <a:srgbClr val="D15A12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33" name="Shape 433"/>
          <p:cNvSpPr txBox="1"/>
          <p:nvPr/>
        </p:nvSpPr>
        <p:spPr>
          <a:xfrm>
            <a:off x="1245541" y="1172278"/>
            <a:ext cx="4187856" cy="304675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</a:pPr>
            <a:r>
              <a:rPr lang="en-US" altLang="zh-TW" sz="3200" b="1" dirty="0" smtClean="0"/>
              <a:t>01</a:t>
            </a:r>
            <a:r>
              <a:rPr lang="zh-TW" altLang="en-US" sz="3200" b="1" dirty="0" smtClean="0"/>
              <a:t> </a:t>
            </a:r>
            <a:r>
              <a:rPr lang="zh-TW" altLang="zh-TW" sz="3200" b="1" dirty="0" smtClean="0"/>
              <a:t>系統</a:t>
            </a:r>
            <a:r>
              <a:rPr lang="zh-TW" altLang="zh-TW" sz="3200" b="1" dirty="0"/>
              <a:t>觀的</a:t>
            </a:r>
            <a:r>
              <a:rPr lang="zh-TW" altLang="zh-TW" sz="3200" b="1" dirty="0">
                <a:solidFill>
                  <a:srgbClr val="0070C0"/>
                </a:solidFill>
              </a:rPr>
              <a:t>創新</a:t>
            </a:r>
            <a:r>
              <a:rPr lang="zh-TW" altLang="zh-TW" sz="3200" b="1" dirty="0" smtClean="0">
                <a:solidFill>
                  <a:srgbClr val="0070C0"/>
                </a:solidFill>
              </a:rPr>
              <a:t>力</a:t>
            </a:r>
            <a:endParaRPr lang="en-US" altLang="zh-TW" sz="3200" b="1" dirty="0" smtClean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  <a:buSzPct val="25000"/>
            </a:pPr>
            <a:r>
              <a:rPr lang="en-US" altLang="zh-TW" sz="3200" b="1" dirty="0" smtClean="0"/>
              <a:t>02</a:t>
            </a:r>
            <a:r>
              <a:rPr lang="zh-TW" altLang="en-US" sz="3200" b="1" dirty="0" smtClean="0"/>
              <a:t> </a:t>
            </a:r>
            <a:r>
              <a:rPr lang="zh-TW" altLang="zh-TW" sz="3200" b="1" dirty="0" smtClean="0"/>
              <a:t>跨</a:t>
            </a:r>
            <a:r>
              <a:rPr lang="zh-TW" altLang="zh-TW" sz="3200" b="1" dirty="0"/>
              <a:t>領域的</a:t>
            </a:r>
            <a:r>
              <a:rPr lang="zh-TW" altLang="zh-TW" sz="3200" b="1" dirty="0">
                <a:solidFill>
                  <a:srgbClr val="0070C0"/>
                </a:solidFill>
              </a:rPr>
              <a:t>整</a:t>
            </a:r>
            <a:r>
              <a:rPr lang="zh-TW" altLang="zh-TW" sz="3200" b="1" dirty="0" smtClean="0">
                <a:solidFill>
                  <a:srgbClr val="0070C0"/>
                </a:solidFill>
              </a:rPr>
              <a:t>合力</a:t>
            </a:r>
            <a:endParaRPr lang="en-US" altLang="zh-TW" sz="3200" b="1" dirty="0" smtClean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  <a:buSzPct val="25000"/>
            </a:pPr>
            <a:r>
              <a:rPr lang="en-US" altLang="zh-TW" sz="3200" b="1" dirty="0" smtClean="0"/>
              <a:t>03</a:t>
            </a:r>
            <a:r>
              <a:rPr lang="zh-TW" altLang="en-US" sz="3200" b="1" dirty="0" smtClean="0"/>
              <a:t> </a:t>
            </a:r>
            <a:r>
              <a:rPr lang="zh-TW" altLang="zh-TW" sz="3200" b="1" dirty="0" smtClean="0"/>
              <a:t>問題</a:t>
            </a:r>
            <a:r>
              <a:rPr lang="zh-TW" altLang="zh-TW" sz="3200" b="1" dirty="0"/>
              <a:t>根源的</a:t>
            </a:r>
            <a:r>
              <a:rPr lang="zh-TW" altLang="zh-TW" sz="3200" b="1" dirty="0">
                <a:solidFill>
                  <a:srgbClr val="0070C0"/>
                </a:solidFill>
              </a:rPr>
              <a:t>探索</a:t>
            </a:r>
            <a:r>
              <a:rPr lang="zh-TW" altLang="zh-TW" sz="3200" b="1" dirty="0" smtClean="0">
                <a:solidFill>
                  <a:srgbClr val="0070C0"/>
                </a:solidFill>
              </a:rPr>
              <a:t>力</a:t>
            </a:r>
            <a:endParaRPr lang="en-US" altLang="zh-TW" sz="3200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SzPct val="25000"/>
            </a:pPr>
            <a:r>
              <a:rPr lang="en-US" altLang="zh-TW" sz="3200" b="1" dirty="0" smtClean="0"/>
              <a:t>04</a:t>
            </a:r>
            <a:r>
              <a:rPr lang="zh-TW" altLang="en-US" sz="3200" b="1" dirty="0" smtClean="0"/>
              <a:t> 終身學習</a:t>
            </a:r>
            <a:r>
              <a:rPr lang="zh-TW" altLang="zh-TW" sz="3200" b="1" dirty="0" smtClean="0"/>
              <a:t>的</a:t>
            </a:r>
            <a:r>
              <a:rPr lang="zh-TW" altLang="en-US" sz="3200" b="1" dirty="0" smtClean="0">
                <a:solidFill>
                  <a:srgbClr val="0070C0"/>
                </a:solidFill>
              </a:rPr>
              <a:t>成長</a:t>
            </a:r>
            <a:r>
              <a:rPr lang="zh-TW" altLang="zh-TW" sz="3200" b="1" dirty="0" smtClean="0">
                <a:solidFill>
                  <a:srgbClr val="0070C0"/>
                </a:solidFill>
              </a:rPr>
              <a:t>力</a:t>
            </a:r>
            <a:endParaRPr lang="en" sz="3200" b="1" dirty="0">
              <a:solidFill>
                <a:srgbClr val="0070C0"/>
              </a:solidFill>
              <a:sym typeface="Arial"/>
            </a:endParaRPr>
          </a:p>
        </p:txBody>
      </p:sp>
      <p:sp>
        <p:nvSpPr>
          <p:cNvPr id="442" name="Shape 442"/>
          <p:cNvSpPr txBox="1">
            <a:spLocks noGrp="1"/>
          </p:cNvSpPr>
          <p:nvPr>
            <p:ph type="title"/>
          </p:nvPr>
        </p:nvSpPr>
        <p:spPr>
          <a:xfrm>
            <a:off x="127" y="296135"/>
            <a:ext cx="9144000" cy="44909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hlink"/>
              </a:buClr>
              <a:buSzPct val="25000"/>
              <a:buFont typeface="Arial"/>
              <a:buNone/>
            </a:pPr>
            <a:r>
              <a:rPr lang="zh-TW" altLang="en-US" b="1" dirty="0" smtClean="0">
                <a:solidFill>
                  <a:schemeClr val="tx1"/>
                </a:solidFill>
              </a:rPr>
              <a:t>四個關鍵行動力</a:t>
            </a:r>
            <a:endParaRPr lang="en" b="1" dirty="0">
              <a:solidFill>
                <a:schemeClr val="tx1"/>
              </a:solidFill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600120" y="1268993"/>
            <a:ext cx="560666" cy="560666"/>
            <a:chOff x="626958" y="2644184"/>
            <a:chExt cx="560666" cy="560666"/>
          </a:xfrm>
        </p:grpSpPr>
        <p:sp>
          <p:nvSpPr>
            <p:cNvPr id="434" name="Shape 434"/>
            <p:cNvSpPr/>
            <p:nvPr/>
          </p:nvSpPr>
          <p:spPr>
            <a:xfrm flipH="1">
              <a:off x="626958" y="2644184"/>
              <a:ext cx="560666" cy="560666"/>
            </a:xfrm>
            <a:prstGeom prst="rect">
              <a:avLst/>
            </a:prstGeom>
            <a:noFill/>
            <a:ln w="38100" cap="flat" cmpd="sng">
              <a:solidFill>
                <a:srgbClr val="D15A1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  <p:sp>
          <p:nvSpPr>
            <p:cNvPr id="27" name="Shape 979"/>
            <p:cNvSpPr/>
            <p:nvPr/>
          </p:nvSpPr>
          <p:spPr>
            <a:xfrm rot="-5400000" flipH="1">
              <a:off x="723298" y="2751238"/>
              <a:ext cx="367987" cy="34655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609" y="52208"/>
                  </a:moveTo>
                  <a:lnTo>
                    <a:pt x="114609" y="67089"/>
                  </a:lnTo>
                  <a:cubicBezTo>
                    <a:pt x="114609" y="68670"/>
                    <a:pt x="115816" y="69951"/>
                    <a:pt x="117304" y="69951"/>
                  </a:cubicBezTo>
                  <a:lnTo>
                    <a:pt x="117304" y="69951"/>
                  </a:lnTo>
                  <a:cubicBezTo>
                    <a:pt x="118793" y="69951"/>
                    <a:pt x="120000" y="68670"/>
                    <a:pt x="120000" y="67089"/>
                  </a:cubicBezTo>
                  <a:lnTo>
                    <a:pt x="119999" y="52208"/>
                  </a:lnTo>
                  <a:cubicBezTo>
                    <a:pt x="119999" y="50627"/>
                    <a:pt x="118793" y="49346"/>
                    <a:pt x="117304" y="49346"/>
                  </a:cubicBezTo>
                  <a:cubicBezTo>
                    <a:pt x="115816" y="49346"/>
                    <a:pt x="114609" y="50627"/>
                    <a:pt x="114609" y="52208"/>
                  </a:cubicBezTo>
                  <a:close/>
                  <a:moveTo>
                    <a:pt x="106256" y="49918"/>
                  </a:moveTo>
                  <a:lnTo>
                    <a:pt x="106256" y="69379"/>
                  </a:lnTo>
                  <a:cubicBezTo>
                    <a:pt x="106256" y="70960"/>
                    <a:pt x="107463" y="72241"/>
                    <a:pt x="108951" y="72241"/>
                  </a:cubicBezTo>
                  <a:lnTo>
                    <a:pt x="108951" y="72241"/>
                  </a:lnTo>
                  <a:cubicBezTo>
                    <a:pt x="110440" y="72241"/>
                    <a:pt x="111646" y="70960"/>
                    <a:pt x="111646" y="69379"/>
                  </a:cubicBezTo>
                  <a:lnTo>
                    <a:pt x="111646" y="49918"/>
                  </a:lnTo>
                  <a:cubicBezTo>
                    <a:pt x="111646" y="48337"/>
                    <a:pt x="110440" y="47056"/>
                    <a:pt x="108951" y="47056"/>
                  </a:cubicBezTo>
                  <a:cubicBezTo>
                    <a:pt x="107463" y="47056"/>
                    <a:pt x="106256" y="48337"/>
                    <a:pt x="106256" y="49918"/>
                  </a:cubicBezTo>
                  <a:close/>
                  <a:moveTo>
                    <a:pt x="97903" y="48773"/>
                  </a:moveTo>
                  <a:lnTo>
                    <a:pt x="97903" y="70524"/>
                  </a:lnTo>
                  <a:cubicBezTo>
                    <a:pt x="97903" y="72104"/>
                    <a:pt x="99109" y="73386"/>
                    <a:pt x="100598" y="73386"/>
                  </a:cubicBezTo>
                  <a:lnTo>
                    <a:pt x="100598" y="73386"/>
                  </a:lnTo>
                  <a:cubicBezTo>
                    <a:pt x="102086" y="73386"/>
                    <a:pt x="103293" y="72104"/>
                    <a:pt x="103293" y="70524"/>
                  </a:cubicBezTo>
                  <a:lnTo>
                    <a:pt x="103293" y="48773"/>
                  </a:lnTo>
                  <a:cubicBezTo>
                    <a:pt x="103293" y="47193"/>
                    <a:pt x="102086" y="45911"/>
                    <a:pt x="100598" y="45911"/>
                  </a:cubicBezTo>
                  <a:cubicBezTo>
                    <a:pt x="99109" y="45911"/>
                    <a:pt x="97903" y="47193"/>
                    <a:pt x="97903" y="48773"/>
                  </a:cubicBezTo>
                  <a:close/>
                  <a:moveTo>
                    <a:pt x="53856" y="54256"/>
                  </a:moveTo>
                  <a:cubicBezTo>
                    <a:pt x="53856" y="53338"/>
                    <a:pt x="54558" y="52593"/>
                    <a:pt x="55423" y="52593"/>
                  </a:cubicBezTo>
                  <a:lnTo>
                    <a:pt x="57787" y="52593"/>
                  </a:lnTo>
                  <a:lnTo>
                    <a:pt x="57787" y="49895"/>
                  </a:lnTo>
                  <a:cubicBezTo>
                    <a:pt x="57787" y="49843"/>
                    <a:pt x="57790" y="49793"/>
                    <a:pt x="57844" y="49750"/>
                  </a:cubicBezTo>
                  <a:lnTo>
                    <a:pt x="57714" y="49315"/>
                  </a:lnTo>
                  <a:cubicBezTo>
                    <a:pt x="57790" y="48400"/>
                    <a:pt x="58549" y="47723"/>
                    <a:pt x="59411" y="47803"/>
                  </a:cubicBezTo>
                  <a:lnTo>
                    <a:pt x="91653" y="50798"/>
                  </a:lnTo>
                  <a:cubicBezTo>
                    <a:pt x="92515" y="50878"/>
                    <a:pt x="93152" y="51685"/>
                    <a:pt x="93077" y="52600"/>
                  </a:cubicBezTo>
                  <a:cubicBezTo>
                    <a:pt x="93002" y="53515"/>
                    <a:pt x="92242" y="54191"/>
                    <a:pt x="91380" y="54111"/>
                  </a:cubicBezTo>
                  <a:cubicBezTo>
                    <a:pt x="80879" y="53136"/>
                    <a:pt x="70377" y="52160"/>
                    <a:pt x="59875" y="51185"/>
                  </a:cubicBezTo>
                  <a:lnTo>
                    <a:pt x="59875" y="52593"/>
                  </a:lnTo>
                  <a:lnTo>
                    <a:pt x="62240" y="52593"/>
                  </a:lnTo>
                  <a:cubicBezTo>
                    <a:pt x="63105" y="52593"/>
                    <a:pt x="63806" y="53338"/>
                    <a:pt x="63806" y="54256"/>
                  </a:cubicBezTo>
                  <a:lnTo>
                    <a:pt x="63806" y="54256"/>
                  </a:lnTo>
                  <a:cubicBezTo>
                    <a:pt x="63806" y="55175"/>
                    <a:pt x="63105" y="55919"/>
                    <a:pt x="62240" y="55919"/>
                  </a:cubicBezTo>
                  <a:cubicBezTo>
                    <a:pt x="61452" y="55919"/>
                    <a:pt x="60664" y="55919"/>
                    <a:pt x="59875" y="55919"/>
                  </a:cubicBezTo>
                  <a:lnTo>
                    <a:pt x="59875" y="58197"/>
                  </a:lnTo>
                  <a:lnTo>
                    <a:pt x="62240" y="58197"/>
                  </a:lnTo>
                  <a:cubicBezTo>
                    <a:pt x="63105" y="58197"/>
                    <a:pt x="63806" y="58942"/>
                    <a:pt x="63806" y="59860"/>
                  </a:cubicBezTo>
                  <a:lnTo>
                    <a:pt x="63806" y="59860"/>
                  </a:lnTo>
                  <a:cubicBezTo>
                    <a:pt x="63806" y="60778"/>
                    <a:pt x="63105" y="61523"/>
                    <a:pt x="62240" y="61523"/>
                  </a:cubicBezTo>
                  <a:cubicBezTo>
                    <a:pt x="61452" y="61523"/>
                    <a:pt x="60664" y="61523"/>
                    <a:pt x="59875" y="61523"/>
                  </a:cubicBezTo>
                  <a:lnTo>
                    <a:pt x="59875" y="63801"/>
                  </a:lnTo>
                  <a:lnTo>
                    <a:pt x="62240" y="63801"/>
                  </a:lnTo>
                  <a:cubicBezTo>
                    <a:pt x="63105" y="63801"/>
                    <a:pt x="63806" y="64546"/>
                    <a:pt x="63806" y="65464"/>
                  </a:cubicBezTo>
                  <a:lnTo>
                    <a:pt x="63806" y="65464"/>
                  </a:lnTo>
                  <a:cubicBezTo>
                    <a:pt x="63806" y="66382"/>
                    <a:pt x="63105" y="67127"/>
                    <a:pt x="62240" y="67127"/>
                  </a:cubicBezTo>
                  <a:cubicBezTo>
                    <a:pt x="61452" y="67127"/>
                    <a:pt x="60664" y="67127"/>
                    <a:pt x="59875" y="67127"/>
                  </a:cubicBezTo>
                  <a:lnTo>
                    <a:pt x="59875" y="68544"/>
                  </a:lnTo>
                  <a:lnTo>
                    <a:pt x="91233" y="65045"/>
                  </a:lnTo>
                  <a:cubicBezTo>
                    <a:pt x="92093" y="64949"/>
                    <a:pt x="92863" y="65611"/>
                    <a:pt x="92954" y="66525"/>
                  </a:cubicBezTo>
                  <a:cubicBezTo>
                    <a:pt x="93044" y="67438"/>
                    <a:pt x="92420" y="68256"/>
                    <a:pt x="91560" y="68352"/>
                  </a:cubicBezTo>
                  <a:cubicBezTo>
                    <a:pt x="80831" y="69550"/>
                    <a:pt x="70101" y="70747"/>
                    <a:pt x="59372" y="71945"/>
                  </a:cubicBezTo>
                  <a:cubicBezTo>
                    <a:pt x="58511" y="72041"/>
                    <a:pt x="57741" y="71378"/>
                    <a:pt x="57650" y="70465"/>
                  </a:cubicBezTo>
                  <a:cubicBezTo>
                    <a:pt x="57630" y="70259"/>
                    <a:pt x="57646" y="70058"/>
                    <a:pt x="57807" y="69902"/>
                  </a:cubicBezTo>
                  <a:lnTo>
                    <a:pt x="57787" y="69850"/>
                  </a:lnTo>
                  <a:lnTo>
                    <a:pt x="57787" y="67127"/>
                  </a:lnTo>
                  <a:lnTo>
                    <a:pt x="55423" y="67127"/>
                  </a:lnTo>
                  <a:cubicBezTo>
                    <a:pt x="54558" y="67127"/>
                    <a:pt x="53856" y="66382"/>
                    <a:pt x="53856" y="65464"/>
                  </a:cubicBezTo>
                  <a:cubicBezTo>
                    <a:pt x="53856" y="64546"/>
                    <a:pt x="54558" y="63801"/>
                    <a:pt x="55423" y="63801"/>
                  </a:cubicBezTo>
                  <a:lnTo>
                    <a:pt x="57787" y="63801"/>
                  </a:lnTo>
                  <a:lnTo>
                    <a:pt x="57787" y="61523"/>
                  </a:lnTo>
                  <a:lnTo>
                    <a:pt x="55423" y="61523"/>
                  </a:lnTo>
                  <a:cubicBezTo>
                    <a:pt x="54558" y="61523"/>
                    <a:pt x="53856" y="60779"/>
                    <a:pt x="53856" y="59860"/>
                  </a:cubicBezTo>
                  <a:cubicBezTo>
                    <a:pt x="53856" y="58942"/>
                    <a:pt x="54558" y="58197"/>
                    <a:pt x="55423" y="58197"/>
                  </a:cubicBezTo>
                  <a:lnTo>
                    <a:pt x="57787" y="58197"/>
                  </a:lnTo>
                  <a:lnTo>
                    <a:pt x="57787" y="55919"/>
                  </a:lnTo>
                  <a:lnTo>
                    <a:pt x="55423" y="55919"/>
                  </a:lnTo>
                  <a:cubicBezTo>
                    <a:pt x="54558" y="55919"/>
                    <a:pt x="53856" y="55175"/>
                    <a:pt x="53856" y="54256"/>
                  </a:cubicBezTo>
                  <a:close/>
                  <a:moveTo>
                    <a:pt x="48021" y="3132"/>
                  </a:moveTo>
                  <a:lnTo>
                    <a:pt x="48021" y="12530"/>
                  </a:lnTo>
                  <a:cubicBezTo>
                    <a:pt x="48021" y="14260"/>
                    <a:pt x="49342" y="15663"/>
                    <a:pt x="50971" y="15663"/>
                  </a:cubicBezTo>
                  <a:cubicBezTo>
                    <a:pt x="52601" y="15663"/>
                    <a:pt x="53921" y="14260"/>
                    <a:pt x="53921" y="12530"/>
                  </a:cubicBezTo>
                  <a:lnTo>
                    <a:pt x="53921" y="3132"/>
                  </a:lnTo>
                  <a:cubicBezTo>
                    <a:pt x="53921" y="1402"/>
                    <a:pt x="52601" y="0"/>
                    <a:pt x="50971" y="0"/>
                  </a:cubicBezTo>
                  <a:cubicBezTo>
                    <a:pt x="49342" y="0"/>
                    <a:pt x="48021" y="1402"/>
                    <a:pt x="48021" y="3132"/>
                  </a:cubicBezTo>
                  <a:close/>
                  <a:moveTo>
                    <a:pt x="48021" y="107469"/>
                  </a:moveTo>
                  <a:lnTo>
                    <a:pt x="48021" y="116867"/>
                  </a:lnTo>
                  <a:cubicBezTo>
                    <a:pt x="48021" y="118597"/>
                    <a:pt x="49342" y="120000"/>
                    <a:pt x="50971" y="120000"/>
                  </a:cubicBezTo>
                  <a:cubicBezTo>
                    <a:pt x="52601" y="120000"/>
                    <a:pt x="53921" y="118597"/>
                    <a:pt x="53921" y="116867"/>
                  </a:cubicBezTo>
                  <a:lnTo>
                    <a:pt x="53921" y="107469"/>
                  </a:lnTo>
                  <a:cubicBezTo>
                    <a:pt x="53921" y="105739"/>
                    <a:pt x="52601" y="104336"/>
                    <a:pt x="50971" y="104336"/>
                  </a:cubicBezTo>
                  <a:cubicBezTo>
                    <a:pt x="49342" y="104336"/>
                    <a:pt x="48021" y="105739"/>
                    <a:pt x="48021" y="107469"/>
                  </a:cubicBezTo>
                  <a:close/>
                  <a:moveTo>
                    <a:pt x="21116" y="59649"/>
                  </a:moveTo>
                  <a:cubicBezTo>
                    <a:pt x="21116" y="67800"/>
                    <a:pt x="24044" y="75951"/>
                    <a:pt x="29901" y="82170"/>
                  </a:cubicBezTo>
                  <a:cubicBezTo>
                    <a:pt x="41615" y="94608"/>
                    <a:pt x="60607" y="94608"/>
                    <a:pt x="72320" y="82170"/>
                  </a:cubicBezTo>
                  <a:lnTo>
                    <a:pt x="79515" y="74530"/>
                  </a:lnTo>
                  <a:lnTo>
                    <a:pt x="87539" y="74531"/>
                  </a:lnTo>
                  <a:cubicBezTo>
                    <a:pt x="90764" y="74530"/>
                    <a:pt x="93379" y="71754"/>
                    <a:pt x="93379" y="68330"/>
                  </a:cubicBezTo>
                  <a:lnTo>
                    <a:pt x="93379" y="59809"/>
                  </a:lnTo>
                  <a:lnTo>
                    <a:pt x="93530" y="59649"/>
                  </a:lnTo>
                  <a:lnTo>
                    <a:pt x="93379" y="59488"/>
                  </a:lnTo>
                  <a:lnTo>
                    <a:pt x="93379" y="50967"/>
                  </a:lnTo>
                  <a:cubicBezTo>
                    <a:pt x="93379" y="47543"/>
                    <a:pt x="90764" y="44767"/>
                    <a:pt x="87539" y="44767"/>
                  </a:cubicBezTo>
                  <a:lnTo>
                    <a:pt x="79515" y="44767"/>
                  </a:lnTo>
                  <a:cubicBezTo>
                    <a:pt x="77116" y="42220"/>
                    <a:pt x="74718" y="39674"/>
                    <a:pt x="72320" y="37127"/>
                  </a:cubicBezTo>
                  <a:cubicBezTo>
                    <a:pt x="60607" y="24689"/>
                    <a:pt x="41615" y="24689"/>
                    <a:pt x="29901" y="37127"/>
                  </a:cubicBezTo>
                  <a:cubicBezTo>
                    <a:pt x="24044" y="43346"/>
                    <a:pt x="21116" y="51497"/>
                    <a:pt x="21116" y="59649"/>
                  </a:cubicBezTo>
                  <a:close/>
                  <a:moveTo>
                    <a:pt x="15930" y="103846"/>
                  </a:moveTo>
                  <a:cubicBezTo>
                    <a:pt x="15930" y="104647"/>
                    <a:pt x="16218" y="105449"/>
                    <a:pt x="16794" y="106061"/>
                  </a:cubicBezTo>
                  <a:cubicBezTo>
                    <a:pt x="17946" y="107284"/>
                    <a:pt x="19814" y="107284"/>
                    <a:pt x="20966" y="106061"/>
                  </a:cubicBezTo>
                  <a:lnTo>
                    <a:pt x="27224" y="99415"/>
                  </a:lnTo>
                  <a:cubicBezTo>
                    <a:pt x="28376" y="98192"/>
                    <a:pt x="28376" y="96208"/>
                    <a:pt x="27224" y="94985"/>
                  </a:cubicBezTo>
                  <a:cubicBezTo>
                    <a:pt x="26072" y="93762"/>
                    <a:pt x="24204" y="93762"/>
                    <a:pt x="23052" y="94985"/>
                  </a:cubicBezTo>
                  <a:lnTo>
                    <a:pt x="16794" y="101630"/>
                  </a:lnTo>
                  <a:cubicBezTo>
                    <a:pt x="16218" y="102242"/>
                    <a:pt x="15930" y="103044"/>
                    <a:pt x="15930" y="103846"/>
                  </a:cubicBezTo>
                  <a:close/>
                  <a:moveTo>
                    <a:pt x="15930" y="15910"/>
                  </a:moveTo>
                  <a:cubicBezTo>
                    <a:pt x="15930" y="16712"/>
                    <a:pt x="16218" y="17514"/>
                    <a:pt x="16794" y="18125"/>
                  </a:cubicBezTo>
                  <a:lnTo>
                    <a:pt x="23052" y="24771"/>
                  </a:lnTo>
                  <a:cubicBezTo>
                    <a:pt x="24204" y="25994"/>
                    <a:pt x="26072" y="25994"/>
                    <a:pt x="27224" y="24771"/>
                  </a:cubicBezTo>
                  <a:cubicBezTo>
                    <a:pt x="28376" y="23547"/>
                    <a:pt x="28376" y="21564"/>
                    <a:pt x="27224" y="20340"/>
                  </a:cubicBezTo>
                  <a:lnTo>
                    <a:pt x="20966" y="13695"/>
                  </a:lnTo>
                  <a:cubicBezTo>
                    <a:pt x="19814" y="12472"/>
                    <a:pt x="17946" y="12472"/>
                    <a:pt x="16794" y="13695"/>
                  </a:cubicBezTo>
                  <a:cubicBezTo>
                    <a:pt x="16218" y="14307"/>
                    <a:pt x="15930" y="15109"/>
                    <a:pt x="15930" y="15910"/>
                  </a:cubicBezTo>
                  <a:close/>
                  <a:moveTo>
                    <a:pt x="0" y="59999"/>
                  </a:moveTo>
                  <a:cubicBezTo>
                    <a:pt x="0" y="61730"/>
                    <a:pt x="1320" y="63132"/>
                    <a:pt x="2950" y="63132"/>
                  </a:cubicBezTo>
                  <a:lnTo>
                    <a:pt x="11800" y="63132"/>
                  </a:lnTo>
                  <a:cubicBezTo>
                    <a:pt x="13430" y="63132"/>
                    <a:pt x="14751" y="61730"/>
                    <a:pt x="14751" y="59999"/>
                  </a:cubicBezTo>
                  <a:cubicBezTo>
                    <a:pt x="14751" y="58269"/>
                    <a:pt x="13430" y="56867"/>
                    <a:pt x="11800" y="56867"/>
                  </a:cubicBezTo>
                  <a:lnTo>
                    <a:pt x="2950" y="56867"/>
                  </a:lnTo>
                  <a:cubicBezTo>
                    <a:pt x="1320" y="56867"/>
                    <a:pt x="0" y="58269"/>
                    <a:pt x="0" y="59999"/>
                  </a:cubicBezTo>
                  <a:close/>
                </a:path>
              </a:pathLst>
            </a:custGeom>
            <a:solidFill>
              <a:srgbClr val="D15A12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algn="ctr"/>
              <a:endParaRPr sz="1800">
                <a:solidFill>
                  <a:schemeClr val="dk1"/>
                </a:solidFill>
              </a:endParaRP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600120" y="2799895"/>
            <a:ext cx="560666" cy="560666"/>
            <a:chOff x="2680922" y="2659833"/>
            <a:chExt cx="560666" cy="560666"/>
          </a:xfrm>
        </p:grpSpPr>
        <p:sp>
          <p:nvSpPr>
            <p:cNvPr id="435" name="Shape 435"/>
            <p:cNvSpPr/>
            <p:nvPr/>
          </p:nvSpPr>
          <p:spPr>
            <a:xfrm flipH="1">
              <a:off x="2680922" y="2659833"/>
              <a:ext cx="560666" cy="560666"/>
            </a:xfrm>
            <a:prstGeom prst="rect">
              <a:avLst/>
            </a:prstGeom>
            <a:noFill/>
            <a:ln w="38100" cap="flat" cmpd="sng">
              <a:solidFill>
                <a:srgbClr val="D15A1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  <p:grpSp>
          <p:nvGrpSpPr>
            <p:cNvPr id="28" name="Shape 827"/>
            <p:cNvGrpSpPr/>
            <p:nvPr/>
          </p:nvGrpSpPr>
          <p:grpSpPr>
            <a:xfrm>
              <a:off x="2817393" y="2794426"/>
              <a:ext cx="315533" cy="315533"/>
              <a:chOff x="1244285" y="137079"/>
              <a:chExt cx="3222887" cy="3222885"/>
            </a:xfrm>
          </p:grpSpPr>
          <p:sp>
            <p:nvSpPr>
              <p:cNvPr id="29" name="Shape 828"/>
              <p:cNvSpPr/>
              <p:nvPr/>
            </p:nvSpPr>
            <p:spPr>
              <a:xfrm rot="-2700000">
                <a:off x="3296344" y="1792669"/>
                <a:ext cx="528220" cy="1321158"/>
              </a:xfrm>
              <a:prstGeom prst="rect">
                <a:avLst/>
              </a:prstGeom>
              <a:solidFill>
                <a:srgbClr val="D15A12"/>
              </a:solidFill>
              <a:ln>
                <a:noFill/>
              </a:ln>
            </p:spPr>
            <p:txBody>
              <a:bodyPr wrap="square" lIns="91425" tIns="45700" rIns="91425" bIns="45700" anchor="ctr" anchorCtr="0">
                <a:noAutofit/>
              </a:bodyPr>
              <a:lstStyle/>
              <a:p>
                <a:pPr algn="ctr"/>
                <a:endParaRPr sz="1800">
                  <a:solidFill>
                    <a:schemeClr val="dk1"/>
                  </a:solidFill>
                </a:endParaRPr>
              </a:p>
            </p:txBody>
          </p:sp>
          <p:sp>
            <p:nvSpPr>
              <p:cNvPr id="30" name="Shape 829"/>
              <p:cNvSpPr/>
              <p:nvPr/>
            </p:nvSpPr>
            <p:spPr>
              <a:xfrm rot="8100000">
                <a:off x="3909641" y="2915594"/>
                <a:ext cx="528162" cy="30184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D15A12"/>
              </a:solidFill>
              <a:ln>
                <a:noFill/>
              </a:ln>
            </p:spPr>
            <p:txBody>
              <a:bodyPr wrap="square" lIns="91425" tIns="45700" rIns="91425" bIns="45700" anchor="ctr" anchorCtr="0">
                <a:noAutofit/>
              </a:bodyPr>
              <a:lstStyle/>
              <a:p>
                <a:pPr algn="ctr"/>
                <a:endParaRPr sz="1800">
                  <a:solidFill>
                    <a:schemeClr val="dk1"/>
                  </a:solidFill>
                </a:endParaRPr>
              </a:p>
            </p:txBody>
          </p:sp>
          <p:sp>
            <p:nvSpPr>
              <p:cNvPr id="31" name="Shape 830"/>
              <p:cNvSpPr/>
              <p:nvPr/>
            </p:nvSpPr>
            <p:spPr>
              <a:xfrm>
                <a:off x="1244285" y="137079"/>
                <a:ext cx="2226071" cy="2226071"/>
              </a:xfrm>
              <a:prstGeom prst="donut">
                <a:avLst>
                  <a:gd name="adj" fmla="val 11298"/>
                </a:avLst>
              </a:prstGeom>
              <a:solidFill>
                <a:srgbClr val="D15A12"/>
              </a:solidFill>
              <a:ln>
                <a:noFill/>
              </a:ln>
            </p:spPr>
            <p:txBody>
              <a:bodyPr wrap="square" lIns="91425" tIns="45700" rIns="91425" bIns="45700" anchor="ctr" anchorCtr="0">
                <a:noAutofit/>
              </a:bodyPr>
              <a:lstStyle/>
              <a:p>
                <a:pPr algn="ctr"/>
                <a:endParaRPr sz="1800">
                  <a:solidFill>
                    <a:schemeClr val="dk1"/>
                  </a:solidFill>
                </a:endParaRPr>
              </a:p>
            </p:txBody>
          </p:sp>
          <p:sp>
            <p:nvSpPr>
              <p:cNvPr id="32" name="Shape 831"/>
              <p:cNvSpPr/>
              <p:nvPr/>
            </p:nvSpPr>
            <p:spPr>
              <a:xfrm>
                <a:off x="1570436" y="463230"/>
                <a:ext cx="1573768" cy="1573768"/>
              </a:xfrm>
              <a:prstGeom prst="blockArc">
                <a:avLst>
                  <a:gd name="adj1" fmla="val 15714950"/>
                  <a:gd name="adj2" fmla="val 161138"/>
                  <a:gd name="adj3" fmla="val 9277"/>
                </a:avLst>
              </a:prstGeom>
              <a:solidFill>
                <a:srgbClr val="D15A12"/>
              </a:solidFill>
              <a:ln>
                <a:noFill/>
              </a:ln>
            </p:spPr>
            <p:txBody>
              <a:bodyPr wrap="square" lIns="91425" tIns="45700" rIns="91425" bIns="45700" anchor="ctr" anchorCtr="0">
                <a:noAutofit/>
              </a:bodyPr>
              <a:lstStyle/>
              <a:p>
                <a:pPr algn="ctr"/>
                <a:endParaRPr sz="1800">
                  <a:solidFill>
                    <a:schemeClr val="dk1"/>
                  </a:solidFill>
                </a:endParaRPr>
              </a:p>
            </p:txBody>
          </p:sp>
        </p:grpSp>
      </p:grpSp>
      <p:grpSp>
        <p:nvGrpSpPr>
          <p:cNvPr id="5" name="群組 4"/>
          <p:cNvGrpSpPr/>
          <p:nvPr/>
        </p:nvGrpSpPr>
        <p:grpSpPr>
          <a:xfrm>
            <a:off x="600120" y="2034413"/>
            <a:ext cx="560666" cy="560728"/>
            <a:chOff x="880817" y="3047284"/>
            <a:chExt cx="560666" cy="560728"/>
          </a:xfrm>
        </p:grpSpPr>
        <p:sp>
          <p:nvSpPr>
            <p:cNvPr id="436" name="Shape 436"/>
            <p:cNvSpPr/>
            <p:nvPr/>
          </p:nvSpPr>
          <p:spPr>
            <a:xfrm flipH="1">
              <a:off x="880817" y="3047284"/>
              <a:ext cx="560666" cy="560728"/>
            </a:xfrm>
            <a:prstGeom prst="rect">
              <a:avLst/>
            </a:prstGeom>
            <a:noFill/>
            <a:ln w="38100" cap="flat" cmpd="sng">
              <a:solidFill>
                <a:srgbClr val="D15A1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  <p:sp>
          <p:nvSpPr>
            <p:cNvPr id="35" name="Shape 974"/>
            <p:cNvSpPr/>
            <p:nvPr/>
          </p:nvSpPr>
          <p:spPr>
            <a:xfrm>
              <a:off x="981395" y="3166976"/>
              <a:ext cx="359510" cy="3600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0445" y="0"/>
                  </a:moveTo>
                  <a:cubicBezTo>
                    <a:pt x="58212" y="0"/>
                    <a:pt x="64508" y="6287"/>
                    <a:pt x="64508" y="14044"/>
                  </a:cubicBezTo>
                  <a:cubicBezTo>
                    <a:pt x="64508" y="19722"/>
                    <a:pt x="61134" y="24614"/>
                    <a:pt x="56264" y="26797"/>
                  </a:cubicBezTo>
                  <a:lnTo>
                    <a:pt x="59790" y="43434"/>
                  </a:lnTo>
                  <a:cubicBezTo>
                    <a:pt x="59949" y="43388"/>
                    <a:pt x="60110" y="43385"/>
                    <a:pt x="60272" y="43385"/>
                  </a:cubicBezTo>
                  <a:cubicBezTo>
                    <a:pt x="68039" y="43385"/>
                    <a:pt x="74335" y="49673"/>
                    <a:pt x="74335" y="57430"/>
                  </a:cubicBezTo>
                  <a:lnTo>
                    <a:pt x="74274" y="58247"/>
                  </a:lnTo>
                  <a:lnTo>
                    <a:pt x="93973" y="63598"/>
                  </a:lnTo>
                  <a:cubicBezTo>
                    <a:pt x="96404" y="59541"/>
                    <a:pt x="100855" y="56851"/>
                    <a:pt x="105936" y="56851"/>
                  </a:cubicBezTo>
                  <a:cubicBezTo>
                    <a:pt x="113703" y="56851"/>
                    <a:pt x="120000" y="63138"/>
                    <a:pt x="120000" y="70895"/>
                  </a:cubicBezTo>
                  <a:cubicBezTo>
                    <a:pt x="120000" y="78651"/>
                    <a:pt x="113703" y="84939"/>
                    <a:pt x="105936" y="84939"/>
                  </a:cubicBezTo>
                  <a:cubicBezTo>
                    <a:pt x="98169" y="84939"/>
                    <a:pt x="91872" y="78651"/>
                    <a:pt x="91872" y="70895"/>
                  </a:cubicBezTo>
                  <a:lnTo>
                    <a:pt x="92101" y="68634"/>
                  </a:lnTo>
                  <a:lnTo>
                    <a:pt x="72842" y="63402"/>
                  </a:lnTo>
                  <a:cubicBezTo>
                    <a:pt x="71533" y="66478"/>
                    <a:pt x="69046" y="68895"/>
                    <a:pt x="65979" y="70244"/>
                  </a:cubicBezTo>
                  <a:lnTo>
                    <a:pt x="70997" y="92092"/>
                  </a:lnTo>
                  <a:cubicBezTo>
                    <a:pt x="77919" y="92912"/>
                    <a:pt x="83262" y="98810"/>
                    <a:pt x="83262" y="105955"/>
                  </a:cubicBezTo>
                  <a:cubicBezTo>
                    <a:pt x="83262" y="113712"/>
                    <a:pt x="76965" y="120000"/>
                    <a:pt x="69198" y="120000"/>
                  </a:cubicBezTo>
                  <a:cubicBezTo>
                    <a:pt x="61431" y="120000"/>
                    <a:pt x="55135" y="113712"/>
                    <a:pt x="55135" y="105955"/>
                  </a:cubicBezTo>
                  <a:cubicBezTo>
                    <a:pt x="55135" y="99453"/>
                    <a:pt x="59559" y="93983"/>
                    <a:pt x="65581" y="92439"/>
                  </a:cubicBezTo>
                  <a:lnTo>
                    <a:pt x="60753" y="71425"/>
                  </a:lnTo>
                  <a:cubicBezTo>
                    <a:pt x="60594" y="71471"/>
                    <a:pt x="60433" y="71474"/>
                    <a:pt x="60272" y="71474"/>
                  </a:cubicBezTo>
                  <a:cubicBezTo>
                    <a:pt x="54863" y="71474"/>
                    <a:pt x="50167" y="68424"/>
                    <a:pt x="47871" y="63923"/>
                  </a:cubicBezTo>
                  <a:lnTo>
                    <a:pt x="27028" y="72469"/>
                  </a:lnTo>
                  <a:cubicBezTo>
                    <a:pt x="27736" y="74143"/>
                    <a:pt x="28127" y="75984"/>
                    <a:pt x="28127" y="77915"/>
                  </a:cubicBezTo>
                  <a:cubicBezTo>
                    <a:pt x="28127" y="85672"/>
                    <a:pt x="21830" y="91960"/>
                    <a:pt x="14063" y="91960"/>
                  </a:cubicBezTo>
                  <a:cubicBezTo>
                    <a:pt x="6296" y="91960"/>
                    <a:pt x="0" y="85672"/>
                    <a:pt x="0" y="77915"/>
                  </a:cubicBezTo>
                  <a:cubicBezTo>
                    <a:pt x="0" y="70159"/>
                    <a:pt x="6296" y="63871"/>
                    <a:pt x="14063" y="63871"/>
                  </a:cubicBezTo>
                  <a:cubicBezTo>
                    <a:pt x="17924" y="63871"/>
                    <a:pt x="21421" y="65425"/>
                    <a:pt x="23958" y="67944"/>
                  </a:cubicBezTo>
                  <a:lnTo>
                    <a:pt x="46343" y="58766"/>
                  </a:lnTo>
                  <a:cubicBezTo>
                    <a:pt x="46230" y="58331"/>
                    <a:pt x="46208" y="57883"/>
                    <a:pt x="46208" y="57430"/>
                  </a:cubicBezTo>
                  <a:cubicBezTo>
                    <a:pt x="46208" y="51706"/>
                    <a:pt x="49637" y="46782"/>
                    <a:pt x="54564" y="44616"/>
                  </a:cubicBezTo>
                  <a:lnTo>
                    <a:pt x="51049" y="28027"/>
                  </a:lnTo>
                  <a:cubicBezTo>
                    <a:pt x="50850" y="28084"/>
                    <a:pt x="50648" y="28088"/>
                    <a:pt x="50445" y="28088"/>
                  </a:cubicBezTo>
                  <a:cubicBezTo>
                    <a:pt x="42678" y="28088"/>
                    <a:pt x="36381" y="21800"/>
                    <a:pt x="36381" y="14044"/>
                  </a:cubicBezTo>
                  <a:cubicBezTo>
                    <a:pt x="36381" y="6287"/>
                    <a:pt x="42678" y="0"/>
                    <a:pt x="50445" y="0"/>
                  </a:cubicBezTo>
                  <a:close/>
                </a:path>
              </a:pathLst>
            </a:custGeom>
            <a:solidFill>
              <a:srgbClr val="D15A12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algn="ctr"/>
              <a:endParaRPr sz="1800">
                <a:solidFill>
                  <a:schemeClr val="lt1"/>
                </a:solidFill>
              </a:endParaRPr>
            </a:p>
          </p:txBody>
        </p:sp>
      </p:grpSp>
      <p:sp>
        <p:nvSpPr>
          <p:cNvPr id="37" name="Shape 493"/>
          <p:cNvSpPr txBox="1">
            <a:spLocks/>
          </p:cNvSpPr>
          <p:nvPr/>
        </p:nvSpPr>
        <p:spPr>
          <a:xfrm>
            <a:off x="4703618" y="4461163"/>
            <a:ext cx="3401292" cy="340402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hlink"/>
              </a:buClr>
              <a:buSzPct val="25000"/>
            </a:pPr>
            <a:r>
              <a:rPr lang="zh-TW" altLang="en-US" sz="1200" dirty="0" smtClean="0">
                <a:solidFill>
                  <a:schemeClr val="tx1"/>
                </a:solidFill>
              </a:rPr>
              <a:t>*參考天下雜誌出版、施振榮著作「</a:t>
            </a:r>
            <a:r>
              <a:rPr lang="zh-TW" altLang="en-US" sz="1200" dirty="0">
                <a:solidFill>
                  <a:schemeClr val="tx1"/>
                </a:solidFill>
              </a:rPr>
              <a:t>台灣大未來：世代突圍的</a:t>
            </a:r>
            <a:r>
              <a:rPr lang="en-US" altLang="zh-TW" sz="1200" dirty="0">
                <a:solidFill>
                  <a:schemeClr val="tx1"/>
                </a:solidFill>
              </a:rPr>
              <a:t>31</a:t>
            </a:r>
            <a:r>
              <a:rPr lang="zh-TW" altLang="en-US" sz="1200" dirty="0">
                <a:solidFill>
                  <a:schemeClr val="tx1"/>
                </a:solidFill>
              </a:rPr>
              <a:t>個關鍵</a:t>
            </a:r>
            <a:r>
              <a:rPr lang="zh-TW" altLang="en-US" sz="1200" dirty="0" smtClean="0">
                <a:solidFill>
                  <a:schemeClr val="tx1"/>
                </a:solidFill>
              </a:rPr>
              <a:t>思維」一書並加上個人想法</a:t>
            </a:r>
            <a:endParaRPr lang="en" sz="1200" dirty="0">
              <a:solidFill>
                <a:schemeClr val="tx1"/>
              </a:solidFill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600120" y="3565314"/>
            <a:ext cx="560666" cy="560666"/>
            <a:chOff x="977802" y="3648438"/>
            <a:chExt cx="560666" cy="560666"/>
          </a:xfrm>
        </p:grpSpPr>
        <p:sp>
          <p:nvSpPr>
            <p:cNvPr id="39" name="Shape 435"/>
            <p:cNvSpPr/>
            <p:nvPr/>
          </p:nvSpPr>
          <p:spPr>
            <a:xfrm flipH="1">
              <a:off x="977802" y="3648438"/>
              <a:ext cx="560666" cy="560666"/>
            </a:xfrm>
            <a:prstGeom prst="rect">
              <a:avLst/>
            </a:prstGeom>
            <a:noFill/>
            <a:ln w="38100" cap="flat" cmpd="sng">
              <a:solidFill>
                <a:srgbClr val="D15A1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  <p:sp>
          <p:nvSpPr>
            <p:cNvPr id="45" name="Shape 499"/>
            <p:cNvSpPr/>
            <p:nvPr/>
          </p:nvSpPr>
          <p:spPr>
            <a:xfrm>
              <a:off x="1109091" y="3806050"/>
              <a:ext cx="298087" cy="2790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392" y="109921"/>
                  </a:moveTo>
                  <a:cubicBezTo>
                    <a:pt x="58392" y="109945"/>
                    <a:pt x="61607" y="110494"/>
                    <a:pt x="61607" y="109921"/>
                  </a:cubicBezTo>
                  <a:lnTo>
                    <a:pt x="61607" y="109851"/>
                  </a:lnTo>
                  <a:cubicBezTo>
                    <a:pt x="80929" y="103093"/>
                    <a:pt x="90538" y="98937"/>
                    <a:pt x="110790" y="107213"/>
                  </a:cubicBezTo>
                  <a:lnTo>
                    <a:pt x="111142" y="20850"/>
                  </a:lnTo>
                  <a:lnTo>
                    <a:pt x="105743" y="20850"/>
                  </a:lnTo>
                  <a:cubicBezTo>
                    <a:pt x="105821" y="46504"/>
                    <a:pt x="105899" y="72157"/>
                    <a:pt x="105976" y="97811"/>
                  </a:cubicBezTo>
                  <a:cubicBezTo>
                    <a:pt x="91995" y="91718"/>
                    <a:pt x="76016" y="96522"/>
                    <a:pt x="61607" y="109411"/>
                  </a:cubicBezTo>
                  <a:lnTo>
                    <a:pt x="61607" y="20850"/>
                  </a:lnTo>
                  <a:lnTo>
                    <a:pt x="61607" y="17030"/>
                  </a:lnTo>
                  <a:lnTo>
                    <a:pt x="61607" y="15907"/>
                  </a:lnTo>
                  <a:cubicBezTo>
                    <a:pt x="70238" y="5918"/>
                    <a:pt x="78364" y="83"/>
                    <a:pt x="89113" y="0"/>
                  </a:cubicBezTo>
                  <a:cubicBezTo>
                    <a:pt x="93999" y="-36"/>
                    <a:pt x="99427" y="1114"/>
                    <a:pt x="105691" y="3604"/>
                  </a:cubicBezTo>
                  <a:cubicBezTo>
                    <a:pt x="105705" y="8079"/>
                    <a:pt x="105718" y="12555"/>
                    <a:pt x="105732" y="17030"/>
                  </a:cubicBezTo>
                  <a:lnTo>
                    <a:pt x="115580" y="16954"/>
                  </a:lnTo>
                  <a:lnTo>
                    <a:pt x="115580" y="29213"/>
                  </a:lnTo>
                  <a:lnTo>
                    <a:pt x="120000" y="29213"/>
                  </a:lnTo>
                  <a:lnTo>
                    <a:pt x="120000" y="120000"/>
                  </a:lnTo>
                  <a:lnTo>
                    <a:pt x="0" y="120000"/>
                  </a:lnTo>
                  <a:lnTo>
                    <a:pt x="0" y="29213"/>
                  </a:lnTo>
                  <a:lnTo>
                    <a:pt x="3795" y="29213"/>
                  </a:lnTo>
                  <a:lnTo>
                    <a:pt x="3795" y="16954"/>
                  </a:lnTo>
                  <a:lnTo>
                    <a:pt x="14267" y="17030"/>
                  </a:lnTo>
                  <a:cubicBezTo>
                    <a:pt x="14281" y="12555"/>
                    <a:pt x="14294" y="8079"/>
                    <a:pt x="14308" y="3604"/>
                  </a:cubicBezTo>
                  <a:cubicBezTo>
                    <a:pt x="20572" y="1114"/>
                    <a:pt x="26000" y="-36"/>
                    <a:pt x="30886" y="0"/>
                  </a:cubicBezTo>
                  <a:cubicBezTo>
                    <a:pt x="41635" y="83"/>
                    <a:pt x="49761" y="5918"/>
                    <a:pt x="58392" y="15907"/>
                  </a:cubicBezTo>
                  <a:lnTo>
                    <a:pt x="58392" y="17030"/>
                  </a:lnTo>
                  <a:lnTo>
                    <a:pt x="58392" y="20850"/>
                  </a:lnTo>
                  <a:lnTo>
                    <a:pt x="58392" y="109411"/>
                  </a:lnTo>
                  <a:cubicBezTo>
                    <a:pt x="43983" y="96522"/>
                    <a:pt x="28004" y="91718"/>
                    <a:pt x="14023" y="97811"/>
                  </a:cubicBezTo>
                  <a:lnTo>
                    <a:pt x="14256" y="20850"/>
                  </a:lnTo>
                  <a:lnTo>
                    <a:pt x="8857" y="20850"/>
                  </a:lnTo>
                  <a:lnTo>
                    <a:pt x="8504" y="106459"/>
                  </a:lnTo>
                  <a:cubicBezTo>
                    <a:pt x="28638" y="97578"/>
                    <a:pt x="40064" y="103903"/>
                    <a:pt x="58392" y="109851"/>
                  </a:cubicBezTo>
                </a:path>
              </a:pathLst>
            </a:custGeom>
            <a:solidFill>
              <a:srgbClr val="D15A12"/>
            </a:solidFill>
            <a:ln>
              <a:noFill/>
            </a:ln>
          </p:spPr>
          <p:txBody>
            <a:bodyPr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Shape 785"/>
          <p:cNvSpPr/>
          <p:nvPr/>
        </p:nvSpPr>
        <p:spPr>
          <a:xfrm>
            <a:off x="3059832" y="329977"/>
            <a:ext cx="5832648" cy="4536504"/>
          </a:xfrm>
          <a:prstGeom prst="frame">
            <a:avLst>
              <a:gd name="adj1" fmla="val 742"/>
            </a:avLst>
          </a:prstGeom>
          <a:solidFill>
            <a:srgbClr val="D15A12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6" name="Shape 786"/>
          <p:cNvSpPr txBox="1"/>
          <p:nvPr/>
        </p:nvSpPr>
        <p:spPr>
          <a:xfrm>
            <a:off x="3467096" y="1960417"/>
            <a:ext cx="5074231" cy="254974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r>
              <a:rPr lang="zh-TW" altLang="zh-TW" sz="2400" b="1" dirty="0"/>
              <a:t>成功不是打敗別人</a:t>
            </a:r>
            <a:r>
              <a:rPr lang="zh-TW" altLang="zh-TW" sz="2400" b="1" dirty="0" smtClean="0"/>
              <a:t>，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而</a:t>
            </a:r>
            <a:r>
              <a:rPr lang="zh-TW" altLang="zh-TW" sz="2400" b="1" dirty="0" smtClean="0"/>
              <a:t>是</a:t>
            </a:r>
            <a:r>
              <a:rPr lang="zh-TW" altLang="zh-TW" sz="2400" b="1" dirty="0"/>
              <a:t>超越</a:t>
            </a:r>
            <a:r>
              <a:rPr lang="zh-TW" altLang="zh-TW" sz="2400" b="1" dirty="0" smtClean="0"/>
              <a:t>自己</a:t>
            </a:r>
            <a:r>
              <a:rPr lang="zh-TW" altLang="en-US" sz="2400" b="1" dirty="0" smtClean="0"/>
              <a:t>！</a:t>
            </a:r>
            <a:endParaRPr lang="zh-TW" altLang="zh-TW" sz="2400" b="1" dirty="0"/>
          </a:p>
          <a:p>
            <a:r>
              <a:rPr lang="zh-TW" altLang="zh-TW" sz="2400" b="1" dirty="0"/>
              <a:t>學業成就並非「成功」的唯一指標，</a:t>
            </a:r>
            <a:endParaRPr lang="en-US" altLang="zh-TW" sz="2400" b="1" dirty="0"/>
          </a:p>
          <a:p>
            <a:r>
              <a:rPr lang="zh-TW" altLang="zh-TW" sz="2400" b="1" dirty="0" smtClean="0">
                <a:solidFill>
                  <a:srgbClr val="FF0000"/>
                </a:solidFill>
              </a:rPr>
              <a:t>恆毅力</a:t>
            </a:r>
            <a:r>
              <a:rPr lang="zh-TW" altLang="zh-TW" sz="2400" b="1" dirty="0">
                <a:solidFill>
                  <a:srgbClr val="FF0000"/>
                </a:solidFill>
              </a:rPr>
              <a:t>、自信心、正向動機、熱情、自我覺察、</a:t>
            </a:r>
            <a:r>
              <a:rPr lang="zh-TW" altLang="zh-TW" sz="2400" b="1" dirty="0" smtClean="0">
                <a:solidFill>
                  <a:srgbClr val="FF0000"/>
                </a:solidFill>
              </a:rPr>
              <a:t>自制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力</a:t>
            </a:r>
            <a:r>
              <a:rPr lang="zh-TW" altLang="zh-TW" sz="2400" b="1" dirty="0" smtClean="0"/>
              <a:t>，才</a:t>
            </a:r>
            <a:r>
              <a:rPr lang="zh-TW" altLang="zh-TW" sz="2400" b="1" dirty="0"/>
              <a:t>是自我超越的根本</a:t>
            </a:r>
            <a:r>
              <a:rPr lang="zh-TW" altLang="zh-TW" sz="2400" b="1" dirty="0" smtClean="0"/>
              <a:t>、</a:t>
            </a:r>
            <a:r>
              <a:rPr lang="zh-TW" altLang="en-US" sz="2400" b="1" dirty="0" smtClean="0"/>
              <a:t>更是</a:t>
            </a:r>
            <a:r>
              <a:rPr lang="zh-TW" altLang="zh-TW" sz="2400" b="1" dirty="0" smtClean="0"/>
              <a:t>實現</a:t>
            </a:r>
            <a:r>
              <a:rPr lang="zh-TW" altLang="zh-TW" sz="2400" b="1" dirty="0"/>
              <a:t>自我的關鍵能力！</a:t>
            </a:r>
          </a:p>
        </p:txBody>
      </p:sp>
      <p:pic>
        <p:nvPicPr>
          <p:cNvPr id="787" name="Shape 787" descr="E:\002-KIMS BUSINESS\007-02-Fullslidesppt-Contents\20161219\04-edu\owl-item0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8408" y="627534"/>
            <a:ext cx="695497" cy="725276"/>
          </a:xfrm>
          <a:prstGeom prst="rect">
            <a:avLst/>
          </a:prstGeom>
          <a:noFill/>
          <a:ln>
            <a:noFill/>
          </a:ln>
        </p:spPr>
      </p:pic>
      <p:sp>
        <p:nvSpPr>
          <p:cNvPr id="788" name="Shape 788"/>
          <p:cNvSpPr txBox="1"/>
          <p:nvPr/>
        </p:nvSpPr>
        <p:spPr>
          <a:xfrm>
            <a:off x="3059832" y="1371603"/>
            <a:ext cx="5832647" cy="29951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sz="1530" b="1" dirty="0" smtClean="0">
                <a:solidFill>
                  <a:srgbClr val="D15A12"/>
                </a:solidFill>
              </a:rPr>
              <a:t>The </a:t>
            </a:r>
            <a:r>
              <a:rPr lang="en-US" sz="1530" b="1" dirty="0">
                <a:solidFill>
                  <a:srgbClr val="D15A12"/>
                </a:solidFill>
              </a:rPr>
              <a:t>Key to the New Generation of Learners </a:t>
            </a:r>
            <a:r>
              <a:rPr lang="en-US" sz="1530" b="1" dirty="0" smtClean="0">
                <a:solidFill>
                  <a:srgbClr val="D15A12"/>
                </a:solidFill>
              </a:rPr>
              <a:t>Success</a:t>
            </a:r>
            <a:endParaRPr lang="en" sz="1530" b="1" dirty="0">
              <a:solidFill>
                <a:srgbClr val="D15A12"/>
              </a:solidFill>
              <a:sym typeface="Arial"/>
            </a:endParaRPr>
          </a:p>
        </p:txBody>
      </p:sp>
      <p:sp>
        <p:nvSpPr>
          <p:cNvPr id="7" name="Shape 793"/>
          <p:cNvSpPr txBox="1">
            <a:spLocks/>
          </p:cNvSpPr>
          <p:nvPr/>
        </p:nvSpPr>
        <p:spPr>
          <a:xfrm>
            <a:off x="477077" y="329977"/>
            <a:ext cx="1795671" cy="3825949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新世代</a:t>
            </a:r>
            <a:endParaRPr lang="en-US" altLang="zh-TW" sz="4000" b="1" dirty="0" smtClean="0">
              <a:solidFill>
                <a:schemeClr val="lt1"/>
              </a:solidFill>
            </a:endParaRPr>
          </a:p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學習者</a:t>
            </a:r>
            <a:endParaRPr lang="en-US" altLang="zh-TW" sz="4000" b="1" dirty="0" smtClean="0">
              <a:solidFill>
                <a:schemeClr val="lt1"/>
              </a:solidFill>
            </a:endParaRPr>
          </a:p>
          <a:p>
            <a:pPr>
              <a:buClr>
                <a:schemeClr val="lt1"/>
              </a:buClr>
              <a:buSzPct val="25000"/>
              <a:buFont typeface="Arial"/>
              <a:buNone/>
            </a:pPr>
            <a:r>
              <a:rPr lang="zh-TW" altLang="en-US" sz="4000" b="1" dirty="0" smtClean="0">
                <a:solidFill>
                  <a:schemeClr val="lt1"/>
                </a:solidFill>
              </a:rPr>
              <a:t>的</a:t>
            </a:r>
            <a:r>
              <a:rPr lang="zh-TW" altLang="en-US" sz="4000" b="1" dirty="0">
                <a:solidFill>
                  <a:schemeClr val="lt1"/>
                </a:solidFill>
              </a:rPr>
              <a:t>致</a:t>
            </a:r>
            <a:r>
              <a:rPr lang="zh-TW" altLang="en-US" sz="4000" b="1" dirty="0" smtClean="0">
                <a:solidFill>
                  <a:schemeClr val="lt1"/>
                </a:solidFill>
              </a:rPr>
              <a:t>勝關</a:t>
            </a:r>
            <a:r>
              <a:rPr lang="zh-TW" altLang="en-US" sz="4000" b="1" dirty="0">
                <a:solidFill>
                  <a:schemeClr val="lt1"/>
                </a:solidFill>
              </a:rPr>
              <a:t>鍵</a:t>
            </a:r>
            <a:endParaRPr lang="en" sz="4000" b="1" dirty="0">
              <a:solidFill>
                <a:schemeClr val="lt1"/>
              </a:solidFill>
            </a:endParaRPr>
          </a:p>
        </p:txBody>
      </p:sp>
      <p:sp>
        <p:nvSpPr>
          <p:cNvPr id="9" name="Shape 927"/>
          <p:cNvSpPr/>
          <p:nvPr/>
        </p:nvSpPr>
        <p:spPr>
          <a:xfrm rot="10800000">
            <a:off x="1671425" y="2991599"/>
            <a:ext cx="356681" cy="35294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5686" y="48276"/>
                </a:moveTo>
                <a:lnTo>
                  <a:pt x="10198" y="104351"/>
                </a:lnTo>
                <a:cubicBezTo>
                  <a:pt x="9432" y="105125"/>
                  <a:pt x="9432" y="106380"/>
                  <a:pt x="10198" y="107154"/>
                </a:cubicBezTo>
                <a:cubicBezTo>
                  <a:pt x="10964" y="107928"/>
                  <a:pt x="12206" y="107928"/>
                  <a:pt x="12971" y="107154"/>
                </a:cubicBezTo>
                <a:lnTo>
                  <a:pt x="68193" y="51347"/>
                </a:lnTo>
                <a:close/>
                <a:moveTo>
                  <a:pt x="100726" y="8937"/>
                </a:moveTo>
                <a:cubicBezTo>
                  <a:pt x="97762" y="8937"/>
                  <a:pt x="95360" y="11365"/>
                  <a:pt x="95360" y="14360"/>
                </a:cubicBezTo>
                <a:cubicBezTo>
                  <a:pt x="95360" y="17355"/>
                  <a:pt x="97762" y="19783"/>
                  <a:pt x="100726" y="19783"/>
                </a:cubicBezTo>
                <a:cubicBezTo>
                  <a:pt x="103690" y="19783"/>
                  <a:pt x="106092" y="17355"/>
                  <a:pt x="106092" y="14360"/>
                </a:cubicBezTo>
                <a:cubicBezTo>
                  <a:pt x="106092" y="11365"/>
                  <a:pt x="103690" y="8937"/>
                  <a:pt x="100726" y="8937"/>
                </a:cubicBezTo>
                <a:close/>
                <a:moveTo>
                  <a:pt x="89916" y="0"/>
                </a:moveTo>
                <a:cubicBezTo>
                  <a:pt x="106531" y="0"/>
                  <a:pt x="120000" y="13611"/>
                  <a:pt x="120000" y="30401"/>
                </a:cubicBezTo>
                <a:cubicBezTo>
                  <a:pt x="120000" y="47192"/>
                  <a:pt x="106531" y="60803"/>
                  <a:pt x="89916" y="60803"/>
                </a:cubicBezTo>
                <a:cubicBezTo>
                  <a:pt x="85908" y="60803"/>
                  <a:pt x="82083" y="60011"/>
                  <a:pt x="78593" y="58557"/>
                </a:cubicBezTo>
                <a:lnTo>
                  <a:pt x="81675" y="61672"/>
                </a:lnTo>
                <a:cubicBezTo>
                  <a:pt x="82976" y="62987"/>
                  <a:pt x="82976" y="65118"/>
                  <a:pt x="81675" y="66433"/>
                </a:cubicBezTo>
                <a:lnTo>
                  <a:pt x="76202" y="71964"/>
                </a:lnTo>
                <a:cubicBezTo>
                  <a:pt x="74902" y="73278"/>
                  <a:pt x="72792" y="73278"/>
                  <a:pt x="71492" y="71964"/>
                </a:cubicBezTo>
                <a:lnTo>
                  <a:pt x="67038" y="67463"/>
                </a:lnTo>
                <a:lnTo>
                  <a:pt x="65189" y="69332"/>
                </a:lnTo>
                <a:lnTo>
                  <a:pt x="68300" y="72475"/>
                </a:lnTo>
                <a:lnTo>
                  <a:pt x="65651" y="75152"/>
                </a:lnTo>
                <a:lnTo>
                  <a:pt x="62540" y="72008"/>
                </a:lnTo>
                <a:lnTo>
                  <a:pt x="61491" y="73069"/>
                </a:lnTo>
                <a:lnTo>
                  <a:pt x="64671" y="76284"/>
                </a:lnTo>
                <a:lnTo>
                  <a:pt x="58625" y="82394"/>
                </a:lnTo>
                <a:lnTo>
                  <a:pt x="55444" y="79180"/>
                </a:lnTo>
                <a:lnTo>
                  <a:pt x="54094" y="80544"/>
                </a:lnTo>
                <a:lnTo>
                  <a:pt x="57275" y="83758"/>
                </a:lnTo>
                <a:lnTo>
                  <a:pt x="51228" y="89869"/>
                </a:lnTo>
                <a:lnTo>
                  <a:pt x="48047" y="86655"/>
                </a:lnTo>
                <a:lnTo>
                  <a:pt x="45648" y="89079"/>
                </a:lnTo>
                <a:lnTo>
                  <a:pt x="48829" y="92294"/>
                </a:lnTo>
                <a:lnTo>
                  <a:pt x="46180" y="94971"/>
                </a:lnTo>
                <a:lnTo>
                  <a:pt x="42999" y="91756"/>
                </a:lnTo>
                <a:lnTo>
                  <a:pt x="41150" y="93625"/>
                </a:lnTo>
                <a:lnTo>
                  <a:pt x="44331" y="96839"/>
                </a:lnTo>
                <a:lnTo>
                  <a:pt x="38534" y="102698"/>
                </a:lnTo>
                <a:lnTo>
                  <a:pt x="35353" y="99483"/>
                </a:lnTo>
                <a:lnTo>
                  <a:pt x="33754" y="101100"/>
                </a:lnTo>
                <a:lnTo>
                  <a:pt x="36934" y="104314"/>
                </a:lnTo>
                <a:lnTo>
                  <a:pt x="31387" y="109920"/>
                </a:lnTo>
                <a:lnTo>
                  <a:pt x="28206" y="106706"/>
                </a:lnTo>
                <a:lnTo>
                  <a:pt x="25789" y="109148"/>
                </a:lnTo>
                <a:lnTo>
                  <a:pt x="28970" y="112363"/>
                </a:lnTo>
                <a:lnTo>
                  <a:pt x="23423" y="117969"/>
                </a:lnTo>
                <a:lnTo>
                  <a:pt x="23048" y="117590"/>
                </a:lnTo>
                <a:lnTo>
                  <a:pt x="23207" y="118045"/>
                </a:lnTo>
                <a:lnTo>
                  <a:pt x="12913" y="118648"/>
                </a:lnTo>
                <a:lnTo>
                  <a:pt x="0" y="120000"/>
                </a:lnTo>
                <a:lnTo>
                  <a:pt x="1928" y="103575"/>
                </a:lnTo>
                <a:lnTo>
                  <a:pt x="1825" y="103471"/>
                </a:lnTo>
                <a:lnTo>
                  <a:pt x="1956" y="103338"/>
                </a:lnTo>
                <a:lnTo>
                  <a:pt x="1972" y="103197"/>
                </a:lnTo>
                <a:lnTo>
                  <a:pt x="2033" y="103260"/>
                </a:lnTo>
                <a:lnTo>
                  <a:pt x="62275" y="42381"/>
                </a:lnTo>
                <a:cubicBezTo>
                  <a:pt x="60698" y="38709"/>
                  <a:pt x="59832" y="34657"/>
                  <a:pt x="59832" y="30401"/>
                </a:cubicBezTo>
                <a:cubicBezTo>
                  <a:pt x="59832" y="13611"/>
                  <a:pt x="73301" y="0"/>
                  <a:pt x="8991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314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" name="Shape 806"/>
          <p:cNvSpPr txBox="1">
            <a:spLocks noGrp="1"/>
          </p:cNvSpPr>
          <p:nvPr>
            <p:ph type="title"/>
          </p:nvPr>
        </p:nvSpPr>
        <p:spPr>
          <a:xfrm>
            <a:off x="127" y="3627025"/>
            <a:ext cx="9144000" cy="6234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000" dirty="0">
                <a:solidFill>
                  <a:schemeClr val="dk1"/>
                </a:solidFill>
              </a:rPr>
              <a:t>Thank you</a:t>
            </a:r>
          </a:p>
        </p:txBody>
      </p:sp>
      <p:sp>
        <p:nvSpPr>
          <p:cNvPr id="807" name="Shape 807"/>
          <p:cNvSpPr txBox="1">
            <a:spLocks noGrp="1"/>
          </p:cNvSpPr>
          <p:nvPr>
            <p:ph type="subTitle" idx="1"/>
          </p:nvPr>
        </p:nvSpPr>
        <p:spPr>
          <a:xfrm>
            <a:off x="75" y="4305363"/>
            <a:ext cx="9144000" cy="267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zh-TW" altLang="en-US" sz="1600" dirty="0" smtClean="0">
                <a:solidFill>
                  <a:schemeClr val="dk1"/>
                </a:solidFill>
              </a:rPr>
              <a:t>謝 。 謝 。 聆 。 聽</a:t>
            </a:r>
            <a:endParaRPr lang="en"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nts Slide Master">
  <a:themeElements>
    <a:clrScheme name="Custom 34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F3F3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936</Words>
  <Application>Microsoft Office PowerPoint</Application>
  <PresentationFormat>如螢幕大小 (16:9)</PresentationFormat>
  <Paragraphs>139</Paragraphs>
  <Slides>14</Slides>
  <Notes>14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9" baseType="lpstr">
      <vt:lpstr>微軟正黑體</vt:lpstr>
      <vt:lpstr>Arial Black</vt:lpstr>
      <vt:lpstr>Arial</vt:lpstr>
      <vt:lpstr>新細明體</vt:lpstr>
      <vt:lpstr>Contents Slide Master</vt:lpstr>
      <vt:lpstr>新世代學習者的致勝關鍵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四個關鍵思維</vt:lpstr>
      <vt:lpstr>四個關鍵行動力</vt:lpstr>
      <vt:lpstr>PowerPoint 簡報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新世代的生存之道</dc:title>
  <dc:creator>11</dc:creator>
  <cp:lastModifiedBy>11</cp:lastModifiedBy>
  <cp:revision>70</cp:revision>
  <dcterms:modified xsi:type="dcterms:W3CDTF">2017-11-03T08:04:09Z</dcterms:modified>
</cp:coreProperties>
</file>