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8"/>
  </p:notesMasterIdLst>
  <p:sldIdLst>
    <p:sldId id="491" r:id="rId2"/>
    <p:sldId id="295" r:id="rId3"/>
    <p:sldId id="493" r:id="rId4"/>
    <p:sldId id="494" r:id="rId5"/>
    <p:sldId id="542" r:id="rId6"/>
    <p:sldId id="495" r:id="rId7"/>
    <p:sldId id="496" r:id="rId8"/>
    <p:sldId id="497" r:id="rId9"/>
    <p:sldId id="500" r:id="rId10"/>
    <p:sldId id="559" r:id="rId11"/>
    <p:sldId id="538" r:id="rId12"/>
    <p:sldId id="540" r:id="rId13"/>
    <p:sldId id="560" r:id="rId14"/>
    <p:sldId id="504" r:id="rId15"/>
    <p:sldId id="501" r:id="rId16"/>
    <p:sldId id="502" r:id="rId17"/>
    <p:sldId id="505" r:id="rId18"/>
    <p:sldId id="506" r:id="rId19"/>
    <p:sldId id="507" r:id="rId20"/>
    <p:sldId id="508" r:id="rId21"/>
    <p:sldId id="509" r:id="rId22"/>
    <p:sldId id="541" r:id="rId23"/>
    <p:sldId id="510" r:id="rId24"/>
    <p:sldId id="511" r:id="rId25"/>
    <p:sldId id="512" r:id="rId26"/>
    <p:sldId id="547" r:id="rId27"/>
    <p:sldId id="513" r:id="rId28"/>
    <p:sldId id="514" r:id="rId29"/>
    <p:sldId id="551" r:id="rId30"/>
    <p:sldId id="515" r:id="rId31"/>
    <p:sldId id="545" r:id="rId32"/>
    <p:sldId id="569" r:id="rId33"/>
    <p:sldId id="544" r:id="rId34"/>
    <p:sldId id="516" r:id="rId35"/>
    <p:sldId id="517" r:id="rId36"/>
    <p:sldId id="565" r:id="rId37"/>
    <p:sldId id="566" r:id="rId38"/>
    <p:sldId id="567" r:id="rId39"/>
    <p:sldId id="546" r:id="rId40"/>
    <p:sldId id="518" r:id="rId41"/>
    <p:sldId id="519" r:id="rId42"/>
    <p:sldId id="520" r:id="rId43"/>
    <p:sldId id="523" r:id="rId44"/>
    <p:sldId id="521" r:id="rId45"/>
    <p:sldId id="568" r:id="rId46"/>
    <p:sldId id="522" r:id="rId47"/>
    <p:sldId id="524" r:id="rId48"/>
    <p:sldId id="548" r:id="rId49"/>
    <p:sldId id="562" r:id="rId50"/>
    <p:sldId id="525" r:id="rId51"/>
    <p:sldId id="561" r:id="rId52"/>
    <p:sldId id="526" r:id="rId53"/>
    <p:sldId id="527" r:id="rId54"/>
    <p:sldId id="563" r:id="rId55"/>
    <p:sldId id="528" r:id="rId56"/>
    <p:sldId id="529" r:id="rId57"/>
    <p:sldId id="555" r:id="rId58"/>
    <p:sldId id="530" r:id="rId59"/>
    <p:sldId id="531" r:id="rId60"/>
    <p:sldId id="532" r:id="rId61"/>
    <p:sldId id="533" r:id="rId62"/>
    <p:sldId id="534" r:id="rId63"/>
    <p:sldId id="535" r:id="rId64"/>
    <p:sldId id="536" r:id="rId65"/>
    <p:sldId id="490" r:id="rId66"/>
    <p:sldId id="335" r:id="rId67"/>
  </p:sldIdLst>
  <p:sldSz cx="12192000" cy="6858000"/>
  <p:notesSz cx="6858000" cy="9144000"/>
  <p:defaultTextStyle>
    <a:defPPr>
      <a:defRPr lang="zh-TW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新細明體" panose="02020500000000000000" pitchFamily="18" charset="-120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新細明體" panose="02020500000000000000" pitchFamily="18" charset="-120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新細明體" panose="02020500000000000000" pitchFamily="18" charset="-120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新細明體" panose="02020500000000000000" pitchFamily="18" charset="-120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新細明體" panose="02020500000000000000" pitchFamily="18" charset="-120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新細明體" panose="02020500000000000000" pitchFamily="18" charset="-120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新細明體" panose="02020500000000000000" pitchFamily="18" charset="-120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新細明體" panose="02020500000000000000" pitchFamily="18" charset="-120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新細明體" panose="02020500000000000000" pitchFamily="18" charset="-120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4994" autoAdjust="0"/>
    <p:restoredTop sz="94660"/>
  </p:normalViewPr>
  <p:slideViewPr>
    <p:cSldViewPr snapToGrid="0">
      <p:cViewPr varScale="1">
        <p:scale>
          <a:sx n="74" d="100"/>
          <a:sy n="74" d="100"/>
        </p:scale>
        <p:origin x="56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BD028D4-5CBD-4753-981C-7A0C0C550D2B}" type="doc">
      <dgm:prSet loTypeId="urn:microsoft.com/office/officeart/2005/8/layout/list1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zh-TW" altLang="en-US"/>
        </a:p>
      </dgm:t>
    </dgm:pt>
    <dgm:pt modelId="{6474A0AB-9633-4F03-A139-0808331CB147}">
      <dgm:prSet phldrT="[文字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4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何謂必備求職力</a:t>
          </a:r>
          <a:endParaRPr lang="zh-TW" altLang="en-US" sz="4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1F472AC3-0420-4695-B6F8-FD899609D651}" type="parTrans" cxnId="{ADF0CC2F-71AF-492B-A771-D7DBB8B584F1}">
      <dgm:prSet/>
      <dgm:spPr/>
      <dgm:t>
        <a:bodyPr/>
        <a:lstStyle/>
        <a:p>
          <a:endParaRPr lang="zh-TW" altLang="en-US" sz="44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5EDC0007-1BB8-404D-95CD-606C45AB5AAE}" type="sibTrans" cxnId="{ADF0CC2F-71AF-492B-A771-D7DBB8B584F1}">
      <dgm:prSet/>
      <dgm:spPr/>
      <dgm:t>
        <a:bodyPr/>
        <a:lstStyle/>
        <a:p>
          <a:endParaRPr lang="zh-TW" altLang="en-US" sz="44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70EB45EF-D162-463F-B4BE-290751981A6C}">
      <dgm:prSet phldrT="[文字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4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什麼是好的履歷</a:t>
          </a:r>
          <a:endParaRPr lang="zh-TW" altLang="en-US" sz="4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243655B0-C164-4155-B165-D9A7A6B035B3}" type="parTrans" cxnId="{D5F099E9-F8D5-4477-92DD-AADD3F179FC2}">
      <dgm:prSet/>
      <dgm:spPr/>
      <dgm:t>
        <a:bodyPr/>
        <a:lstStyle/>
        <a:p>
          <a:endParaRPr lang="zh-TW" altLang="en-US" sz="44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5083D5AF-158D-477D-A73F-855BE17120CE}" type="sibTrans" cxnId="{D5F099E9-F8D5-4477-92DD-AADD3F179FC2}">
      <dgm:prSet/>
      <dgm:spPr/>
      <dgm:t>
        <a:bodyPr/>
        <a:lstStyle/>
        <a:p>
          <a:endParaRPr lang="zh-TW" altLang="en-US" sz="44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1CA9A596-DA3B-463B-ACC1-8EB466728A98}">
      <dgm:prSet phldrT="[文字]" custT="1"/>
      <dgm:spPr/>
      <dgm:t>
        <a:bodyPr/>
        <a:lstStyle/>
        <a:p>
          <a:r>
            <a:rPr lang="zh-TW" altLang="en-US" sz="4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自傳內容決</a:t>
          </a:r>
          <a:r>
            <a:rPr lang="zh-TW" altLang="en-US" sz="4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生死</a:t>
          </a:r>
          <a:endParaRPr lang="zh-TW" altLang="en-US" sz="4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568217A6-66DA-463E-A3AA-898F0B131699}" type="parTrans" cxnId="{A4CBCD91-436A-485D-BC11-41BB56296BD4}">
      <dgm:prSet/>
      <dgm:spPr/>
      <dgm:t>
        <a:bodyPr/>
        <a:lstStyle/>
        <a:p>
          <a:endParaRPr lang="zh-TW" altLang="en-US" sz="44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BF94295B-0FE6-4F9B-BABE-FC2B5FDB798D}" type="sibTrans" cxnId="{A4CBCD91-436A-485D-BC11-41BB56296BD4}">
      <dgm:prSet/>
      <dgm:spPr/>
      <dgm:t>
        <a:bodyPr/>
        <a:lstStyle/>
        <a:p>
          <a:endParaRPr lang="zh-TW" altLang="en-US" sz="44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0DA455B7-6FD7-4DF7-972D-DE1FB6B5130E}" type="pres">
      <dgm:prSet presAssocID="{ABD028D4-5CBD-4753-981C-7A0C0C550D2B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8F5D2F11-498F-4183-9490-EB59C9F35F5D}" type="pres">
      <dgm:prSet presAssocID="{6474A0AB-9633-4F03-A139-0808331CB147}" presName="parentLin" presStyleCnt="0"/>
      <dgm:spPr/>
    </dgm:pt>
    <dgm:pt modelId="{BCA526DC-A016-4F25-99C1-65A7419D41F0}" type="pres">
      <dgm:prSet presAssocID="{6474A0AB-9633-4F03-A139-0808331CB147}" presName="parentLeftMargin" presStyleLbl="node1" presStyleIdx="0" presStyleCnt="3"/>
      <dgm:spPr/>
      <dgm:t>
        <a:bodyPr/>
        <a:lstStyle/>
        <a:p>
          <a:endParaRPr lang="zh-TW" altLang="en-US"/>
        </a:p>
      </dgm:t>
    </dgm:pt>
    <dgm:pt modelId="{8CFFDC01-7115-4613-848D-C3049C6B0A27}" type="pres">
      <dgm:prSet presAssocID="{6474A0AB-9633-4F03-A139-0808331CB147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7BAB317-92CC-488F-853D-0EE5183CCA62}" type="pres">
      <dgm:prSet presAssocID="{6474A0AB-9633-4F03-A139-0808331CB147}" presName="negativeSpace" presStyleCnt="0"/>
      <dgm:spPr/>
    </dgm:pt>
    <dgm:pt modelId="{BC4600C2-05CC-41EA-BEC3-C225C74A7AAC}" type="pres">
      <dgm:prSet presAssocID="{6474A0AB-9633-4F03-A139-0808331CB147}" presName="childText" presStyleLbl="conFgAcc1" presStyleIdx="0" presStyleCnt="3">
        <dgm:presLayoutVars>
          <dgm:bulletEnabled val="1"/>
        </dgm:presLayoutVars>
      </dgm:prSet>
      <dgm:spPr/>
    </dgm:pt>
    <dgm:pt modelId="{5A464B5B-57E2-4881-A0E3-A93F8934DC85}" type="pres">
      <dgm:prSet presAssocID="{5EDC0007-1BB8-404D-95CD-606C45AB5AAE}" presName="spaceBetweenRectangles" presStyleCnt="0"/>
      <dgm:spPr/>
    </dgm:pt>
    <dgm:pt modelId="{FE3FAFE8-28A2-4E75-B551-32C4D83E81A1}" type="pres">
      <dgm:prSet presAssocID="{70EB45EF-D162-463F-B4BE-290751981A6C}" presName="parentLin" presStyleCnt="0"/>
      <dgm:spPr/>
    </dgm:pt>
    <dgm:pt modelId="{15CFD304-5B97-4910-907D-F07AD2664FFA}" type="pres">
      <dgm:prSet presAssocID="{70EB45EF-D162-463F-B4BE-290751981A6C}" presName="parentLeftMargin" presStyleLbl="node1" presStyleIdx="0" presStyleCnt="3"/>
      <dgm:spPr/>
      <dgm:t>
        <a:bodyPr/>
        <a:lstStyle/>
        <a:p>
          <a:endParaRPr lang="zh-TW" altLang="en-US"/>
        </a:p>
      </dgm:t>
    </dgm:pt>
    <dgm:pt modelId="{9F7D071A-28B0-49C0-8261-DC80054BD8BA}" type="pres">
      <dgm:prSet presAssocID="{70EB45EF-D162-463F-B4BE-290751981A6C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5C37CE0-8563-4AC9-8F93-704AA8722E7B}" type="pres">
      <dgm:prSet presAssocID="{70EB45EF-D162-463F-B4BE-290751981A6C}" presName="negativeSpace" presStyleCnt="0"/>
      <dgm:spPr/>
    </dgm:pt>
    <dgm:pt modelId="{A0369FD4-5048-4F2C-B4DE-A10C4F21F084}" type="pres">
      <dgm:prSet presAssocID="{70EB45EF-D162-463F-B4BE-290751981A6C}" presName="childText" presStyleLbl="conFgAcc1" presStyleIdx="1" presStyleCnt="3">
        <dgm:presLayoutVars>
          <dgm:bulletEnabled val="1"/>
        </dgm:presLayoutVars>
      </dgm:prSet>
      <dgm:spPr/>
    </dgm:pt>
    <dgm:pt modelId="{72DE0E90-D489-4EE9-A13F-8F4ACC6E9140}" type="pres">
      <dgm:prSet presAssocID="{5083D5AF-158D-477D-A73F-855BE17120CE}" presName="spaceBetweenRectangles" presStyleCnt="0"/>
      <dgm:spPr/>
    </dgm:pt>
    <dgm:pt modelId="{39FAE340-D2EB-48A9-BDE4-C18C1B0A80D5}" type="pres">
      <dgm:prSet presAssocID="{1CA9A596-DA3B-463B-ACC1-8EB466728A98}" presName="parentLin" presStyleCnt="0"/>
      <dgm:spPr/>
    </dgm:pt>
    <dgm:pt modelId="{EF49B58B-905B-4548-BD8E-FCB45CC5126C}" type="pres">
      <dgm:prSet presAssocID="{1CA9A596-DA3B-463B-ACC1-8EB466728A98}" presName="parentLeftMargin" presStyleLbl="node1" presStyleIdx="1" presStyleCnt="3"/>
      <dgm:spPr/>
      <dgm:t>
        <a:bodyPr/>
        <a:lstStyle/>
        <a:p>
          <a:endParaRPr lang="zh-TW" altLang="en-US"/>
        </a:p>
      </dgm:t>
    </dgm:pt>
    <dgm:pt modelId="{82BB1A83-FED2-4091-8C03-678C2079A44F}" type="pres">
      <dgm:prSet presAssocID="{1CA9A596-DA3B-463B-ACC1-8EB466728A98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B78DF12-ACE3-4CF9-AAB6-ABE974DCD41C}" type="pres">
      <dgm:prSet presAssocID="{1CA9A596-DA3B-463B-ACC1-8EB466728A98}" presName="negativeSpace" presStyleCnt="0"/>
      <dgm:spPr/>
    </dgm:pt>
    <dgm:pt modelId="{C4701A84-FE2F-436F-AAE1-B45D62B3A385}" type="pres">
      <dgm:prSet presAssocID="{1CA9A596-DA3B-463B-ACC1-8EB466728A98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5F6FBA8C-E57A-49E1-BB5F-AD8C0AC3BC86}" type="presOf" srcId="{70EB45EF-D162-463F-B4BE-290751981A6C}" destId="{9F7D071A-28B0-49C0-8261-DC80054BD8BA}" srcOrd="1" destOrd="0" presId="urn:microsoft.com/office/officeart/2005/8/layout/list1"/>
    <dgm:cxn modelId="{C0082992-1959-4935-9FC4-DBB5F47B090A}" type="presOf" srcId="{1CA9A596-DA3B-463B-ACC1-8EB466728A98}" destId="{82BB1A83-FED2-4091-8C03-678C2079A44F}" srcOrd="1" destOrd="0" presId="urn:microsoft.com/office/officeart/2005/8/layout/list1"/>
    <dgm:cxn modelId="{D39ED042-A494-42D6-9B50-A833D31A6C30}" type="presOf" srcId="{ABD028D4-5CBD-4753-981C-7A0C0C550D2B}" destId="{0DA455B7-6FD7-4DF7-972D-DE1FB6B5130E}" srcOrd="0" destOrd="0" presId="urn:microsoft.com/office/officeart/2005/8/layout/list1"/>
    <dgm:cxn modelId="{DB73DAFC-5A76-44EE-82FB-BB507271B6D9}" type="presOf" srcId="{6474A0AB-9633-4F03-A139-0808331CB147}" destId="{8CFFDC01-7115-4613-848D-C3049C6B0A27}" srcOrd="1" destOrd="0" presId="urn:microsoft.com/office/officeart/2005/8/layout/list1"/>
    <dgm:cxn modelId="{53C38689-42B2-4AB6-8848-5CBDC6F51BFE}" type="presOf" srcId="{6474A0AB-9633-4F03-A139-0808331CB147}" destId="{BCA526DC-A016-4F25-99C1-65A7419D41F0}" srcOrd="0" destOrd="0" presId="urn:microsoft.com/office/officeart/2005/8/layout/list1"/>
    <dgm:cxn modelId="{6308CF9D-4EFE-4695-89BF-053F49EE5921}" type="presOf" srcId="{70EB45EF-D162-463F-B4BE-290751981A6C}" destId="{15CFD304-5B97-4910-907D-F07AD2664FFA}" srcOrd="0" destOrd="0" presId="urn:microsoft.com/office/officeart/2005/8/layout/list1"/>
    <dgm:cxn modelId="{7221A535-93DF-4A46-912B-830ACC678884}" type="presOf" srcId="{1CA9A596-DA3B-463B-ACC1-8EB466728A98}" destId="{EF49B58B-905B-4548-BD8E-FCB45CC5126C}" srcOrd="0" destOrd="0" presId="urn:microsoft.com/office/officeart/2005/8/layout/list1"/>
    <dgm:cxn modelId="{A4CBCD91-436A-485D-BC11-41BB56296BD4}" srcId="{ABD028D4-5CBD-4753-981C-7A0C0C550D2B}" destId="{1CA9A596-DA3B-463B-ACC1-8EB466728A98}" srcOrd="2" destOrd="0" parTransId="{568217A6-66DA-463E-A3AA-898F0B131699}" sibTransId="{BF94295B-0FE6-4F9B-BABE-FC2B5FDB798D}"/>
    <dgm:cxn modelId="{D5F099E9-F8D5-4477-92DD-AADD3F179FC2}" srcId="{ABD028D4-5CBD-4753-981C-7A0C0C550D2B}" destId="{70EB45EF-D162-463F-B4BE-290751981A6C}" srcOrd="1" destOrd="0" parTransId="{243655B0-C164-4155-B165-D9A7A6B035B3}" sibTransId="{5083D5AF-158D-477D-A73F-855BE17120CE}"/>
    <dgm:cxn modelId="{ADF0CC2F-71AF-492B-A771-D7DBB8B584F1}" srcId="{ABD028D4-5CBD-4753-981C-7A0C0C550D2B}" destId="{6474A0AB-9633-4F03-A139-0808331CB147}" srcOrd="0" destOrd="0" parTransId="{1F472AC3-0420-4695-B6F8-FD899609D651}" sibTransId="{5EDC0007-1BB8-404D-95CD-606C45AB5AAE}"/>
    <dgm:cxn modelId="{89F3F819-4976-4576-B1DE-BCDD1C573C7B}" type="presParOf" srcId="{0DA455B7-6FD7-4DF7-972D-DE1FB6B5130E}" destId="{8F5D2F11-498F-4183-9490-EB59C9F35F5D}" srcOrd="0" destOrd="0" presId="urn:microsoft.com/office/officeart/2005/8/layout/list1"/>
    <dgm:cxn modelId="{527CC8A2-6459-429D-AD75-1D086D330EF4}" type="presParOf" srcId="{8F5D2F11-498F-4183-9490-EB59C9F35F5D}" destId="{BCA526DC-A016-4F25-99C1-65A7419D41F0}" srcOrd="0" destOrd="0" presId="urn:microsoft.com/office/officeart/2005/8/layout/list1"/>
    <dgm:cxn modelId="{B6742BE2-06A1-4F62-BE19-4D72D8A0102C}" type="presParOf" srcId="{8F5D2F11-498F-4183-9490-EB59C9F35F5D}" destId="{8CFFDC01-7115-4613-848D-C3049C6B0A27}" srcOrd="1" destOrd="0" presId="urn:microsoft.com/office/officeart/2005/8/layout/list1"/>
    <dgm:cxn modelId="{2A6DD324-3AD2-4E22-9FC4-C50EAAA5C78D}" type="presParOf" srcId="{0DA455B7-6FD7-4DF7-972D-DE1FB6B5130E}" destId="{87BAB317-92CC-488F-853D-0EE5183CCA62}" srcOrd="1" destOrd="0" presId="urn:microsoft.com/office/officeart/2005/8/layout/list1"/>
    <dgm:cxn modelId="{1EC38AE7-8C3D-41D0-B33D-A932F65D6E51}" type="presParOf" srcId="{0DA455B7-6FD7-4DF7-972D-DE1FB6B5130E}" destId="{BC4600C2-05CC-41EA-BEC3-C225C74A7AAC}" srcOrd="2" destOrd="0" presId="urn:microsoft.com/office/officeart/2005/8/layout/list1"/>
    <dgm:cxn modelId="{D3A8D9A2-A8E7-4426-8037-D869F0D84D5A}" type="presParOf" srcId="{0DA455B7-6FD7-4DF7-972D-DE1FB6B5130E}" destId="{5A464B5B-57E2-4881-A0E3-A93F8934DC85}" srcOrd="3" destOrd="0" presId="urn:microsoft.com/office/officeart/2005/8/layout/list1"/>
    <dgm:cxn modelId="{BA8D09F8-10C2-40D5-AA39-F5831078E4A4}" type="presParOf" srcId="{0DA455B7-6FD7-4DF7-972D-DE1FB6B5130E}" destId="{FE3FAFE8-28A2-4E75-B551-32C4D83E81A1}" srcOrd="4" destOrd="0" presId="urn:microsoft.com/office/officeart/2005/8/layout/list1"/>
    <dgm:cxn modelId="{0FB56E42-3D12-4387-ABE1-026DA5F3F643}" type="presParOf" srcId="{FE3FAFE8-28A2-4E75-B551-32C4D83E81A1}" destId="{15CFD304-5B97-4910-907D-F07AD2664FFA}" srcOrd="0" destOrd="0" presId="urn:microsoft.com/office/officeart/2005/8/layout/list1"/>
    <dgm:cxn modelId="{7D53DE1F-482D-42FC-BE2E-457043A0E5A8}" type="presParOf" srcId="{FE3FAFE8-28A2-4E75-B551-32C4D83E81A1}" destId="{9F7D071A-28B0-49C0-8261-DC80054BD8BA}" srcOrd="1" destOrd="0" presId="urn:microsoft.com/office/officeart/2005/8/layout/list1"/>
    <dgm:cxn modelId="{A4C0243E-611E-47A9-9537-07A99A6CA1CD}" type="presParOf" srcId="{0DA455B7-6FD7-4DF7-972D-DE1FB6B5130E}" destId="{C5C37CE0-8563-4AC9-8F93-704AA8722E7B}" srcOrd="5" destOrd="0" presId="urn:microsoft.com/office/officeart/2005/8/layout/list1"/>
    <dgm:cxn modelId="{49D35509-3A55-4D71-B6C6-EAE12BFF9EF8}" type="presParOf" srcId="{0DA455B7-6FD7-4DF7-972D-DE1FB6B5130E}" destId="{A0369FD4-5048-4F2C-B4DE-A10C4F21F084}" srcOrd="6" destOrd="0" presId="urn:microsoft.com/office/officeart/2005/8/layout/list1"/>
    <dgm:cxn modelId="{EE551A9D-5092-4E0B-A468-1C5D4163F552}" type="presParOf" srcId="{0DA455B7-6FD7-4DF7-972D-DE1FB6B5130E}" destId="{72DE0E90-D489-4EE9-A13F-8F4ACC6E9140}" srcOrd="7" destOrd="0" presId="urn:microsoft.com/office/officeart/2005/8/layout/list1"/>
    <dgm:cxn modelId="{CE73F9C8-3C1F-42B9-9718-E51043FBF4AB}" type="presParOf" srcId="{0DA455B7-6FD7-4DF7-972D-DE1FB6B5130E}" destId="{39FAE340-D2EB-48A9-BDE4-C18C1B0A80D5}" srcOrd="8" destOrd="0" presId="urn:microsoft.com/office/officeart/2005/8/layout/list1"/>
    <dgm:cxn modelId="{8A9E2DEC-5FC6-4F12-98B7-12E42E98F496}" type="presParOf" srcId="{39FAE340-D2EB-48A9-BDE4-C18C1B0A80D5}" destId="{EF49B58B-905B-4548-BD8E-FCB45CC5126C}" srcOrd="0" destOrd="0" presId="urn:microsoft.com/office/officeart/2005/8/layout/list1"/>
    <dgm:cxn modelId="{6DCD9455-8494-46EE-A02F-5ED5AD399F43}" type="presParOf" srcId="{39FAE340-D2EB-48A9-BDE4-C18C1B0A80D5}" destId="{82BB1A83-FED2-4091-8C03-678C2079A44F}" srcOrd="1" destOrd="0" presId="urn:microsoft.com/office/officeart/2005/8/layout/list1"/>
    <dgm:cxn modelId="{76758584-D4A6-4D79-9011-DBA3ECA87243}" type="presParOf" srcId="{0DA455B7-6FD7-4DF7-972D-DE1FB6B5130E}" destId="{0B78DF12-ACE3-4CF9-AAB6-ABE974DCD41C}" srcOrd="9" destOrd="0" presId="urn:microsoft.com/office/officeart/2005/8/layout/list1"/>
    <dgm:cxn modelId="{C047AD15-AE72-4A9E-A7F3-CA05F09D5812}" type="presParOf" srcId="{0DA455B7-6FD7-4DF7-972D-DE1FB6B5130E}" destId="{C4701A84-FE2F-436F-AAE1-B45D62B3A385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E2E3DB7-5563-45A6-836C-4D7A07CD41C8}" type="doc">
      <dgm:prSet loTypeId="urn:microsoft.com/office/officeart/2005/8/layout/equation1" loCatId="process" qsTypeId="urn:microsoft.com/office/officeart/2005/8/quickstyle/simple1" qsCatId="simple" csTypeId="urn:microsoft.com/office/officeart/2005/8/colors/colorful1" csCatId="colorful" phldr="1"/>
      <dgm:spPr/>
    </dgm:pt>
    <dgm:pt modelId="{170F3231-FF7A-418E-AF9D-646859FFABA8}">
      <dgm:prSet phldrT="[文字]"/>
      <dgm:spPr/>
      <dgm:t>
        <a:bodyPr/>
        <a:lstStyle/>
        <a:p>
          <a:r>
            <a:rPr lang="zh-TW" altLang="en-US" b="1" dirty="0" smtClean="0">
              <a:solidFill>
                <a:srgbClr val="0000CC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書面</a:t>
          </a:r>
          <a:endParaRPr lang="zh-TW" altLang="en-US" b="1" dirty="0">
            <a:solidFill>
              <a:srgbClr val="0000CC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9934FA5D-3C20-449E-B3A6-33A3667F5835}" type="parTrans" cxnId="{F4F94C7D-0E9F-4254-84BE-B4CEDBD20E1D}">
      <dgm:prSet/>
      <dgm:spPr/>
      <dgm:t>
        <a:bodyPr/>
        <a:lstStyle/>
        <a:p>
          <a:endParaRPr lang="zh-TW" altLang="en-US" b="1">
            <a:solidFill>
              <a:srgbClr val="0000CC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7470659F-53B4-4B7C-9562-414C998D5EB8}" type="sibTrans" cxnId="{F4F94C7D-0E9F-4254-84BE-B4CEDBD20E1D}">
      <dgm:prSet/>
      <dgm:spPr/>
      <dgm:t>
        <a:bodyPr/>
        <a:lstStyle/>
        <a:p>
          <a:endParaRPr lang="zh-TW" altLang="en-US" b="1">
            <a:solidFill>
              <a:srgbClr val="0000CC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27929C05-B39A-4126-A34B-D21F9D9EAAA1}">
      <dgm:prSet phldrT="[文字]"/>
      <dgm:spPr/>
      <dgm:t>
        <a:bodyPr/>
        <a:lstStyle/>
        <a:p>
          <a:r>
            <a:rPr lang="zh-TW" altLang="en-US" b="1" dirty="0" smtClean="0">
              <a:solidFill>
                <a:srgbClr val="0000CC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人際</a:t>
          </a:r>
          <a:endParaRPr lang="zh-TW" altLang="en-US" b="1" dirty="0">
            <a:solidFill>
              <a:srgbClr val="0000CC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1C1C8407-6681-4363-9E19-69AAF716A309}" type="parTrans" cxnId="{06008C25-5807-46E6-96AA-DA7399363084}">
      <dgm:prSet/>
      <dgm:spPr/>
      <dgm:t>
        <a:bodyPr/>
        <a:lstStyle/>
        <a:p>
          <a:endParaRPr lang="zh-TW" altLang="en-US" b="1">
            <a:solidFill>
              <a:srgbClr val="0000CC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6F808798-AC78-4E72-BE27-E2CDBC3AC1AE}" type="sibTrans" cxnId="{06008C25-5807-46E6-96AA-DA7399363084}">
      <dgm:prSet/>
      <dgm:spPr/>
      <dgm:t>
        <a:bodyPr/>
        <a:lstStyle/>
        <a:p>
          <a:endParaRPr lang="zh-TW" altLang="en-US" b="1">
            <a:solidFill>
              <a:srgbClr val="0000CC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B3FA8DAE-14B4-4EC3-995F-53A11A256558}">
      <dgm:prSet phldrT="[文字]"/>
      <dgm:spPr/>
      <dgm:t>
        <a:bodyPr/>
        <a:lstStyle/>
        <a:p>
          <a:r>
            <a:rPr lang="zh-TW" altLang="en-US" b="1" dirty="0" smtClean="0">
              <a:solidFill>
                <a:srgbClr val="0000CC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求職</a:t>
          </a:r>
          <a:endParaRPr lang="zh-TW" altLang="en-US" b="1" dirty="0">
            <a:solidFill>
              <a:srgbClr val="0000CC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211E3BA4-BC28-4784-90A5-E9F60243FEB1}" type="parTrans" cxnId="{6A866665-4C3E-4EDD-AA59-10AF0E3621A8}">
      <dgm:prSet/>
      <dgm:spPr/>
      <dgm:t>
        <a:bodyPr/>
        <a:lstStyle/>
        <a:p>
          <a:endParaRPr lang="zh-TW" altLang="en-US" b="1">
            <a:solidFill>
              <a:srgbClr val="0000CC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6647F9DB-CF96-48E0-A5AD-1D39AA5C7966}" type="sibTrans" cxnId="{6A866665-4C3E-4EDD-AA59-10AF0E3621A8}">
      <dgm:prSet/>
      <dgm:spPr/>
      <dgm:t>
        <a:bodyPr/>
        <a:lstStyle/>
        <a:p>
          <a:endParaRPr lang="zh-TW" altLang="en-US" b="1">
            <a:solidFill>
              <a:srgbClr val="0000CC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2D40EE84-B728-4DD6-BF9C-BF9DEBBF981A}" type="pres">
      <dgm:prSet presAssocID="{BE2E3DB7-5563-45A6-836C-4D7A07CD41C8}" presName="linearFlow" presStyleCnt="0">
        <dgm:presLayoutVars>
          <dgm:dir/>
          <dgm:resizeHandles val="exact"/>
        </dgm:presLayoutVars>
      </dgm:prSet>
      <dgm:spPr/>
    </dgm:pt>
    <dgm:pt modelId="{B5A815B9-C749-4F1A-A63E-12531CF3D458}" type="pres">
      <dgm:prSet presAssocID="{170F3231-FF7A-418E-AF9D-646859FFABA8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29352A1-D7C4-40EB-B092-7624478EFD93}" type="pres">
      <dgm:prSet presAssocID="{7470659F-53B4-4B7C-9562-414C998D5EB8}" presName="spacerL" presStyleCnt="0"/>
      <dgm:spPr/>
    </dgm:pt>
    <dgm:pt modelId="{D722D2CB-2D83-4552-8368-C93E78FF2D17}" type="pres">
      <dgm:prSet presAssocID="{7470659F-53B4-4B7C-9562-414C998D5EB8}" presName="sibTrans" presStyleLbl="sibTrans2D1" presStyleIdx="0" presStyleCnt="2"/>
      <dgm:spPr/>
      <dgm:t>
        <a:bodyPr/>
        <a:lstStyle/>
        <a:p>
          <a:endParaRPr lang="zh-TW" altLang="en-US"/>
        </a:p>
      </dgm:t>
    </dgm:pt>
    <dgm:pt modelId="{27322A4D-2D61-4066-94F3-597AE055CAC9}" type="pres">
      <dgm:prSet presAssocID="{7470659F-53B4-4B7C-9562-414C998D5EB8}" presName="spacerR" presStyleCnt="0"/>
      <dgm:spPr/>
    </dgm:pt>
    <dgm:pt modelId="{2EB14080-D513-4B6F-888E-12B5137F2D75}" type="pres">
      <dgm:prSet presAssocID="{27929C05-B39A-4126-A34B-D21F9D9EAAA1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45733BA-F11C-4DF5-88E8-69E5B43BFBB8}" type="pres">
      <dgm:prSet presAssocID="{6F808798-AC78-4E72-BE27-E2CDBC3AC1AE}" presName="spacerL" presStyleCnt="0"/>
      <dgm:spPr/>
    </dgm:pt>
    <dgm:pt modelId="{81EFD971-F72E-4B08-9444-224A6D9356D1}" type="pres">
      <dgm:prSet presAssocID="{6F808798-AC78-4E72-BE27-E2CDBC3AC1AE}" presName="sibTrans" presStyleLbl="sibTrans2D1" presStyleIdx="1" presStyleCnt="2"/>
      <dgm:spPr/>
      <dgm:t>
        <a:bodyPr/>
        <a:lstStyle/>
        <a:p>
          <a:endParaRPr lang="zh-TW" altLang="en-US"/>
        </a:p>
      </dgm:t>
    </dgm:pt>
    <dgm:pt modelId="{AB1311B1-4AA6-4BC2-A8A0-ABB646905B6B}" type="pres">
      <dgm:prSet presAssocID="{6F808798-AC78-4E72-BE27-E2CDBC3AC1AE}" presName="spacerR" presStyleCnt="0"/>
      <dgm:spPr/>
    </dgm:pt>
    <dgm:pt modelId="{C7430BEE-0A47-4DD2-9F2D-739EA2423469}" type="pres">
      <dgm:prSet presAssocID="{B3FA8DAE-14B4-4EC3-995F-53A11A256558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E771FF9B-D4F1-4C54-A597-2BF571744A52}" type="presOf" srcId="{27929C05-B39A-4126-A34B-D21F9D9EAAA1}" destId="{2EB14080-D513-4B6F-888E-12B5137F2D75}" srcOrd="0" destOrd="0" presId="urn:microsoft.com/office/officeart/2005/8/layout/equation1"/>
    <dgm:cxn modelId="{F4F94C7D-0E9F-4254-84BE-B4CEDBD20E1D}" srcId="{BE2E3DB7-5563-45A6-836C-4D7A07CD41C8}" destId="{170F3231-FF7A-418E-AF9D-646859FFABA8}" srcOrd="0" destOrd="0" parTransId="{9934FA5D-3C20-449E-B3A6-33A3667F5835}" sibTransId="{7470659F-53B4-4B7C-9562-414C998D5EB8}"/>
    <dgm:cxn modelId="{38C89122-476B-4EF5-97E1-4438F7AE6E36}" type="presOf" srcId="{7470659F-53B4-4B7C-9562-414C998D5EB8}" destId="{D722D2CB-2D83-4552-8368-C93E78FF2D17}" srcOrd="0" destOrd="0" presId="urn:microsoft.com/office/officeart/2005/8/layout/equation1"/>
    <dgm:cxn modelId="{06008C25-5807-46E6-96AA-DA7399363084}" srcId="{BE2E3DB7-5563-45A6-836C-4D7A07CD41C8}" destId="{27929C05-B39A-4126-A34B-D21F9D9EAAA1}" srcOrd="1" destOrd="0" parTransId="{1C1C8407-6681-4363-9E19-69AAF716A309}" sibTransId="{6F808798-AC78-4E72-BE27-E2CDBC3AC1AE}"/>
    <dgm:cxn modelId="{3A058EBE-BF9F-488F-B8C0-C87D6D54C3CF}" type="presOf" srcId="{BE2E3DB7-5563-45A6-836C-4D7A07CD41C8}" destId="{2D40EE84-B728-4DD6-BF9C-BF9DEBBF981A}" srcOrd="0" destOrd="0" presId="urn:microsoft.com/office/officeart/2005/8/layout/equation1"/>
    <dgm:cxn modelId="{9CC71EF5-E3D8-4E34-8AE0-3F37B9068BAF}" type="presOf" srcId="{6F808798-AC78-4E72-BE27-E2CDBC3AC1AE}" destId="{81EFD971-F72E-4B08-9444-224A6D9356D1}" srcOrd="0" destOrd="0" presId="urn:microsoft.com/office/officeart/2005/8/layout/equation1"/>
    <dgm:cxn modelId="{0F5D770E-EF6D-42F8-BE81-5B87C2A13BE3}" type="presOf" srcId="{B3FA8DAE-14B4-4EC3-995F-53A11A256558}" destId="{C7430BEE-0A47-4DD2-9F2D-739EA2423469}" srcOrd="0" destOrd="0" presId="urn:microsoft.com/office/officeart/2005/8/layout/equation1"/>
    <dgm:cxn modelId="{6A866665-4C3E-4EDD-AA59-10AF0E3621A8}" srcId="{BE2E3DB7-5563-45A6-836C-4D7A07CD41C8}" destId="{B3FA8DAE-14B4-4EC3-995F-53A11A256558}" srcOrd="2" destOrd="0" parTransId="{211E3BA4-BC28-4784-90A5-E9F60243FEB1}" sibTransId="{6647F9DB-CF96-48E0-A5AD-1D39AA5C7966}"/>
    <dgm:cxn modelId="{1C65359A-5EC8-40DA-AEC0-A752EC056F94}" type="presOf" srcId="{170F3231-FF7A-418E-AF9D-646859FFABA8}" destId="{B5A815B9-C749-4F1A-A63E-12531CF3D458}" srcOrd="0" destOrd="0" presId="urn:microsoft.com/office/officeart/2005/8/layout/equation1"/>
    <dgm:cxn modelId="{4313DC29-3CEE-490B-8A32-62943C418E0E}" type="presParOf" srcId="{2D40EE84-B728-4DD6-BF9C-BF9DEBBF981A}" destId="{B5A815B9-C749-4F1A-A63E-12531CF3D458}" srcOrd="0" destOrd="0" presId="urn:microsoft.com/office/officeart/2005/8/layout/equation1"/>
    <dgm:cxn modelId="{55F5FF68-5F8C-4D62-BBB1-C07E167DF25D}" type="presParOf" srcId="{2D40EE84-B728-4DD6-BF9C-BF9DEBBF981A}" destId="{E29352A1-D7C4-40EB-B092-7624478EFD93}" srcOrd="1" destOrd="0" presId="urn:microsoft.com/office/officeart/2005/8/layout/equation1"/>
    <dgm:cxn modelId="{2A54EBE6-53DA-4F0F-A96B-FD57552D04A5}" type="presParOf" srcId="{2D40EE84-B728-4DD6-BF9C-BF9DEBBF981A}" destId="{D722D2CB-2D83-4552-8368-C93E78FF2D17}" srcOrd="2" destOrd="0" presId="urn:microsoft.com/office/officeart/2005/8/layout/equation1"/>
    <dgm:cxn modelId="{C3142BE3-AA11-47DE-A63E-6F09F5F75521}" type="presParOf" srcId="{2D40EE84-B728-4DD6-BF9C-BF9DEBBF981A}" destId="{27322A4D-2D61-4066-94F3-597AE055CAC9}" srcOrd="3" destOrd="0" presId="urn:microsoft.com/office/officeart/2005/8/layout/equation1"/>
    <dgm:cxn modelId="{3BADAE29-1203-4635-8F8E-7699DF682F39}" type="presParOf" srcId="{2D40EE84-B728-4DD6-BF9C-BF9DEBBF981A}" destId="{2EB14080-D513-4B6F-888E-12B5137F2D75}" srcOrd="4" destOrd="0" presId="urn:microsoft.com/office/officeart/2005/8/layout/equation1"/>
    <dgm:cxn modelId="{38DD3E09-F1CF-4741-BA99-6EB74DB93D33}" type="presParOf" srcId="{2D40EE84-B728-4DD6-BF9C-BF9DEBBF981A}" destId="{645733BA-F11C-4DF5-88E8-69E5B43BFBB8}" srcOrd="5" destOrd="0" presId="urn:microsoft.com/office/officeart/2005/8/layout/equation1"/>
    <dgm:cxn modelId="{4C5278D0-8B65-4B72-9E94-0248576BEAF6}" type="presParOf" srcId="{2D40EE84-B728-4DD6-BF9C-BF9DEBBF981A}" destId="{81EFD971-F72E-4B08-9444-224A6D9356D1}" srcOrd="6" destOrd="0" presId="urn:microsoft.com/office/officeart/2005/8/layout/equation1"/>
    <dgm:cxn modelId="{3084CFC4-1775-4CF0-A407-9982DF67AD75}" type="presParOf" srcId="{2D40EE84-B728-4DD6-BF9C-BF9DEBBF981A}" destId="{AB1311B1-4AA6-4BC2-A8A0-ABB646905B6B}" srcOrd="7" destOrd="0" presId="urn:microsoft.com/office/officeart/2005/8/layout/equation1"/>
    <dgm:cxn modelId="{F07FF3A1-32B4-4C47-A2C8-A0DF2BC858A1}" type="presParOf" srcId="{2D40EE84-B728-4DD6-BF9C-BF9DEBBF981A}" destId="{C7430BEE-0A47-4DD2-9F2D-739EA2423469}" srcOrd="8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17B8797-CFB3-49FE-B6B1-80CA052CFD46}" type="doc">
      <dgm:prSet loTypeId="urn:microsoft.com/office/officeart/2005/8/layout/matrix2" loCatId="matrix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endParaRPr lang="zh-TW" altLang="en-US"/>
        </a:p>
      </dgm:t>
    </dgm:pt>
    <dgm:pt modelId="{ADC677AD-7292-4584-AB2C-9D847A83CFBD}">
      <dgm:prSet phldrT="[文字]"/>
      <dgm:spPr/>
      <dgm:t>
        <a:bodyPr/>
        <a:lstStyle/>
        <a:p>
          <a:r>
            <a:rPr lang="zh-TW" alt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rPr>
            <a:t>人柴</a:t>
          </a:r>
          <a:endParaRPr lang="zh-TW" altLang="en-US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5D104DE7-B4AF-4B0D-B659-E7A4285D3F7A}" type="parTrans" cxnId="{A3D56121-8A0E-48BE-AF1E-FB1C8866C644}">
      <dgm:prSet/>
      <dgm:spPr/>
      <dgm:t>
        <a:bodyPr/>
        <a:lstStyle/>
        <a:p>
          <a:endParaRPr lang="zh-TW" alt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3996AB10-8F4C-4068-BED3-98A3065B8B58}" type="sibTrans" cxnId="{A3D56121-8A0E-48BE-AF1E-FB1C8866C644}">
      <dgm:prSet/>
      <dgm:spPr/>
      <dgm:t>
        <a:bodyPr/>
        <a:lstStyle/>
        <a:p>
          <a:endParaRPr lang="zh-TW" alt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1E17F119-DA83-469B-BDE4-AB0C8500A877}">
      <dgm:prSet phldrT="[文字]"/>
      <dgm:spPr/>
      <dgm:t>
        <a:bodyPr/>
        <a:lstStyle/>
        <a:p>
          <a:r>
            <a:rPr lang="zh-TW" alt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rPr>
            <a:t>人財</a:t>
          </a:r>
          <a:endParaRPr lang="zh-TW" altLang="en-US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0AE09C3E-F7E4-40A2-9CA9-763B241BDC1D}" type="parTrans" cxnId="{ACE3AC16-A8C3-4847-80C1-95F5A2D37AE6}">
      <dgm:prSet/>
      <dgm:spPr/>
      <dgm:t>
        <a:bodyPr/>
        <a:lstStyle/>
        <a:p>
          <a:endParaRPr lang="zh-TW" alt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7DCCDFB-CE8E-45A6-89B1-5F80F78420B3}" type="sibTrans" cxnId="{ACE3AC16-A8C3-4847-80C1-95F5A2D37AE6}">
      <dgm:prSet/>
      <dgm:spPr/>
      <dgm:t>
        <a:bodyPr/>
        <a:lstStyle/>
        <a:p>
          <a:endParaRPr lang="zh-TW" alt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8BFFC2F6-FE0D-4BD4-8984-FED0E9D289E6}">
      <dgm:prSet phldrT="[文字]"/>
      <dgm:spPr/>
      <dgm:t>
        <a:bodyPr/>
        <a:lstStyle/>
        <a:p>
          <a:r>
            <a:rPr lang="zh-TW" alt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rPr>
            <a:t>人裁</a:t>
          </a:r>
          <a:endParaRPr lang="zh-TW" altLang="en-US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4D3880F-7888-435C-9C8A-3FA449950A60}" type="parTrans" cxnId="{E3451B89-BC9E-44B8-8DAA-358CCA346365}">
      <dgm:prSet/>
      <dgm:spPr/>
      <dgm:t>
        <a:bodyPr/>
        <a:lstStyle/>
        <a:p>
          <a:endParaRPr lang="zh-TW" alt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03B22C51-4796-4277-A69C-65BD61394E07}" type="sibTrans" cxnId="{E3451B89-BC9E-44B8-8DAA-358CCA346365}">
      <dgm:prSet/>
      <dgm:spPr/>
      <dgm:t>
        <a:bodyPr/>
        <a:lstStyle/>
        <a:p>
          <a:endParaRPr lang="zh-TW" alt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6F2C7B66-CD70-4933-9EC4-6FC31EAEA14C}">
      <dgm:prSet phldrT="[文字]"/>
      <dgm:spPr/>
      <dgm:t>
        <a:bodyPr/>
        <a:lstStyle/>
        <a:p>
          <a:r>
            <a:rPr lang="zh-TW" alt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rPr>
            <a:t>人才</a:t>
          </a:r>
          <a:endParaRPr lang="zh-TW" altLang="en-US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F2C9B702-ECE9-43B2-9BE6-A7EBCE67EA9C}" type="parTrans" cxnId="{B7C28AE5-96B5-49CD-BD23-77F5FE99B150}">
      <dgm:prSet/>
      <dgm:spPr/>
      <dgm:t>
        <a:bodyPr/>
        <a:lstStyle/>
        <a:p>
          <a:endParaRPr lang="zh-TW" alt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91A6D1C4-3981-407F-BC52-2B403FD8D57F}" type="sibTrans" cxnId="{B7C28AE5-96B5-49CD-BD23-77F5FE99B150}">
      <dgm:prSet/>
      <dgm:spPr/>
      <dgm:t>
        <a:bodyPr/>
        <a:lstStyle/>
        <a:p>
          <a:endParaRPr lang="zh-TW" alt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F27A4B3-BC4F-429F-81AD-EE4CC3DAC62B}" type="pres">
      <dgm:prSet presAssocID="{817B8797-CFB3-49FE-B6B1-80CA052CFD46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08FA68EF-0093-44C0-8E3A-3ACB53DA9FCC}" type="pres">
      <dgm:prSet presAssocID="{817B8797-CFB3-49FE-B6B1-80CA052CFD46}" presName="axisShape" presStyleLbl="bgShp" presStyleIdx="0" presStyleCnt="1" custScaleX="129924"/>
      <dgm:spPr/>
    </dgm:pt>
    <dgm:pt modelId="{16E944A5-3382-476A-B277-5AFC150D34A0}" type="pres">
      <dgm:prSet presAssocID="{817B8797-CFB3-49FE-B6B1-80CA052CFD46}" presName="rect1" presStyleLbl="node1" presStyleIdx="0" presStyleCnt="4" custScaleY="7729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289E147-466F-427A-BB1E-0E74F871A3CC}" type="pres">
      <dgm:prSet presAssocID="{817B8797-CFB3-49FE-B6B1-80CA052CFD46}" presName="rect2" presStyleLbl="node1" presStyleIdx="1" presStyleCnt="4" custScaleY="6901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EABB232-1E47-4E4B-BF90-3D2E205E3BD3}" type="pres">
      <dgm:prSet presAssocID="{817B8797-CFB3-49FE-B6B1-80CA052CFD46}" presName="rect3" presStyleLbl="node1" presStyleIdx="2" presStyleCnt="4" custScaleY="6389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315DC1B-B88F-4CB8-B677-B571BE37D481}" type="pres">
      <dgm:prSet presAssocID="{817B8797-CFB3-49FE-B6B1-80CA052CFD46}" presName="rect4" presStyleLbl="node1" presStyleIdx="3" presStyleCnt="4" custScaleY="6481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66A972E0-0FF1-4608-86F8-385B30001683}" type="presOf" srcId="{1E17F119-DA83-469B-BDE4-AB0C8500A877}" destId="{F289E147-466F-427A-BB1E-0E74F871A3CC}" srcOrd="0" destOrd="0" presId="urn:microsoft.com/office/officeart/2005/8/layout/matrix2"/>
    <dgm:cxn modelId="{E3451B89-BC9E-44B8-8DAA-358CCA346365}" srcId="{817B8797-CFB3-49FE-B6B1-80CA052CFD46}" destId="{8BFFC2F6-FE0D-4BD4-8984-FED0E9D289E6}" srcOrd="2" destOrd="0" parTransId="{24D3880F-7888-435C-9C8A-3FA449950A60}" sibTransId="{03B22C51-4796-4277-A69C-65BD61394E07}"/>
    <dgm:cxn modelId="{D3ED0D84-82E6-48A4-9249-AEB9F92E52C4}" type="presOf" srcId="{ADC677AD-7292-4584-AB2C-9D847A83CFBD}" destId="{16E944A5-3382-476A-B277-5AFC150D34A0}" srcOrd="0" destOrd="0" presId="urn:microsoft.com/office/officeart/2005/8/layout/matrix2"/>
    <dgm:cxn modelId="{245523EC-F779-4EF8-BC46-C2379CCDB566}" type="presOf" srcId="{817B8797-CFB3-49FE-B6B1-80CA052CFD46}" destId="{CF27A4B3-BC4F-429F-81AD-EE4CC3DAC62B}" srcOrd="0" destOrd="0" presId="urn:microsoft.com/office/officeart/2005/8/layout/matrix2"/>
    <dgm:cxn modelId="{ACE3AC16-A8C3-4847-80C1-95F5A2D37AE6}" srcId="{817B8797-CFB3-49FE-B6B1-80CA052CFD46}" destId="{1E17F119-DA83-469B-BDE4-AB0C8500A877}" srcOrd="1" destOrd="0" parTransId="{0AE09C3E-F7E4-40A2-9CA9-763B241BDC1D}" sibTransId="{A7DCCDFB-CE8E-45A6-89B1-5F80F78420B3}"/>
    <dgm:cxn modelId="{A3D56121-8A0E-48BE-AF1E-FB1C8866C644}" srcId="{817B8797-CFB3-49FE-B6B1-80CA052CFD46}" destId="{ADC677AD-7292-4584-AB2C-9D847A83CFBD}" srcOrd="0" destOrd="0" parTransId="{5D104DE7-B4AF-4B0D-B659-E7A4285D3F7A}" sibTransId="{3996AB10-8F4C-4068-BED3-98A3065B8B58}"/>
    <dgm:cxn modelId="{6301AAFB-9530-4F3C-96DF-B65E82AE6488}" type="presOf" srcId="{6F2C7B66-CD70-4933-9EC4-6FC31EAEA14C}" destId="{F315DC1B-B88F-4CB8-B677-B571BE37D481}" srcOrd="0" destOrd="0" presId="urn:microsoft.com/office/officeart/2005/8/layout/matrix2"/>
    <dgm:cxn modelId="{B7C28AE5-96B5-49CD-BD23-77F5FE99B150}" srcId="{817B8797-CFB3-49FE-B6B1-80CA052CFD46}" destId="{6F2C7B66-CD70-4933-9EC4-6FC31EAEA14C}" srcOrd="3" destOrd="0" parTransId="{F2C9B702-ECE9-43B2-9BE6-A7EBCE67EA9C}" sibTransId="{91A6D1C4-3981-407F-BC52-2B403FD8D57F}"/>
    <dgm:cxn modelId="{443BDAA1-E71F-409E-9B24-DE3DEA39DE21}" type="presOf" srcId="{8BFFC2F6-FE0D-4BD4-8984-FED0E9D289E6}" destId="{0EABB232-1E47-4E4B-BF90-3D2E205E3BD3}" srcOrd="0" destOrd="0" presId="urn:microsoft.com/office/officeart/2005/8/layout/matrix2"/>
    <dgm:cxn modelId="{293E6DFA-D5FF-4EAB-9877-2D86ACD58B4B}" type="presParOf" srcId="{CF27A4B3-BC4F-429F-81AD-EE4CC3DAC62B}" destId="{08FA68EF-0093-44C0-8E3A-3ACB53DA9FCC}" srcOrd="0" destOrd="0" presId="urn:microsoft.com/office/officeart/2005/8/layout/matrix2"/>
    <dgm:cxn modelId="{B3482A8E-9CC6-4F2F-93E7-E22C39DBE1CA}" type="presParOf" srcId="{CF27A4B3-BC4F-429F-81AD-EE4CC3DAC62B}" destId="{16E944A5-3382-476A-B277-5AFC150D34A0}" srcOrd="1" destOrd="0" presId="urn:microsoft.com/office/officeart/2005/8/layout/matrix2"/>
    <dgm:cxn modelId="{1285771B-6B98-4645-BA7E-56914FF75AA7}" type="presParOf" srcId="{CF27A4B3-BC4F-429F-81AD-EE4CC3DAC62B}" destId="{F289E147-466F-427A-BB1E-0E74F871A3CC}" srcOrd="2" destOrd="0" presId="urn:microsoft.com/office/officeart/2005/8/layout/matrix2"/>
    <dgm:cxn modelId="{CCF872DF-5918-4209-B525-C6DA9F4263D5}" type="presParOf" srcId="{CF27A4B3-BC4F-429F-81AD-EE4CC3DAC62B}" destId="{0EABB232-1E47-4E4B-BF90-3D2E205E3BD3}" srcOrd="3" destOrd="0" presId="urn:microsoft.com/office/officeart/2005/8/layout/matrix2"/>
    <dgm:cxn modelId="{BE4943B6-9EAA-4BD0-AA73-7B90F9267372}" type="presParOf" srcId="{CF27A4B3-BC4F-429F-81AD-EE4CC3DAC62B}" destId="{F315DC1B-B88F-4CB8-B677-B571BE37D481}" srcOrd="4" destOrd="0" presId="urn:microsoft.com/office/officeart/2005/8/layout/matrix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0CA40B0-0962-4569-A986-AE601E8C99CF}" type="doc">
      <dgm:prSet loTypeId="urn:microsoft.com/office/officeart/2005/8/layout/radial6" loCatId="cycle" qsTypeId="urn:microsoft.com/office/officeart/2005/8/quickstyle/simple2" qsCatId="simple" csTypeId="urn:microsoft.com/office/officeart/2005/8/colors/colorful1" csCatId="colorful" phldr="1"/>
      <dgm:spPr/>
      <dgm:t>
        <a:bodyPr/>
        <a:lstStyle/>
        <a:p>
          <a:endParaRPr lang="zh-TW" altLang="en-US"/>
        </a:p>
      </dgm:t>
    </dgm:pt>
    <dgm:pt modelId="{7A80B6BA-E672-468D-A69D-6F9C400FC054}">
      <dgm:prSet phldrT="[文字]" custT="1"/>
      <dgm:spPr/>
      <dgm:t>
        <a:bodyPr/>
        <a:lstStyle/>
        <a:p>
          <a:r>
            <a:rPr lang="zh-TW" altLang="en-US" sz="48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就業</a:t>
          </a:r>
          <a:endParaRPr lang="zh-TW" altLang="en-US" sz="48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3D76D508-6C92-4526-9B59-F408AB7F4D57}" type="parTrans" cxnId="{C54E8E95-4F11-4D61-A8BF-1396CBDD6663}">
      <dgm:prSet/>
      <dgm:spPr/>
      <dgm:t>
        <a:bodyPr/>
        <a:lstStyle/>
        <a:p>
          <a:endParaRPr lang="zh-TW" altLang="en-US" sz="2800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19B9CA72-FFBE-4444-BF78-FBF2D56DDCE4}" type="sibTrans" cxnId="{C54E8E95-4F11-4D61-A8BF-1396CBDD6663}">
      <dgm:prSet/>
      <dgm:spPr/>
      <dgm:t>
        <a:bodyPr/>
        <a:lstStyle/>
        <a:p>
          <a:endParaRPr lang="zh-TW" altLang="en-US" sz="2800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E4A7B45E-14EF-41FF-8880-DF3221AF15AF}">
      <dgm:prSet phldrT="[文字]" custT="1"/>
      <dgm:spPr/>
      <dgm:t>
        <a:bodyPr/>
        <a:lstStyle/>
        <a:p>
          <a:r>
            <a:rPr lang="zh-TW" altLang="en-US" sz="28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個人特性</a:t>
          </a:r>
          <a:endParaRPr lang="zh-TW" altLang="en-US" sz="28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2210C60E-406A-48F7-BB63-A993567CFB3B}" type="parTrans" cxnId="{0736A67C-8523-4EB5-9474-718A85E8251C}">
      <dgm:prSet/>
      <dgm:spPr/>
      <dgm:t>
        <a:bodyPr/>
        <a:lstStyle/>
        <a:p>
          <a:endParaRPr lang="zh-TW" altLang="en-US" sz="2800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95CC8AB9-30D3-409C-B0CE-90ABE81BDD5B}" type="sibTrans" cxnId="{0736A67C-8523-4EB5-9474-718A85E8251C}">
      <dgm:prSet/>
      <dgm:spPr/>
      <dgm:t>
        <a:bodyPr/>
        <a:lstStyle/>
        <a:p>
          <a:endParaRPr lang="zh-TW" altLang="en-US" sz="2800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09BF6CAA-4F8E-4396-BD65-B87082DE8FEC}">
      <dgm:prSet phldrT="[文字]" custT="1"/>
      <dgm:spPr/>
      <dgm:t>
        <a:bodyPr/>
        <a:lstStyle/>
        <a:p>
          <a:r>
            <a:rPr lang="zh-TW" altLang="en-US" sz="28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職業目標</a:t>
          </a:r>
          <a:endParaRPr lang="zh-TW" altLang="en-US" sz="28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FA26FD63-E9A0-47C4-9588-3C50220D8847}" type="parTrans" cxnId="{1CAF8A8C-F770-4CA0-8A5E-DE98C2E8E22B}">
      <dgm:prSet/>
      <dgm:spPr/>
      <dgm:t>
        <a:bodyPr/>
        <a:lstStyle/>
        <a:p>
          <a:endParaRPr lang="zh-TW" altLang="en-US" sz="2800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7A28D4C2-749C-4737-BD5C-A8F9D87F3B47}" type="sibTrans" cxnId="{1CAF8A8C-F770-4CA0-8A5E-DE98C2E8E22B}">
      <dgm:prSet/>
      <dgm:spPr/>
      <dgm:t>
        <a:bodyPr/>
        <a:lstStyle/>
        <a:p>
          <a:endParaRPr lang="zh-TW" altLang="en-US" sz="2800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8C1B4F69-6209-4662-AE36-A305A55C1886}">
      <dgm:prSet phldrT="[文字]" custT="1"/>
      <dgm:spPr/>
      <dgm:t>
        <a:bodyPr/>
        <a:lstStyle/>
        <a:p>
          <a:r>
            <a:rPr lang="zh-TW" altLang="en-US" sz="28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求職技巧</a:t>
          </a:r>
          <a:endParaRPr lang="zh-TW" altLang="en-US" sz="28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6CC2A31D-7E44-4B78-A8A4-3F11FCBD9BB2}" type="parTrans" cxnId="{C56DCE0A-D676-4C00-9107-D90382A70F3C}">
      <dgm:prSet/>
      <dgm:spPr/>
      <dgm:t>
        <a:bodyPr/>
        <a:lstStyle/>
        <a:p>
          <a:endParaRPr lang="zh-TW" altLang="en-US" sz="2800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9E60FC05-5E35-4D55-85B8-CE3B8BCA25DF}" type="sibTrans" cxnId="{C56DCE0A-D676-4C00-9107-D90382A70F3C}">
      <dgm:prSet/>
      <dgm:spPr/>
      <dgm:t>
        <a:bodyPr/>
        <a:lstStyle/>
        <a:p>
          <a:endParaRPr lang="zh-TW" altLang="en-US" sz="2800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2F269824-90CF-45FA-965C-46E94B8504AA}">
      <dgm:prSet phldrT="[文字]" custT="1"/>
      <dgm:spPr/>
      <dgm:t>
        <a:bodyPr/>
        <a:lstStyle/>
        <a:p>
          <a:r>
            <a:rPr lang="zh-TW" altLang="en-US" sz="28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資訊</a:t>
          </a:r>
          <a:r>
            <a:rPr lang="en-US" altLang="zh-TW" sz="28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/</a:t>
          </a:r>
          <a:r>
            <a:rPr lang="zh-TW" altLang="en-US" sz="28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資源</a:t>
          </a:r>
          <a:endParaRPr lang="zh-TW" altLang="en-US" sz="28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A52F11AA-D927-4B51-90CD-A23137321EE4}" type="parTrans" cxnId="{9751FABE-5D2E-4D5F-9084-4929909CB695}">
      <dgm:prSet/>
      <dgm:spPr/>
      <dgm:t>
        <a:bodyPr/>
        <a:lstStyle/>
        <a:p>
          <a:endParaRPr lang="zh-TW" altLang="en-US" sz="2800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4D5B69A4-F886-47A8-932A-FAB4BCBCE320}" type="sibTrans" cxnId="{9751FABE-5D2E-4D5F-9084-4929909CB695}">
      <dgm:prSet/>
      <dgm:spPr/>
      <dgm:t>
        <a:bodyPr/>
        <a:lstStyle/>
        <a:p>
          <a:endParaRPr lang="zh-TW" altLang="en-US" sz="2800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FD82532E-3D7B-4E15-B60F-616885D59312}" type="pres">
      <dgm:prSet presAssocID="{50CA40B0-0962-4569-A986-AE601E8C99CF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0A8DCC4C-0530-4F81-B317-5B0C82EB2C9B}" type="pres">
      <dgm:prSet presAssocID="{7A80B6BA-E672-468D-A69D-6F9C400FC054}" presName="centerShape" presStyleLbl="node0" presStyleIdx="0" presStyleCnt="1"/>
      <dgm:spPr/>
      <dgm:t>
        <a:bodyPr/>
        <a:lstStyle/>
        <a:p>
          <a:endParaRPr lang="zh-TW" altLang="en-US"/>
        </a:p>
      </dgm:t>
    </dgm:pt>
    <dgm:pt modelId="{EE9DF3D5-622F-4A5D-90DE-024097183851}" type="pres">
      <dgm:prSet presAssocID="{E4A7B45E-14EF-41FF-8880-DF3221AF15AF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B0D0CC2-DCD5-4B80-8144-4DED31CA70E2}" type="pres">
      <dgm:prSet presAssocID="{E4A7B45E-14EF-41FF-8880-DF3221AF15AF}" presName="dummy" presStyleCnt="0"/>
      <dgm:spPr/>
      <dgm:t>
        <a:bodyPr/>
        <a:lstStyle/>
        <a:p>
          <a:endParaRPr lang="zh-TW" altLang="en-US"/>
        </a:p>
      </dgm:t>
    </dgm:pt>
    <dgm:pt modelId="{CE4E17F9-D7AA-474F-ABC7-2E095881A2D4}" type="pres">
      <dgm:prSet presAssocID="{95CC8AB9-30D3-409C-B0CE-90ABE81BDD5B}" presName="sibTrans" presStyleLbl="sibTrans2D1" presStyleIdx="0" presStyleCnt="4"/>
      <dgm:spPr/>
      <dgm:t>
        <a:bodyPr/>
        <a:lstStyle/>
        <a:p>
          <a:endParaRPr lang="zh-TW" altLang="en-US"/>
        </a:p>
      </dgm:t>
    </dgm:pt>
    <dgm:pt modelId="{3CF0CC16-7021-4B82-AA78-F368787C7F12}" type="pres">
      <dgm:prSet presAssocID="{09BF6CAA-4F8E-4396-BD65-B87082DE8FEC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84FC5F8-0C14-4F7B-BE14-7ED7B24A01BE}" type="pres">
      <dgm:prSet presAssocID="{09BF6CAA-4F8E-4396-BD65-B87082DE8FEC}" presName="dummy" presStyleCnt="0"/>
      <dgm:spPr/>
      <dgm:t>
        <a:bodyPr/>
        <a:lstStyle/>
        <a:p>
          <a:endParaRPr lang="zh-TW" altLang="en-US"/>
        </a:p>
      </dgm:t>
    </dgm:pt>
    <dgm:pt modelId="{DE20A161-8F45-45D6-9C10-DD658C39D1A1}" type="pres">
      <dgm:prSet presAssocID="{7A28D4C2-749C-4737-BD5C-A8F9D87F3B47}" presName="sibTrans" presStyleLbl="sibTrans2D1" presStyleIdx="1" presStyleCnt="4"/>
      <dgm:spPr/>
      <dgm:t>
        <a:bodyPr/>
        <a:lstStyle/>
        <a:p>
          <a:endParaRPr lang="zh-TW" altLang="en-US"/>
        </a:p>
      </dgm:t>
    </dgm:pt>
    <dgm:pt modelId="{7D90C993-2A19-43DD-B3CE-5801A0B87F8A}" type="pres">
      <dgm:prSet presAssocID="{8C1B4F69-6209-4662-AE36-A305A55C1886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CFD8500-ED72-43CB-9D5B-0CA6C95A2FD5}" type="pres">
      <dgm:prSet presAssocID="{8C1B4F69-6209-4662-AE36-A305A55C1886}" presName="dummy" presStyleCnt="0"/>
      <dgm:spPr/>
      <dgm:t>
        <a:bodyPr/>
        <a:lstStyle/>
        <a:p>
          <a:endParaRPr lang="zh-TW" altLang="en-US"/>
        </a:p>
      </dgm:t>
    </dgm:pt>
    <dgm:pt modelId="{4AEA77B5-04C8-4B36-8480-B4C427246741}" type="pres">
      <dgm:prSet presAssocID="{9E60FC05-5E35-4D55-85B8-CE3B8BCA25DF}" presName="sibTrans" presStyleLbl="sibTrans2D1" presStyleIdx="2" presStyleCnt="4"/>
      <dgm:spPr/>
      <dgm:t>
        <a:bodyPr/>
        <a:lstStyle/>
        <a:p>
          <a:endParaRPr lang="zh-TW" altLang="en-US"/>
        </a:p>
      </dgm:t>
    </dgm:pt>
    <dgm:pt modelId="{825A850C-0941-4111-96E2-A6C901C6E71E}" type="pres">
      <dgm:prSet presAssocID="{2F269824-90CF-45FA-965C-46E94B8504AA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4928631-842A-486A-9DE7-6B4113C3DD4A}" type="pres">
      <dgm:prSet presAssocID="{2F269824-90CF-45FA-965C-46E94B8504AA}" presName="dummy" presStyleCnt="0"/>
      <dgm:spPr/>
      <dgm:t>
        <a:bodyPr/>
        <a:lstStyle/>
        <a:p>
          <a:endParaRPr lang="zh-TW" altLang="en-US"/>
        </a:p>
      </dgm:t>
    </dgm:pt>
    <dgm:pt modelId="{C0B3E8A3-32B0-496C-A0E5-E6EEB86C7EDE}" type="pres">
      <dgm:prSet presAssocID="{4D5B69A4-F886-47A8-932A-FAB4BCBCE320}" presName="sibTrans" presStyleLbl="sibTrans2D1" presStyleIdx="3" presStyleCnt="4"/>
      <dgm:spPr/>
      <dgm:t>
        <a:bodyPr/>
        <a:lstStyle/>
        <a:p>
          <a:endParaRPr lang="zh-TW" altLang="en-US"/>
        </a:p>
      </dgm:t>
    </dgm:pt>
  </dgm:ptLst>
  <dgm:cxnLst>
    <dgm:cxn modelId="{C56DCE0A-D676-4C00-9107-D90382A70F3C}" srcId="{7A80B6BA-E672-468D-A69D-6F9C400FC054}" destId="{8C1B4F69-6209-4662-AE36-A305A55C1886}" srcOrd="2" destOrd="0" parTransId="{6CC2A31D-7E44-4B78-A8A4-3F11FCBD9BB2}" sibTransId="{9E60FC05-5E35-4D55-85B8-CE3B8BCA25DF}"/>
    <dgm:cxn modelId="{1E70E784-7E67-4C27-A9B4-C9504030D07A}" type="presOf" srcId="{4D5B69A4-F886-47A8-932A-FAB4BCBCE320}" destId="{C0B3E8A3-32B0-496C-A0E5-E6EEB86C7EDE}" srcOrd="0" destOrd="0" presId="urn:microsoft.com/office/officeart/2005/8/layout/radial6"/>
    <dgm:cxn modelId="{9751FABE-5D2E-4D5F-9084-4929909CB695}" srcId="{7A80B6BA-E672-468D-A69D-6F9C400FC054}" destId="{2F269824-90CF-45FA-965C-46E94B8504AA}" srcOrd="3" destOrd="0" parTransId="{A52F11AA-D927-4B51-90CD-A23137321EE4}" sibTransId="{4D5B69A4-F886-47A8-932A-FAB4BCBCE320}"/>
    <dgm:cxn modelId="{732F0F82-07C1-40FC-AB13-F3C94F8F2D97}" type="presOf" srcId="{09BF6CAA-4F8E-4396-BD65-B87082DE8FEC}" destId="{3CF0CC16-7021-4B82-AA78-F368787C7F12}" srcOrd="0" destOrd="0" presId="urn:microsoft.com/office/officeart/2005/8/layout/radial6"/>
    <dgm:cxn modelId="{1D48BCA2-9CDF-41F6-876F-87D1C8DDDE39}" type="presOf" srcId="{9E60FC05-5E35-4D55-85B8-CE3B8BCA25DF}" destId="{4AEA77B5-04C8-4B36-8480-B4C427246741}" srcOrd="0" destOrd="0" presId="urn:microsoft.com/office/officeart/2005/8/layout/radial6"/>
    <dgm:cxn modelId="{FEFC4E50-26B2-48D9-8CB4-45693FC557C8}" type="presOf" srcId="{7A80B6BA-E672-468D-A69D-6F9C400FC054}" destId="{0A8DCC4C-0530-4F81-B317-5B0C82EB2C9B}" srcOrd="0" destOrd="0" presId="urn:microsoft.com/office/officeart/2005/8/layout/radial6"/>
    <dgm:cxn modelId="{C54E8E95-4F11-4D61-A8BF-1396CBDD6663}" srcId="{50CA40B0-0962-4569-A986-AE601E8C99CF}" destId="{7A80B6BA-E672-468D-A69D-6F9C400FC054}" srcOrd="0" destOrd="0" parTransId="{3D76D508-6C92-4526-9B59-F408AB7F4D57}" sibTransId="{19B9CA72-FFBE-4444-BF78-FBF2D56DDCE4}"/>
    <dgm:cxn modelId="{3B7BE3F1-3E34-43D0-801F-D2AF7090FF03}" type="presOf" srcId="{E4A7B45E-14EF-41FF-8880-DF3221AF15AF}" destId="{EE9DF3D5-622F-4A5D-90DE-024097183851}" srcOrd="0" destOrd="0" presId="urn:microsoft.com/office/officeart/2005/8/layout/radial6"/>
    <dgm:cxn modelId="{594C224D-42F8-4DE9-8D7B-13F092EA2A42}" type="presOf" srcId="{50CA40B0-0962-4569-A986-AE601E8C99CF}" destId="{FD82532E-3D7B-4E15-B60F-616885D59312}" srcOrd="0" destOrd="0" presId="urn:microsoft.com/office/officeart/2005/8/layout/radial6"/>
    <dgm:cxn modelId="{B3FB29F1-E77B-43B1-A99C-259B10BBCB9A}" type="presOf" srcId="{2F269824-90CF-45FA-965C-46E94B8504AA}" destId="{825A850C-0941-4111-96E2-A6C901C6E71E}" srcOrd="0" destOrd="0" presId="urn:microsoft.com/office/officeart/2005/8/layout/radial6"/>
    <dgm:cxn modelId="{17DDF11D-E72B-4D46-9CA2-D74143164634}" type="presOf" srcId="{95CC8AB9-30D3-409C-B0CE-90ABE81BDD5B}" destId="{CE4E17F9-D7AA-474F-ABC7-2E095881A2D4}" srcOrd="0" destOrd="0" presId="urn:microsoft.com/office/officeart/2005/8/layout/radial6"/>
    <dgm:cxn modelId="{1DEB5131-96B2-49B9-AA30-2AFFC8702548}" type="presOf" srcId="{8C1B4F69-6209-4662-AE36-A305A55C1886}" destId="{7D90C993-2A19-43DD-B3CE-5801A0B87F8A}" srcOrd="0" destOrd="0" presId="urn:microsoft.com/office/officeart/2005/8/layout/radial6"/>
    <dgm:cxn modelId="{0736A67C-8523-4EB5-9474-718A85E8251C}" srcId="{7A80B6BA-E672-468D-A69D-6F9C400FC054}" destId="{E4A7B45E-14EF-41FF-8880-DF3221AF15AF}" srcOrd="0" destOrd="0" parTransId="{2210C60E-406A-48F7-BB63-A993567CFB3B}" sibTransId="{95CC8AB9-30D3-409C-B0CE-90ABE81BDD5B}"/>
    <dgm:cxn modelId="{FDD00C32-14CE-4F72-B6AA-E311D7AB16CA}" type="presOf" srcId="{7A28D4C2-749C-4737-BD5C-A8F9D87F3B47}" destId="{DE20A161-8F45-45D6-9C10-DD658C39D1A1}" srcOrd="0" destOrd="0" presId="urn:microsoft.com/office/officeart/2005/8/layout/radial6"/>
    <dgm:cxn modelId="{1CAF8A8C-F770-4CA0-8A5E-DE98C2E8E22B}" srcId="{7A80B6BA-E672-468D-A69D-6F9C400FC054}" destId="{09BF6CAA-4F8E-4396-BD65-B87082DE8FEC}" srcOrd="1" destOrd="0" parTransId="{FA26FD63-E9A0-47C4-9588-3C50220D8847}" sibTransId="{7A28D4C2-749C-4737-BD5C-A8F9D87F3B47}"/>
    <dgm:cxn modelId="{C77DFC12-3323-42AD-A36F-C4072E3A3D56}" type="presParOf" srcId="{FD82532E-3D7B-4E15-B60F-616885D59312}" destId="{0A8DCC4C-0530-4F81-B317-5B0C82EB2C9B}" srcOrd="0" destOrd="0" presId="urn:microsoft.com/office/officeart/2005/8/layout/radial6"/>
    <dgm:cxn modelId="{1F578920-D1BA-4011-98C2-F5BD40FAD3E1}" type="presParOf" srcId="{FD82532E-3D7B-4E15-B60F-616885D59312}" destId="{EE9DF3D5-622F-4A5D-90DE-024097183851}" srcOrd="1" destOrd="0" presId="urn:microsoft.com/office/officeart/2005/8/layout/radial6"/>
    <dgm:cxn modelId="{00094898-1CAF-4BB0-B1AB-9D0D954B148D}" type="presParOf" srcId="{FD82532E-3D7B-4E15-B60F-616885D59312}" destId="{3B0D0CC2-DCD5-4B80-8144-4DED31CA70E2}" srcOrd="2" destOrd="0" presId="urn:microsoft.com/office/officeart/2005/8/layout/radial6"/>
    <dgm:cxn modelId="{DC353DBF-D724-4990-BF18-A0981B940EA9}" type="presParOf" srcId="{FD82532E-3D7B-4E15-B60F-616885D59312}" destId="{CE4E17F9-D7AA-474F-ABC7-2E095881A2D4}" srcOrd="3" destOrd="0" presId="urn:microsoft.com/office/officeart/2005/8/layout/radial6"/>
    <dgm:cxn modelId="{D3D67750-8E9E-412C-AC93-5B2B58E222E4}" type="presParOf" srcId="{FD82532E-3D7B-4E15-B60F-616885D59312}" destId="{3CF0CC16-7021-4B82-AA78-F368787C7F12}" srcOrd="4" destOrd="0" presId="urn:microsoft.com/office/officeart/2005/8/layout/radial6"/>
    <dgm:cxn modelId="{2D5AD936-07B0-44F1-882F-3D84E040972C}" type="presParOf" srcId="{FD82532E-3D7B-4E15-B60F-616885D59312}" destId="{984FC5F8-0C14-4F7B-BE14-7ED7B24A01BE}" srcOrd="5" destOrd="0" presId="urn:microsoft.com/office/officeart/2005/8/layout/radial6"/>
    <dgm:cxn modelId="{8A13AF4A-B5A1-4E4F-A1E3-AA06B6792614}" type="presParOf" srcId="{FD82532E-3D7B-4E15-B60F-616885D59312}" destId="{DE20A161-8F45-45D6-9C10-DD658C39D1A1}" srcOrd="6" destOrd="0" presId="urn:microsoft.com/office/officeart/2005/8/layout/radial6"/>
    <dgm:cxn modelId="{FF8319EA-0591-4C4B-A4FC-F7388B85AAEF}" type="presParOf" srcId="{FD82532E-3D7B-4E15-B60F-616885D59312}" destId="{7D90C993-2A19-43DD-B3CE-5801A0B87F8A}" srcOrd="7" destOrd="0" presId="urn:microsoft.com/office/officeart/2005/8/layout/radial6"/>
    <dgm:cxn modelId="{1AE86D23-8E18-4E86-A040-A97ADC7B250F}" type="presParOf" srcId="{FD82532E-3D7B-4E15-B60F-616885D59312}" destId="{2CFD8500-ED72-43CB-9D5B-0CA6C95A2FD5}" srcOrd="8" destOrd="0" presId="urn:microsoft.com/office/officeart/2005/8/layout/radial6"/>
    <dgm:cxn modelId="{759E373E-47C5-4052-BCED-F4E432716F04}" type="presParOf" srcId="{FD82532E-3D7B-4E15-B60F-616885D59312}" destId="{4AEA77B5-04C8-4B36-8480-B4C427246741}" srcOrd="9" destOrd="0" presId="urn:microsoft.com/office/officeart/2005/8/layout/radial6"/>
    <dgm:cxn modelId="{F00B11A6-AF7E-4D62-B999-6E8613175E0D}" type="presParOf" srcId="{FD82532E-3D7B-4E15-B60F-616885D59312}" destId="{825A850C-0941-4111-96E2-A6C901C6E71E}" srcOrd="10" destOrd="0" presId="urn:microsoft.com/office/officeart/2005/8/layout/radial6"/>
    <dgm:cxn modelId="{70E9D467-2A04-46BA-AE6F-BDE5F9734DF7}" type="presParOf" srcId="{FD82532E-3D7B-4E15-B60F-616885D59312}" destId="{14928631-842A-486A-9DE7-6B4113C3DD4A}" srcOrd="11" destOrd="0" presId="urn:microsoft.com/office/officeart/2005/8/layout/radial6"/>
    <dgm:cxn modelId="{857371F2-6BB8-4DD5-A5C1-711B37E14C32}" type="presParOf" srcId="{FD82532E-3D7B-4E15-B60F-616885D59312}" destId="{C0B3E8A3-32B0-496C-A0E5-E6EEB86C7EDE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C4600C2-05CC-41EA-BEC3-C225C74A7AAC}">
      <dsp:nvSpPr>
        <dsp:cNvPr id="0" name=""/>
        <dsp:cNvSpPr/>
      </dsp:nvSpPr>
      <dsp:spPr>
        <a:xfrm>
          <a:off x="0" y="510510"/>
          <a:ext cx="8128000" cy="831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CFFDC01-7115-4613-848D-C3049C6B0A27}">
      <dsp:nvSpPr>
        <dsp:cNvPr id="0" name=""/>
        <dsp:cNvSpPr/>
      </dsp:nvSpPr>
      <dsp:spPr>
        <a:xfrm>
          <a:off x="406400" y="23430"/>
          <a:ext cx="5689600" cy="97416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053" tIns="0" rIns="215053" bIns="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4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何謂必備求職力</a:t>
          </a:r>
          <a:endParaRPr lang="zh-TW" altLang="en-US" sz="4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453955" y="70985"/>
        <a:ext cx="5594490" cy="879050"/>
      </dsp:txXfrm>
    </dsp:sp>
    <dsp:sp modelId="{A0369FD4-5048-4F2C-B4DE-A10C4F21F084}">
      <dsp:nvSpPr>
        <dsp:cNvPr id="0" name=""/>
        <dsp:cNvSpPr/>
      </dsp:nvSpPr>
      <dsp:spPr>
        <a:xfrm>
          <a:off x="0" y="2007390"/>
          <a:ext cx="8128000" cy="831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3676672"/>
              <a:satOff val="-5114"/>
              <a:lumOff val="-196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F7D071A-28B0-49C0-8261-DC80054BD8BA}">
      <dsp:nvSpPr>
        <dsp:cNvPr id="0" name=""/>
        <dsp:cNvSpPr/>
      </dsp:nvSpPr>
      <dsp:spPr>
        <a:xfrm>
          <a:off x="406400" y="1520310"/>
          <a:ext cx="5689600" cy="974160"/>
        </a:xfrm>
        <a:prstGeom prst="roundRect">
          <a:avLst/>
        </a:prstGeom>
        <a:solidFill>
          <a:schemeClr val="accent5">
            <a:hueOff val="-3676672"/>
            <a:satOff val="-5114"/>
            <a:lumOff val="-196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053" tIns="0" rIns="215053" bIns="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4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什麼是好的履歷</a:t>
          </a:r>
          <a:endParaRPr lang="zh-TW" altLang="en-US" sz="4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453955" y="1567865"/>
        <a:ext cx="5594490" cy="879050"/>
      </dsp:txXfrm>
    </dsp:sp>
    <dsp:sp modelId="{C4701A84-FE2F-436F-AAE1-B45D62B3A385}">
      <dsp:nvSpPr>
        <dsp:cNvPr id="0" name=""/>
        <dsp:cNvSpPr/>
      </dsp:nvSpPr>
      <dsp:spPr>
        <a:xfrm>
          <a:off x="0" y="3504270"/>
          <a:ext cx="8128000" cy="831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7353344"/>
              <a:satOff val="-10228"/>
              <a:lumOff val="-392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BB1A83-FED2-4091-8C03-678C2079A44F}">
      <dsp:nvSpPr>
        <dsp:cNvPr id="0" name=""/>
        <dsp:cNvSpPr/>
      </dsp:nvSpPr>
      <dsp:spPr>
        <a:xfrm>
          <a:off x="406400" y="3017190"/>
          <a:ext cx="5689600" cy="974160"/>
        </a:xfrm>
        <a:prstGeom prst="roundRect">
          <a:avLst/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053" tIns="0" rIns="215053" bIns="0" numCol="1" spcCol="1270" anchor="ctr" anchorCtr="0">
          <a:noAutofit/>
        </a:bodyPr>
        <a:lstStyle/>
        <a:p>
          <a:pPr lvl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自傳內容決</a:t>
          </a:r>
          <a:r>
            <a:rPr lang="zh-TW" altLang="en-US" sz="4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生死</a:t>
          </a:r>
          <a:endParaRPr lang="zh-TW" altLang="en-US" sz="4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453955" y="3064745"/>
        <a:ext cx="5594490" cy="87905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matrix2">
  <dgm:title val=""/>
  <dgm:desc val=""/>
  <dgm:catLst>
    <dgm:cat type="matrix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l" for="ch" forName="rect1" refType="w" fact="0.065"/>
          <dgm:constr type="t" for="ch" forName="rect1" refType="h" fact="0.065"/>
          <dgm:constr type="w" for="ch" forName="rect2" refType="w" fact="0.4"/>
          <dgm:constr type="h" for="ch" forName="rect2" refType="h" fact="0.4"/>
          <dgm:constr type="r" for="ch" forName="rect2" refType="w" fact="0.935"/>
          <dgm:constr type="t" for="ch" forName="rect2" refType="h" fact="0.065"/>
          <dgm:constr type="w" for="ch" forName="rect3" refType="w" fact="0.4"/>
          <dgm:constr type="h" for="ch" forName="rect3" refType="w" fact="0.4"/>
          <dgm:constr type="l" for="ch" forName="rect3" refType="w" fact="0.065"/>
          <dgm:constr type="b" for="ch" forName="rect3" refType="h" fact="0.935"/>
          <dgm:constr type="w" for="ch" forName="rect4" refType="w" fact="0.4"/>
          <dgm:constr type="h" for="ch" forName="rect4" refType="h" fact="0.4"/>
          <dgm:constr type="r" for="ch" forName="rect4" refType="w" fact="0.935"/>
          <dgm:constr type="b" for="ch" forName="rect4" refType="h" fact="0.935"/>
        </dgm:constrLst>
      </dgm:if>
      <dgm:else name="Name2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r" for="ch" forName="rect1" refType="w" fact="0.935"/>
          <dgm:constr type="t" for="ch" forName="rect1" refType="h" fact="0.065"/>
          <dgm:constr type="w" for="ch" forName="rect2" refType="w" fact="0.4"/>
          <dgm:constr type="h" for="ch" forName="rect2" refType="h" fact="0.4"/>
          <dgm:constr type="l" for="ch" forName="rect2" refType="w" fact="0.065"/>
          <dgm:constr type="t" for="ch" forName="rect2" refType="h" fact="0.065"/>
          <dgm:constr type="w" for="ch" forName="rect3" refType="w" fact="0.4"/>
          <dgm:constr type="h" for="ch" forName="rect3" refType="w" fact="0.4"/>
          <dgm:constr type="r" for="ch" forName="rect3" refType="w" fact="0.935"/>
          <dgm:constr type="b" for="ch" forName="rect3" refType="h" fact="0.935"/>
          <dgm:constr type="w" for="ch" forName="rect4" refType="w" fact="0.4"/>
          <dgm:constr type="h" for="ch" forName="rect4" refType="h" fact="0.4"/>
          <dgm:constr type="l" for="ch" forName="rect4" refType="w" fact="0.065"/>
          <dgm:constr type="b" for="ch" forName="rect4" refType="h" fact="0.935"/>
        </dgm:constrLst>
      </dgm:else>
    </dgm:choose>
    <dgm:ruleLst/>
    <dgm:choose name="Name3">
      <dgm:if name="Name4" axis="ch" ptType="node" func="cnt" op="gte" val="1">
        <dgm:layoutNode name="axisShape" styleLbl="bgShp">
          <dgm:alg type="sp"/>
          <dgm:shape xmlns:r="http://schemas.openxmlformats.org/officeDocument/2006/relationships" type="quadArrow" r:blip="">
            <dgm:adjLst>
              <dgm:adj idx="1" val="0.02"/>
              <dgm:adj idx="2" val="0.04"/>
              <dgm:adj idx="3" val="0.05"/>
            </dgm:adjLst>
          </dgm:shape>
          <dgm:presOf/>
          <dgm:constrLst/>
          <dgm:ruleLst/>
        </dgm:layoutNode>
        <dgm:layoutNode name="rect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914CF6BA-0AED-48B5-82F6-54E3ADF2C364}" type="datetimeFigureOut">
              <a:rPr lang="zh-TW" altLang="en-US"/>
              <a:pPr>
                <a:defRPr/>
              </a:pPr>
              <a:t>2016/10/31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  <a:endParaRPr lang="zh-TW" altLang="en-US" noProof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3D865959-1DD3-4F47-8F80-BD1431F9AE9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8031446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smtClean="0">
              <a:latin typeface="Arial" panose="020B0604020202020204" pitchFamily="34" charset="0"/>
            </a:endParaRPr>
          </a:p>
        </p:txBody>
      </p:sp>
      <p:sp>
        <p:nvSpPr>
          <p:cNvPr id="13316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696CDF6-8243-4E8D-B0F4-9329281F261F}" type="slidenum">
              <a:rPr lang="zh-TW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en-US" altLang="zh-TW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34723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smtClean="0">
              <a:latin typeface="Arial" panose="020B0604020202020204" pitchFamily="34" charset="0"/>
            </a:endParaRPr>
          </a:p>
        </p:txBody>
      </p:sp>
      <p:sp>
        <p:nvSpPr>
          <p:cNvPr id="15364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D142D83-6985-49DA-B63F-0438192CACD3}" type="slidenum">
              <a:rPr lang="en-US" altLang="zh-TW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en-US" altLang="zh-TW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81864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1CB361A-F44A-40D5-9B35-7A196FAF08AA}" type="slidenum">
              <a:rPr lang="zh-TW" altLang="en-US"/>
              <a:pPr/>
              <a:t>34</a:t>
            </a:fld>
            <a:endParaRPr lang="en-US" altLang="zh-TW"/>
          </a:p>
        </p:txBody>
      </p:sp>
      <p:sp>
        <p:nvSpPr>
          <p:cNvPr id="155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5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1404886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150791D-B0CE-4ABA-909C-43CB39E525E5}" type="slidenum">
              <a:rPr lang="zh-TW" altLang="en-US"/>
              <a:pPr/>
              <a:t>43</a:t>
            </a:fld>
            <a:endParaRPr lang="en-US" altLang="zh-TW"/>
          </a:p>
        </p:txBody>
      </p:sp>
      <p:sp>
        <p:nvSpPr>
          <p:cNvPr id="1413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1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497275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A695EF3-19F9-493B-B3BE-666A0FDB6579}" type="slidenum">
              <a:rPr lang="zh-TW" altLang="en-US"/>
              <a:pPr/>
              <a:t>44</a:t>
            </a:fld>
            <a:endParaRPr lang="en-US" altLang="zh-TW"/>
          </a:p>
        </p:txBody>
      </p:sp>
      <p:sp>
        <p:nvSpPr>
          <p:cNvPr id="143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17453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A695EF3-19F9-493B-B3BE-666A0FDB6579}" type="slidenum">
              <a:rPr lang="zh-TW" altLang="en-US"/>
              <a:pPr/>
              <a:t>45</a:t>
            </a:fld>
            <a:endParaRPr lang="en-US" altLang="zh-TW"/>
          </a:p>
        </p:txBody>
      </p:sp>
      <p:sp>
        <p:nvSpPr>
          <p:cNvPr id="143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444834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A695EF3-19F9-493B-B3BE-666A0FDB6579}" type="slidenum">
              <a:rPr lang="zh-TW" altLang="en-US"/>
              <a:pPr/>
              <a:t>46</a:t>
            </a:fld>
            <a:endParaRPr lang="en-US" altLang="zh-TW"/>
          </a:p>
        </p:txBody>
      </p:sp>
      <p:sp>
        <p:nvSpPr>
          <p:cNvPr id="143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50342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BD769D-2A50-4858-A893-48CD7D8CD184}" type="datetimeFigureOut">
              <a:rPr lang="zh-TW" altLang="en-US"/>
              <a:pPr>
                <a:defRPr/>
              </a:pPr>
              <a:t>2016/10/31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5ED570-7650-4019-B93F-68AF5EF7A65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32251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953F75-BED2-4C9F-B693-E643C82FF40C}" type="datetimeFigureOut">
              <a:rPr lang="zh-TW" altLang="en-US"/>
              <a:pPr>
                <a:defRPr/>
              </a:pPr>
              <a:t>2016/10/31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5BCB7C-DFF0-4250-8FC4-CBF3BF161CB5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771904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2848C6-FCFF-4A05-A0F6-E5E274B0B84D}" type="datetimeFigureOut">
              <a:rPr lang="zh-TW" altLang="en-US"/>
              <a:pPr>
                <a:defRPr/>
              </a:pPr>
              <a:t>2016/10/31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3DC567-96EF-495D-867C-CF67FD3A980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107761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F0CBC-72F3-4869-AC96-0ECEF704762A}" type="datetimeFigureOut">
              <a:rPr lang="zh-TW" altLang="en-US"/>
              <a:pPr>
                <a:defRPr/>
              </a:pPr>
              <a:t>2016/10/31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CC5908-128B-433D-BC18-DDF2FD12E98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702944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06459B-CA4B-4E56-88DD-52EE32A35A14}" type="datetimeFigureOut">
              <a:rPr lang="zh-TW" altLang="en-US"/>
              <a:pPr>
                <a:defRPr/>
              </a:pPr>
              <a:t>2016/10/31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E3650F-9FF6-4D97-B87D-30470EE6BA0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156860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BDCE6C-D3FC-4632-90C7-5113ECBB2E8C}" type="datetimeFigureOut">
              <a:rPr lang="zh-TW" altLang="en-US"/>
              <a:pPr>
                <a:defRPr/>
              </a:pPr>
              <a:t>2016/10/31</a:t>
            </a:fld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E62D04-FC0F-4BE6-8EE4-EF58DDE54BB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705704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841F76-2A8D-4307-B2A9-CF7F16690300}" type="datetimeFigureOut">
              <a:rPr lang="zh-TW" altLang="en-US"/>
              <a:pPr>
                <a:defRPr/>
              </a:pPr>
              <a:t>2016/10/31</a:t>
            </a:fld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DC4E47-113B-4DE7-BCD7-E318894A795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76949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E73256-2E01-4544-9BF6-759EBA883CC2}" type="datetimeFigureOut">
              <a:rPr lang="zh-TW" altLang="en-US"/>
              <a:pPr>
                <a:defRPr/>
              </a:pPr>
              <a:t>2016/10/31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DC44E7-8022-427B-BEC3-C3750638D0B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353847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D3D8A9-B2C6-4CE9-8455-A7C0A731E40B}" type="datetimeFigureOut">
              <a:rPr lang="zh-TW" altLang="en-US"/>
              <a:pPr>
                <a:defRPr/>
              </a:pPr>
              <a:t>2016/10/31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A8306F-AFF6-4DFA-B80E-4A201E465198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839550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B0FB75-2320-4C5D-8298-1DBFF98151AC}" type="datetimeFigureOut">
              <a:rPr lang="zh-TW" altLang="en-US"/>
              <a:pPr>
                <a:defRPr/>
              </a:pPr>
              <a:t>2016/10/31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E64824-4643-4A29-8B4A-20C3DCAB535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160207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5AF4AD-91B8-4B20-B1DD-4BD43FF01013}" type="datetimeFigureOut">
              <a:rPr lang="zh-TW" altLang="en-US"/>
              <a:pPr>
                <a:defRPr/>
              </a:pPr>
              <a:t>2016/10/31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AFED18-63C7-481A-B9E7-18F0D9D73C5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650956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標題版面配置區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E7987B0B-94DB-4593-9C6E-310182971FED}" type="datetimeFigureOut">
              <a:rPr lang="zh-TW" altLang="en-US"/>
              <a:pPr>
                <a:defRPr/>
              </a:pPr>
              <a:t>2016/10/31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5CAA184B-DEC4-4B07-8A68-DC86FECB729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grpSp>
        <p:nvGrpSpPr>
          <p:cNvPr id="3" name="群組 2"/>
          <p:cNvGrpSpPr/>
          <p:nvPr userDrawn="1"/>
        </p:nvGrpSpPr>
        <p:grpSpPr>
          <a:xfrm>
            <a:off x="10761501" y="5268913"/>
            <a:ext cx="1184598" cy="1506953"/>
            <a:chOff x="10761501" y="5268913"/>
            <a:chExt cx="1184598" cy="1506953"/>
          </a:xfrm>
        </p:grpSpPr>
        <p:pic>
          <p:nvPicPr>
            <p:cNvPr id="7" name="圖片 6"/>
            <p:cNvPicPr>
              <a:picLocks noChangeAspect="1"/>
            </p:cNvPicPr>
            <p:nvPr userDrawn="1"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761501" y="5268913"/>
              <a:ext cx="1184598" cy="1157287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2" name="文字方塊 1"/>
            <p:cNvSpPr txBox="1"/>
            <p:nvPr userDrawn="1"/>
          </p:nvSpPr>
          <p:spPr>
            <a:xfrm>
              <a:off x="10761501" y="6437312"/>
              <a:ext cx="118459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TW" altLang="en-US" sz="1600" b="0" dirty="0" smtClean="0">
                  <a:solidFill>
                    <a:schemeClr val="accent1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華康儷中黑" panose="020B0509000000000000" pitchFamily="49" charset="-120"/>
                  <a:ea typeface="華康儷中黑" panose="020B0509000000000000" pitchFamily="49" charset="-120"/>
                </a:rPr>
                <a:t>人資</a:t>
              </a:r>
              <a:r>
                <a:rPr lang="en-US" altLang="zh-TW" sz="1600" b="0" dirty="0" err="1" smtClean="0">
                  <a:solidFill>
                    <a:schemeClr val="accent1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華康儷中黑" panose="020B0509000000000000" pitchFamily="49" charset="-120"/>
                  <a:ea typeface="華康儷中黑" panose="020B0509000000000000" pitchFamily="49" charset="-120"/>
                </a:rPr>
                <a:t>i</a:t>
              </a:r>
              <a:r>
                <a:rPr lang="zh-TW" altLang="en-US" sz="1600" b="0" dirty="0" smtClean="0">
                  <a:solidFill>
                    <a:schemeClr val="accent1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華康儷中黑" panose="020B0509000000000000" pitchFamily="49" charset="-120"/>
                  <a:ea typeface="華康儷中黑" panose="020B0509000000000000" pitchFamily="49" charset="-120"/>
                </a:rPr>
                <a:t>職涯</a:t>
              </a:r>
              <a:endParaRPr lang="zh-TW" altLang="en-US" sz="1600" b="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儷中黑" panose="020B0509000000000000" pitchFamily="49" charset="-120"/>
                <a:ea typeface="華康儷中黑" panose="020B0509000000000000" pitchFamily="49" charset="-120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新細明體" panose="02020500000000000000" pitchFamily="18" charset="-12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新細明體" panose="02020500000000000000" pitchFamily="18" charset="-12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新細明體" panose="02020500000000000000" pitchFamily="18" charset="-12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新細明體" panose="02020500000000000000" pitchFamily="18" charset="-12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新細明體" panose="02020500000000000000" pitchFamily="18" charset="-12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新細明體" panose="02020500000000000000" pitchFamily="18" charset="-12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新細明體" panose="02020500000000000000" pitchFamily="18" charset="-12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新細明體" panose="02020500000000000000" pitchFamily="18" charset="-12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wmf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871" y="2046130"/>
            <a:ext cx="6057892" cy="4811870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7888357" y="4339446"/>
            <a:ext cx="377330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TW" altLang="en-US" sz="4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主講 </a:t>
            </a:r>
            <a:r>
              <a:rPr lang="en-US" altLang="zh-TW" sz="4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zh-TW" altLang="en-US" sz="4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盧世安</a:t>
            </a:r>
            <a:endParaRPr lang="zh-TW" altLang="en-US" sz="4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950871" y="579864"/>
            <a:ext cx="1101360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如何製作一份</a:t>
            </a:r>
            <a:r>
              <a:rPr lang="en-US" altLang="zh-TW" sz="8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『</a:t>
            </a:r>
            <a:r>
              <a:rPr lang="zh-TW" altLang="en-US" sz="8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吸睛履歷</a:t>
            </a:r>
            <a:r>
              <a:rPr lang="en-US" altLang="zh-TW" sz="8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』</a:t>
            </a:r>
            <a:endParaRPr lang="zh-TW" altLang="en-US" sz="8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914947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>
          <a:xfrm>
            <a:off x="906374" y="663653"/>
            <a:ext cx="2736850" cy="790575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altLang="zh-TW" sz="36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【</a:t>
            </a:r>
            <a:r>
              <a:rPr lang="zh-TW" altLang="en-US" sz="36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主講簡介</a:t>
            </a:r>
            <a:r>
              <a:rPr lang="en-US" altLang="zh-TW" sz="36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】</a:t>
            </a:r>
            <a:endParaRPr lang="zh-TW" altLang="en-US" sz="3600" b="1" dirty="0">
              <a:solidFill>
                <a:srgbClr val="C0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" name="副標題 4"/>
          <p:cNvSpPr>
            <a:spLocks noGrp="1"/>
          </p:cNvSpPr>
          <p:nvPr>
            <p:ph type="subTitle" idx="1"/>
          </p:nvPr>
        </p:nvSpPr>
        <p:spPr>
          <a:xfrm>
            <a:off x="4347675" y="347730"/>
            <a:ext cx="7844325" cy="5975350"/>
          </a:xfrm>
        </p:spPr>
        <p:txBody>
          <a:bodyPr>
            <a:normAutofit/>
          </a:bodyPr>
          <a:lstStyle/>
          <a:p>
            <a:pPr algn="l">
              <a:lnSpc>
                <a:spcPct val="150000"/>
              </a:lnSpc>
              <a:defRPr/>
            </a:pPr>
            <a:r>
              <a:rPr lang="zh-TW" altLang="en-US" sz="5400" b="1" dirty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</a:rPr>
              <a:t>   </a:t>
            </a:r>
            <a:r>
              <a:rPr lang="zh-TW" altLang="en-US" sz="5400" b="1" u="sng" dirty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盧世安</a:t>
            </a:r>
            <a:endParaRPr lang="en-US" altLang="zh-TW" sz="5400" b="1" u="sng" dirty="0">
              <a:solidFill>
                <a:srgbClr val="0000C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71500" indent="-571500" algn="l">
              <a:lnSpc>
                <a:spcPts val="6000"/>
              </a:lnSpc>
              <a:buFont typeface="Arial" panose="020B0604020202020204" pitchFamily="34" charset="0"/>
              <a:buChar char="•"/>
              <a:defRPr/>
            </a:pPr>
            <a:r>
              <a:rPr lang="zh-TW" altLang="en-US" sz="3400" b="1" dirty="0" smtClean="0">
                <a:solidFill>
                  <a:srgbClr val="7030A0"/>
                </a:solidFill>
                <a:latin typeface="微軟正黑體" pitchFamily="34" charset="-120"/>
                <a:ea typeface="微軟正黑體" pitchFamily="34" charset="-120"/>
              </a:rPr>
              <a:t>全國</a:t>
            </a:r>
            <a:r>
              <a:rPr lang="zh-TW" altLang="en-US" sz="3400" b="1" dirty="0">
                <a:solidFill>
                  <a:srgbClr val="7030A0"/>
                </a:solidFill>
                <a:latin typeface="微軟正黑體" pitchFamily="34" charset="-120"/>
                <a:ea typeface="微軟正黑體" pitchFamily="34" charset="-120"/>
              </a:rPr>
              <a:t>最大人</a:t>
            </a:r>
            <a:r>
              <a:rPr lang="zh-TW" altLang="en-US" sz="3400" b="1" dirty="0" smtClean="0">
                <a:solidFill>
                  <a:srgbClr val="7030A0"/>
                </a:solidFill>
                <a:latin typeface="微軟正黑體" pitchFamily="34" charset="-120"/>
                <a:ea typeface="微軟正黑體" pitchFamily="34" charset="-120"/>
              </a:rPr>
              <a:t>資專業社</a:t>
            </a:r>
            <a:r>
              <a:rPr lang="zh-TW" altLang="en-US" sz="3400" b="1" dirty="0">
                <a:solidFill>
                  <a:srgbClr val="7030A0"/>
                </a:solidFill>
                <a:latin typeface="微軟正黑體" pitchFamily="34" charset="-120"/>
                <a:ea typeface="微軟正黑體" pitchFamily="34" charset="-120"/>
              </a:rPr>
              <a:t>群</a:t>
            </a:r>
            <a:r>
              <a:rPr lang="en-US" altLang="zh-TW" sz="3400" b="1" dirty="0">
                <a:solidFill>
                  <a:srgbClr val="7030A0"/>
                </a:solidFill>
                <a:latin typeface="微軟正黑體" pitchFamily="34" charset="-120"/>
                <a:ea typeface="微軟正黑體" pitchFamily="34" charset="-120"/>
              </a:rPr>
              <a:t>/</a:t>
            </a:r>
            <a:r>
              <a:rPr lang="zh-TW" altLang="en-US" sz="3400" b="1" dirty="0">
                <a:solidFill>
                  <a:srgbClr val="7030A0"/>
                </a:solidFill>
                <a:latin typeface="微軟正黑體" pitchFamily="34" charset="-120"/>
                <a:ea typeface="微軟正黑體" pitchFamily="34" charset="-120"/>
              </a:rPr>
              <a:t>社</a:t>
            </a:r>
            <a:r>
              <a:rPr lang="zh-TW" altLang="en-US" sz="3400" b="1" dirty="0" smtClean="0">
                <a:solidFill>
                  <a:srgbClr val="7030A0"/>
                </a:solidFill>
                <a:latin typeface="微軟正黑體" pitchFamily="34" charset="-120"/>
                <a:ea typeface="微軟正黑體" pitchFamily="34" charset="-120"/>
              </a:rPr>
              <a:t>企</a:t>
            </a:r>
            <a:endParaRPr lang="en-US" altLang="zh-TW" sz="3400" b="1" dirty="0" smtClean="0">
              <a:solidFill>
                <a:srgbClr val="7030A0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l">
              <a:lnSpc>
                <a:spcPts val="6000"/>
              </a:lnSpc>
              <a:defRPr/>
            </a:pPr>
            <a:r>
              <a:rPr lang="en-US" altLang="zh-TW" sz="3400" b="1" dirty="0">
                <a:solidFill>
                  <a:srgbClr val="7030A0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altLang="zh-TW" sz="3400" b="1" dirty="0" smtClean="0">
                <a:solidFill>
                  <a:srgbClr val="7030A0"/>
                </a:solidFill>
                <a:latin typeface="微軟正黑體" pitchFamily="34" charset="-120"/>
                <a:ea typeface="微軟正黑體" pitchFamily="34" charset="-120"/>
              </a:rPr>
              <a:t>    </a:t>
            </a:r>
            <a:r>
              <a:rPr lang="zh-TW" altLang="en-US" sz="3400" b="1" dirty="0" smtClean="0">
                <a:solidFill>
                  <a:srgbClr val="7030A0"/>
                </a:solidFill>
                <a:latin typeface="微軟正黑體" pitchFamily="34" charset="-120"/>
                <a:ea typeface="微軟正黑體" pitchFamily="34" charset="-120"/>
              </a:rPr>
              <a:t>「</a:t>
            </a:r>
            <a:r>
              <a:rPr lang="zh-TW" altLang="en-US" sz="3400" b="1" dirty="0">
                <a:solidFill>
                  <a:srgbClr val="7030A0"/>
                </a:solidFill>
                <a:latin typeface="微軟正黑體" pitchFamily="34" charset="-120"/>
                <a:ea typeface="微軟正黑體" pitchFamily="34" charset="-120"/>
              </a:rPr>
              <a:t>人資小</a:t>
            </a:r>
            <a:r>
              <a:rPr lang="zh-TW" altLang="en-US" sz="3400" b="1" dirty="0" smtClean="0">
                <a:solidFill>
                  <a:srgbClr val="7030A0"/>
                </a:solidFill>
                <a:latin typeface="微軟正黑體" pitchFamily="34" charset="-120"/>
                <a:ea typeface="微軟正黑體" pitchFamily="34" charset="-120"/>
              </a:rPr>
              <a:t>週末 </a:t>
            </a:r>
            <a:r>
              <a:rPr lang="en-US" altLang="zh-TW" sz="3400" b="1" dirty="0" err="1" smtClean="0">
                <a:solidFill>
                  <a:srgbClr val="7030A0"/>
                </a:solidFill>
                <a:latin typeface="微軟正黑體" pitchFamily="34" charset="-120"/>
                <a:ea typeface="微軟正黑體" pitchFamily="34" charset="-120"/>
              </a:rPr>
              <a:t>HR_Friday</a:t>
            </a:r>
            <a:r>
              <a:rPr lang="zh-TW" altLang="en-US" sz="3400" b="1" dirty="0">
                <a:solidFill>
                  <a:srgbClr val="7030A0"/>
                </a:solidFill>
                <a:latin typeface="微軟正黑體" pitchFamily="34" charset="-120"/>
                <a:ea typeface="微軟正黑體" pitchFamily="34" charset="-120"/>
              </a:rPr>
              <a:t>」</a:t>
            </a:r>
            <a:r>
              <a:rPr lang="zh-TW" altLang="en-US" sz="3400" b="1" dirty="0" smtClean="0">
                <a:solidFill>
                  <a:srgbClr val="7030A0"/>
                </a:solidFill>
                <a:latin typeface="微軟正黑體" pitchFamily="34" charset="-120"/>
                <a:ea typeface="微軟正黑體" pitchFamily="34" charset="-120"/>
              </a:rPr>
              <a:t>創辦人</a:t>
            </a:r>
            <a:endParaRPr lang="en-US" altLang="zh-TW" sz="3400" b="1" dirty="0" smtClean="0">
              <a:solidFill>
                <a:srgbClr val="7030A0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571500" indent="-571500" algn="l">
              <a:lnSpc>
                <a:spcPts val="6000"/>
              </a:lnSpc>
              <a:buFont typeface="Arial" panose="020B0604020202020204" pitchFamily="34" charset="0"/>
              <a:buChar char="•"/>
              <a:defRPr/>
            </a:pPr>
            <a:r>
              <a:rPr lang="zh-TW" altLang="en-US" sz="3400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人資社會責任協會</a:t>
            </a:r>
            <a:r>
              <a:rPr lang="en-US" altLang="zh-TW" sz="34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HRSR</a:t>
            </a:r>
            <a:r>
              <a:rPr lang="en-US" altLang="zh-TW" sz="3400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/</a:t>
            </a:r>
            <a:r>
              <a:rPr lang="zh-TW" altLang="en-US" sz="3400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特約講師 </a:t>
            </a:r>
            <a:endParaRPr lang="en-US" altLang="zh-TW" sz="3400" b="1" dirty="0" smtClean="0">
              <a:solidFill>
                <a:srgbClr val="C00000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571500" indent="-571500" algn="l">
              <a:lnSpc>
                <a:spcPts val="6000"/>
              </a:lnSpc>
              <a:buFont typeface="Arial" panose="020B0604020202020204" pitchFamily="34" charset="0"/>
              <a:buChar char="•"/>
              <a:defRPr/>
            </a:pPr>
            <a:r>
              <a:rPr lang="zh-TW" altLang="en-US" sz="3400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擺渡</a:t>
            </a:r>
            <a:r>
              <a:rPr lang="zh-TW" altLang="en-US" sz="34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系統設計</a:t>
            </a:r>
            <a:r>
              <a:rPr lang="en-US" altLang="zh-TW" sz="34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/</a:t>
            </a:r>
            <a:r>
              <a:rPr lang="zh-TW" altLang="en-US" sz="34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職涯</a:t>
            </a:r>
            <a:r>
              <a:rPr lang="zh-TW" altLang="en-US" sz="3400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顧問</a:t>
            </a:r>
            <a:endParaRPr lang="en-US" altLang="zh-TW" sz="3400" b="1" dirty="0" smtClean="0">
              <a:solidFill>
                <a:srgbClr val="C00000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571500" indent="-571500" algn="l">
              <a:lnSpc>
                <a:spcPts val="6000"/>
              </a:lnSpc>
              <a:buFont typeface="Arial" panose="020B0604020202020204" pitchFamily="34" charset="0"/>
              <a:buChar char="•"/>
              <a:defRPr/>
            </a:pPr>
            <a:r>
              <a:rPr lang="zh-TW" altLang="en-US" sz="3400" b="1" dirty="0" smtClean="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人資</a:t>
            </a:r>
            <a:r>
              <a:rPr lang="en-US" altLang="zh-TW" sz="3400" b="1" dirty="0" err="1" smtClean="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i</a:t>
            </a:r>
            <a:r>
              <a:rPr lang="zh-TW" altLang="en-US" sz="3400" b="1" dirty="0" smtClean="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職涯 粉絲團</a:t>
            </a:r>
            <a:r>
              <a:rPr lang="en-US" altLang="zh-TW" sz="3400" b="1" dirty="0" smtClean="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/</a:t>
            </a:r>
            <a:r>
              <a:rPr lang="zh-TW" altLang="en-US" sz="3400" b="1" dirty="0" smtClean="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版主</a:t>
            </a:r>
            <a:endParaRPr lang="en-US" altLang="zh-TW" sz="3400" b="1" dirty="0">
              <a:solidFill>
                <a:schemeClr val="accent1">
                  <a:lumMod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571500" indent="-571500" algn="l">
              <a:lnSpc>
                <a:spcPts val="6000"/>
              </a:lnSpc>
              <a:buFont typeface="Arial" panose="020B0604020202020204" pitchFamily="34" charset="0"/>
              <a:buChar char="•"/>
              <a:defRPr/>
            </a:pPr>
            <a:endParaRPr lang="en-US" altLang="zh-TW" sz="3600" b="1" dirty="0">
              <a:solidFill>
                <a:srgbClr val="0000FF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457200" indent="-457200" algn="l">
              <a:lnSpc>
                <a:spcPct val="100000"/>
              </a:lnSpc>
              <a:buFont typeface="Arial" pitchFamily="34" charset="0"/>
              <a:buChar char="•"/>
              <a:defRPr/>
            </a:pPr>
            <a:endParaRPr lang="en-US" altLang="zh-TW" sz="3600" b="1" dirty="0">
              <a:solidFill>
                <a:srgbClr val="C00000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defRPr/>
            </a:pPr>
            <a:endParaRPr lang="zh-TW" altLang="en-US" sz="40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</a:endParaRPr>
          </a:p>
        </p:txBody>
      </p:sp>
      <p:pic>
        <p:nvPicPr>
          <p:cNvPr id="6" name="Picture 2" descr="https://scontent-tpe1-1.xx.fbcdn.net/hphotos-xpt1/v/t1.0-9/12108288_1078762798823364_5754856700818292275_n.jpg?oh=cab1c4f8f8153f74247cca0eae288554&amp;oe=5751C8B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377" y="1940023"/>
            <a:ext cx="3149182" cy="314918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6755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課程大綱</a:t>
            </a:r>
            <a:endParaRPr lang="zh-TW" altLang="en-US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5" name="資料庫圖表 4"/>
          <p:cNvGraphicFramePr/>
          <p:nvPr>
            <p:extLst>
              <p:ext uri="{D42A27DB-BD31-4B8C-83A1-F6EECF244321}">
                <p14:modId xmlns:p14="http://schemas.microsoft.com/office/powerpoint/2010/main" val="636193714"/>
              </p:ext>
            </p:extLst>
          </p:nvPr>
        </p:nvGraphicFramePr>
        <p:xfrm>
          <a:off x="1307171" y="1690688"/>
          <a:ext cx="8128000" cy="43593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76859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ctrTitle"/>
          </p:nvPr>
        </p:nvSpPr>
        <p:spPr>
          <a:xfrm>
            <a:off x="155575" y="513184"/>
            <a:ext cx="11835684" cy="1004551"/>
          </a:xfrm>
        </p:spPr>
        <p:txBody>
          <a:bodyPr/>
          <a:lstStyle/>
          <a:p>
            <a:r>
              <a:rPr lang="zh-TW" altLang="en-US" b="1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妳</a:t>
            </a:r>
            <a:r>
              <a:rPr lang="en-US" altLang="zh-TW" b="1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b="1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你在</a:t>
            </a:r>
            <a:r>
              <a:rPr lang="zh-TW" altLang="en-US" b="1" u="sng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人力銀行</a:t>
            </a:r>
            <a:r>
              <a:rPr lang="zh-TW" altLang="en-US" b="1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有帳號嗎</a:t>
            </a:r>
            <a:r>
              <a:rPr lang="en-US" altLang="zh-TW" b="1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!?</a:t>
            </a:r>
            <a:endParaRPr lang="zh-TW" altLang="en-US" b="1" dirty="0">
              <a:solidFill>
                <a:srgbClr val="0000C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7191" y="2217696"/>
            <a:ext cx="3592690" cy="818727"/>
          </a:xfrm>
          <a:prstGeom prst="rect">
            <a:avLst/>
          </a:prstGeom>
        </p:spPr>
      </p:pic>
      <p:sp>
        <p:nvSpPr>
          <p:cNvPr id="8" name="AutoShape 4" descr="data:image/png;base64,iVBORw0KGgoAAAANSUhEUgAAAdwAAABqCAMAAAAhmRAbAAABRFBMVEX////+0wAAkj0AAAD9bwr+0QD9agATmEkAjzX9bABuu4o+iTFktoPj4+P09PT9ZwASEhL+oWa7u7ttbW1GRkanp6e1tbXY2NiRkZEzMzP/zbA+qWhkZGTf8ef5+fkAkD4AiiZ8vpLPz8+fn58eHh7s7OyDg4O3t7d2dnb/8uhthiuQkJCx2b8mJiYvLy/Q0NBYWFg6OjpOTk7//fT+43j/99T/+d3+3EX+1yb//On+6Yz+31j/3sj/7aT//e9nZ2f+p3P+r3/+uZP+zrT/7OH/5NHI5dT+2TX/8bj9h0X/+NX/6p3+4mH9lFX+43D9hzj/8sSesyg/mzb9dyP9gC3ZyQ6rvBpdpS602sL+vpt/ryXS6tud0bHSyAv9j1H+o3zo6LD9UwC7wRM+nFOSth79fzhYoTQ3mjh8v3hcpSFunVqIgCQ11cycAAAT7klEQVR4nO2d+WPaRhbHIRxBuwHZGAzGDk7AELOuT2zAHI7P2o4vGtNu3abObtts9/j/f1+kmRGamTfSE4g4DXx/aApICM9HM/PmHaNAwCdVztpHd8d+fdtUX4oqp+3jx15Yj0ZvnvqnTOWrzo4/Xva5alo4HNZ6T/1rpvJJ1Xbu6E7X+2DDls6e+kdNNbIqpydHl/da1M7VUPTEpwt0drt7+z5911Ro5Svt49k7NhALih75dJV6JBJstG6b3YOqT984lZvauY89jR+IOWmX/lyn2giaikQijeurzp4/3zqVQtWzk6Oe7sCVdl1/rnYQCQ7UJxwJtjrdvQN/vnwqm6qV9tHjp7AbV1P6qS+X7NrhUsTB4HnrtlPbn47Tvqn9cHinwRMsCDfny1WbMlzWi4P13ebF1NYaUf2VziFiIBaG5Y++XHtXwdYap4P124tuzZdrTZpUKx13aY9+jJrVuiNca5xutJrd6TjtQfn+SufSw0AswA1XfPgN+w0EXDZMN1q7V93qlLCLqsYE63UgFqT74aOqYdkOxunGdfNib0oYVOXs5LCnRUfiSuD6ERi6UNlTjoSN/1xfTVdMdhkrnRvkSsdd0VkffpKzPeWGuN7a7dSmni1Dx3f9/uoPWEO++Kgw9pQzYmPFdDVdMR3rfnElcP0IDKHtKRfCkeD57kSvmNr+wg1H2yP/JK/2lDPiYKM+sXjP/GUb1h9G/kldP+H2dT65JtYn3+ZbU9rdyL+oM4yx7KBrH1rpT6qbqK9ww9rIv+jWX7aRXR9a6U8qny0qH9wY/thTA7gXfjTTn1M+WVQakz5yqo2/bIORibWnAoFTf9j+729M//3LaPq3z3CDk2tPBaqXoEUVRWkA96/PLMVG0398ZltHO6viphKemzCfMU/0cEYi4/0qlryc+xGyqKKzKGkQ3NG0/B0SGtamRttTpZWQoTfeW9s8b8vDGdlQqljyfB2i+dBOOo89+AGadHE2b3UMcJ/9qqQZabSanU7notvtXnQ6V7t1w8/oeg9cYRuitG5CSmKPt0TgLuFPiJsnzHu+0OBiqxnc0WcAXORqtTIGuLHvYUaN2440eVYPOrcNF754Y/nzwU0Zx6es0bWUUmh7TTo1vmBeLEQmgYSDyPEAXGQC8jjg/gGuhBpXqijA/sW5M1x0+OCzwS2ax6escZl0ZEhz4qmJFPmgYL4qpHaU2iZ/x51sUSFLB8YAd/lfEKErR6PowrH3otucwi2gT2DyCDdJya2wodUD3C3yfpr/JlDkmCPAosK5/8cB9ye579VdO9+tmm4D2eQWXC9WL5E3uJkVq/3prIuGm6dsy/S1I1zy5TkJrtbDpUKNA+4PEh6Mb1gd38c7HzMznwNuYsUGgMypBO7G9oJN2zMy3BJlu8reQMBtS8MyNuQ+DriiPRVpoX7KrqLvenA+bpJGQR9vyQtcOmkuLdm6JoFbSJRsSsxJcBPb5JwlayGEGJYDYZFu9BD3V40Bbky0p86F6bZ21eq/27oSnYqq9I0u7k/pq/AZ4JYIoFQ+MEeutpVgcIXFzaoItzATEq8TT6tVpN/3KMLFFg74D3f5vXPPqzap8yIijrc1uOs28J5l2g/QDgJLeLiU7YxhKJfJ5XYSOLjzM7a+7kGSRYWN7IwBrmRP8VdsDRCK4zXcdev4ZqBwke4Bm9Bw48RkowZ5lrxIoeCu0cF2zuu9dyKsdLV73p5q5xR68B/u70LH5f1LnFUsBGovQLi4GdvUvN0Q8aI4sku94WdDut4NFUvmP4Ihx8GN0+WtZSfjdSraU0JRyKPuKXAwElzR+chNmcLQy/sn9iC2kSa+Geg4WXQ7bEnQW2LEziyA2mA9OrEqsKW30xK9OZJxTm9tcK21Ev1t80l87KAiBIaEcq5Kzz0Txze4orHMFV4L1X98twaLUCJ4eyqwQxpwFXcYWjv0vHmJrTkTWHPuCi9uKZQmp1LnWX8a2C5nsOPzLD/pCmUDp4gsK9+sZZHOO/svEVez3Lh8APotPUTq6QI05dIrtoaEGyAv19PFgdLl9TjKiWHa1hnuF8h+Z1hCqo3O+6dorgbNtBgrXMlY5odlEe6t/UMwI7bhITGdtahLLM4rXCsUWAQ+3DTuJATc/EZojt101LbCjsxCqo3O9/i+Ma1F9fD9paH7sK4DgP2CKxnL3EpIHJa5CRXMiL3Gl5VYTeziXPY6LFtWdGm9P/QKHxa4K6vhBpKWKUBsc250d1Sew6WF+U9vdO3uqH12Wqn2dXrWPr7TpPoTFFwu4QKGKzkfuZFX2E6BXwNfQQtdD/YUmxPdxrut0Iwo8zTpXfr+YIm0GsqkBHo2uOUipxQP11KCxPzwqQF5LjAk7vJ38yB6miu5ntB9UXAX7XoOHiJH6rmux69lz7kfBXVcfKTeWnZ6S6mwnQlkcBBo1stSPLChhuu0FLKJzAorHjzgXKoNqgzz5E73CDf2LfcFL6C+K0fq+aGXt4g5SxpMZY/gdznKW3PputfQAVlDyXHghAC3r0yhUNg0x4hV438L5sSJcz8S0Qm3f7FEec5Z7MI5OylcMLd6GPUEN/aaPx+E+wcAiONTs/pupMEvgaGOG4zgp9zSDN+dPOgt1PMCbHaU183m+9nBaw9w6dxhcCuJo4CodXoOl2qjIZ2PD7aZ1xVubFE4G4K7/HcAkGDwXtTJzlRXXNLNgSIdA/eXGMoMWsVtpSuIBnpUcGWP1/BwaWxjwbB4WZBIqQ12lg2uaE+p1cZ7qGKL4pobhPs7SEh0RNRqNSGdSlUY6KFMqGxrFvxZhuJmn1+XV1DE3SjPxTBcxJxLvd9kwsXDtTmhPJRyDRInXeDGXrwUzwXh/gIzarrklXcUbL3YU2SFQ4Y6b2lUNLNV9hjNQz0yoIJbfDNvU3JLhpukMwdZBbkOyyvsPFtgCBvMNWS5tpzhyv1WMefCmY/BSNAp5H5wrUyywUfqaRoGCax5c88T3yBwTlrokfEMkdkBy/RVCZ1ms8neJfdevriWFUS812/JizVrsrcFhoBin/bxzePN0Ymce1O519zhxmIfgCYB4C7/oUhrvXX2ENeUSTZ4Y5mAmKErDU9xNZJUAcQbsgLcBYjfKhbuIO1CObBk4I9tNdhSbXyuZ+xLZcSA5MJq5rhUw40BQ7IhCC6Y+RhsufuH9xR5GHhjeYF2v6L5L9r901eezH2Aib0mwBU9GPSSOLjpwbsucCULrmKrwb67+Xj00K7kye2bv7H8FZou7VVTcem5sdjij/APgeDKmY/ooB1Y1Hvufh7XLP1mIw2946HrqlOvTBvNZmiNArdoe9crXHsNttFJdV3Xeo+HD7lcz9m/Qc8D4cZir158K12JCoILGMuQTdTtAsM0tBko3lgmtrJhgiw5t58s0uwp4BNzClwYwAXNW2tYzvbNKBP/mmVVpQvcVw0NF6jB1jR5FyNdvKXpeTLcWH88/uAQuYDgAsay1G9rLcVYLffdSEd9eV7El2RasGRq23E9xRKJBQBTLvF57QzaIFsmMuN3W0Vi9iTtS6E0/FUZNlvvDAcXWYMtpc7lFHCfv/gATrWWILhyRFZKgRqsekRyVcmPgXc+kt43Y65aSDOivVQZ5fEJEwWwRIqzG8n+2lwymV9mrU+LKXou67dbpeHgYiLyfUXFcbkNwo29diYbgOAuy85HKevYnigl0pV3FcRG6kv2SEvWW9clA/oG8An5VsDdxda5+WzSpDeAS+6HuPXNLKJEZutUIjAcXEUNtgT3UDgPhvtKYUXZBMCVnY9i4XTViZ3kgqxja+qz9t5Hq0qQZbq2AV0UjeTZ3ikli6nCAK5him2XOPdj2fqyhDn50wR00xtl3HvDwQ0cona1kfZ2VMD9xrVVALhy2bVYC8KFfiQ7WrSpbgM40aprNgjSvojLdKD3BZQPG5ewZ8mMyuAmZbib7NKb1LSmi7ISvUuGhAvVYGvShtoSXHjOHQ6uFKmXLCLeaBJrvIRxGb1HEXUrs75KfMW4HCU6oIM5y9SraHtnkwzgDG6Zjto2uPl1Qo95Gstsxp4n3zMkXMui0uhSqL8Yur+bPeJTH6U5F7aWJbg/S04qwKCSjGVpyhUGXmHQ3nNK1FCLLlQH0yY3Sjur7HBoUm5q4428BXeDgrJHhcxrp1gUQ5obhoTLAkP3d4+zH4+Oc20a+Dvmhmtp9z94nSvAffn61QvxcgBcaVSWzF3BESXOyE5pzUqx6MoAUJ7mzbh7MqipDC1ymQnODdhzZtszuMY/xrt2uLbIY2hLjiIOC5d00ehJhW8yflcF8dkyFdbdHeC+fP28v+YVLyfBxRjL1/ywLNaICXMuzvlIe8lb21s0JO5eQ0AnRri1yQKGm7qNdWyZwU3SUZmP5w7cWFlg1h8WLrGo5A0TLm1dNyqGA3Owb9kG9+fXz2JGzE/8WhmuvEeRNOfySXDinCoMy2J9ICyWF8f1EtrCbsUHpG+GtuFPSQyCe8sItu/kKdw1xomDy37POjjUDwuXBYbE2M9p2KIbvRcfCnUJ+5YZ3JffPH9lQsTAlcuuJf/UAYf+nfCpkP+IsqeYX5dvkRIXOVWJxWk24Y/NO2SGe8sc8EsUbop9ysGlcQhobRUYHi6twZbdx2d3JHSg6T0xAedEEc814OZfflh8zggi4Mr2VDDYEjufLSwvRxR4WxoVqY/TRGIx45HFYJxWu6xmTxH9JR8L07FBLkPglqy5gE+zUYaHDQ0Lt0pis5rUOwOVYzOYED6SArqWKS16qD78+HrRnpyMgAvuUST5mJoWO6lj7gtjOsJYpvWypGCWE62Ndogg0ATi0LZiQUzynQQHleGZKJowi4aRToZeHi79Xvi2GhYuG2Kj0J4Jp+02kDZ3qEyzib3i087d4S6/B2p9gKXqXj1iJsjJ6MR6BHdjmTqjoObKM1+9qqIzzyoPVPW889Dpxkony3zLRhVBISklyNHRHkywHRouS7XRsU/BtSXEuibIucOFI/WAe7jWaUJPXa2JN4fr788wtpDhxAZsxezHNh9RG11zEIjN1SRd566VMslyasWwxoSey8w5qGZpaLhWqg1yK/uTMD61FQEXitR7CcmKyRiuNfUFxhae32gaaf9jYNxl47lDGiwZ76H+R2I/dGhYsG+bkE+k51JxtnoG6A4NdxAYQvXdE3vFnw9wAWM56CEmKwXr3YzlIoOn2u/AorsgrUqsPq8uPSFny9GifCHNRd7X41Y8N5k1+uxMhrnItv1zYgQqg4ohvef2INzKoadyEgRcReYjMoNRKgNzsafiVvWIuu9ZdEOrfOe18plg15QpktFh94MkMoX01qCugWmTwrXyNAqBPN3ISMY4NFx7YCgaPnbaZyx/8okPIo0OV9qjyBJmSdOUT3PMmJxnXS+06uBkLFgVlxvpAd4Es6SlOu14vJQoJfJ9ldZkOva0d6qZ1NwbqXA3ObDEQ2VhaHaGW3CAa0+10fT7Y1XvzecexRrdkeHKZdeDPthys3vf1eUEKqc9iuJLVks6pyjHB2lP26zNktZ7O+JkvNOfSRe2l5aWtuhdwZUhWDWiVCvlpGlEZYTebHhOrJy5Fd5DAsHNlMtlkqqccoDLp9poun533BYBV9u5G6D8enS4sD1FdeuUMNNtQUnpDvbUPN+QTspbvZS2meN9Yff6m+LChnaIqbU3jHuBO2MuTd7fhLedAnuucFF4bZYXQ7qart1/epw9esjlcie53MPRzad7TYei+qPDddkgvX5VA/pvtda9VZSAOZnZbM+gBcSeU/O0E9IWjVvjuTIlbqAFvmuTjrWys5pM2OeCweGrtl1q4ma1yJYwOIBw17iLbii2fQC2rdGM8K5OFVU+M3l0uMoN0qkiwfPr3WbnYm/PKPCv1vYurnZv68rN8J3TnUm/mEMlW5SWOJR0pN4A/fp8M68IzTwXmtkuF+LiJF8kB88V+MPNvadEexmEy/d9lccUl2ozHriopwlFeDkd6VyB0m+PGXRucmHHvlxKGF3qLXxfcDttSuvjTBLsVMZgXk4Cdl0Ray3b6lRSyhQD8HEHnweuHKkfUS5G2Dx2px9THJVEaEF1XyTKTNk3+KKFraziWGmdm4f7ZtG44lo2m3ZKHmk/Wc91MJaHU2OMTxPKDPtgEYU8PEombdQheN8R2lD16eA6GstDSAoWToXYCHBMcN3sKa/ysEfRpGhYi0rTR51zFTX1wwpfJjQ5EjfnxXCN9he+vdnfRoMb+13lWh4SLr7semLk7TnY5gq4N/vQrgQCi/CWcOieu7z87P1P3/3qF+LIU7TeF64K9jnYRnmn1ps9trZSGBWuyXe5f+D7n3745XvMc9yc9Zkb7k8hzHOwDa73l4e5U3vcyAe4A8Sx9/9ots4b6GcxyvKwQfrkCHqAFM9V18OzubYUD/QNrqlXRgXofvdi9zzo7IhSyMseRZMjdQ22MRDrvcPjNryAHANcov0L5OM2OU3wo8zVqoBzrjnBGnsVqQP4Y4NrqHqw39m9Psc/M9fDHkUTJOl5Bua+GPeHuTOXB8CNFS7RQa3buTbiC+6IxSqiqUx95Ha1sVY6rnKB++y314IcF8YgXKp3navrhstMjN+jaKJEAkPmSufTLLRpnEJucKUn2Tse7ATXULW6d7XbOldOxdia+glTWzdXOneHJ6dosIZc4XqSG1yi/Vq3WYdm4qnzUaF/3kMrHVc9BVyi/oqpKayYIh4eODNRGtIUeTq4RPsXTduKaQrXVz01XEPV/VrHnInPxxipn0R9CXCJDt5BW0NONYK+HLhT+a4p3K9YU7hfsaZwv2JN4X7FmsL9irX43E/FpnB90P8BMXmORbC1eK0AAAAASUVORK5CYII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pic>
        <p:nvPicPr>
          <p:cNvPr id="11" name="圖片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3164" y="3706891"/>
            <a:ext cx="3327251" cy="902605"/>
          </a:xfrm>
          <a:prstGeom prst="rect">
            <a:avLst/>
          </a:prstGeom>
        </p:spPr>
      </p:pic>
      <p:pic>
        <p:nvPicPr>
          <p:cNvPr id="12" name="圖片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3041" y="5024788"/>
            <a:ext cx="3206840" cy="1544721"/>
          </a:xfrm>
          <a:prstGeom prst="rect">
            <a:avLst/>
          </a:prstGeom>
        </p:spPr>
      </p:pic>
      <p:pic>
        <p:nvPicPr>
          <p:cNvPr id="13" name="圖片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8147" y="2184234"/>
            <a:ext cx="2634982" cy="974582"/>
          </a:xfrm>
          <a:prstGeom prst="rect">
            <a:avLst/>
          </a:prstGeom>
        </p:spPr>
      </p:pic>
      <p:pic>
        <p:nvPicPr>
          <p:cNvPr id="14" name="圖片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8147" y="5157571"/>
            <a:ext cx="3113913" cy="947015"/>
          </a:xfrm>
          <a:prstGeom prst="rect">
            <a:avLst/>
          </a:prstGeom>
        </p:spPr>
      </p:pic>
      <p:pic>
        <p:nvPicPr>
          <p:cNvPr id="15" name="圖片 14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12" t="15001" r="22241" b="53844"/>
          <a:stretch/>
        </p:blipFill>
        <p:spPr>
          <a:xfrm>
            <a:off x="1610116" y="3653151"/>
            <a:ext cx="3206840" cy="1030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233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標題 1"/>
          <p:cNvSpPr>
            <a:spLocks noGrp="1"/>
          </p:cNvSpPr>
          <p:nvPr>
            <p:ph type="title"/>
          </p:nvPr>
        </p:nvSpPr>
        <p:spPr>
          <a:xfrm>
            <a:off x="1094704" y="450761"/>
            <a:ext cx="8229600" cy="1143000"/>
          </a:xfrm>
        </p:spPr>
        <p:txBody>
          <a:bodyPr/>
          <a:lstStyle/>
          <a:p>
            <a:pPr eaLnBrk="1" hangingPunct="1"/>
            <a:r>
              <a:rPr lang="zh-TW" altLang="en-US" sz="6000" b="1" u="sng" smtClean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求職是一種溝通</a:t>
            </a: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88514143"/>
              </p:ext>
            </p:extLst>
          </p:nvPr>
        </p:nvGraphicFramePr>
        <p:xfrm>
          <a:off x="708339" y="115911"/>
          <a:ext cx="10689464" cy="67420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91423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>
          <a:xfrm>
            <a:off x="914400" y="620560"/>
            <a:ext cx="10537903" cy="2446025"/>
          </a:xfrm>
        </p:spPr>
        <p:txBody>
          <a:bodyPr/>
          <a:lstStyle/>
          <a:p>
            <a:pPr algn="l">
              <a:lnSpc>
                <a:spcPct val="100000"/>
              </a:lnSpc>
            </a:pPr>
            <a:r>
              <a:rPr lang="zh-TW" altLang="en-US" sz="15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心法 </a:t>
            </a:r>
            <a:r>
              <a:rPr lang="en-US" altLang="zh-TW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VS.</a:t>
            </a:r>
            <a:r>
              <a:rPr lang="zh-TW" altLang="en-US" sz="7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15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技法</a:t>
            </a:r>
            <a:r>
              <a:rPr lang="zh-TW" altLang="en-US" sz="15000" b="1" dirty="0" smtClean="0">
                <a:solidFill>
                  <a:schemeClr val="bg2">
                    <a:lumMod val="1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lang="zh-TW" altLang="en-US" sz="15000" b="1" dirty="0">
              <a:solidFill>
                <a:schemeClr val="bg2">
                  <a:lumMod val="1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86" b="98632" l="10000" r="90000"/>
                    </a14:imgEffect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7918" y="2304826"/>
            <a:ext cx="6121908" cy="4475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6806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資料庫圖表 3"/>
          <p:cNvGraphicFramePr/>
          <p:nvPr/>
        </p:nvGraphicFramePr>
        <p:xfrm>
          <a:off x="2355385" y="635620"/>
          <a:ext cx="8128000" cy="57257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文字方塊 4"/>
          <p:cNvSpPr txBox="1"/>
          <p:nvPr/>
        </p:nvSpPr>
        <p:spPr>
          <a:xfrm>
            <a:off x="9932638" y="2713659"/>
            <a:ext cx="55074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b="1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能力好</a:t>
            </a:r>
            <a:endParaRPr lang="zh-TW" altLang="en-US" sz="3200" b="1" dirty="0">
              <a:solidFill>
                <a:srgbClr val="0000C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5567865" y="6068971"/>
            <a:ext cx="17030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沒經驗</a:t>
            </a:r>
            <a:endParaRPr lang="zh-TW" altLang="en-US" sz="3200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5680151" y="343232"/>
            <a:ext cx="14784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有經驗</a:t>
            </a:r>
            <a:endParaRPr lang="zh-TW" altLang="en-US" sz="3200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2236128" y="2713659"/>
            <a:ext cx="55074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b="1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能力差</a:t>
            </a:r>
            <a:endParaRPr lang="zh-TW" altLang="en-US" sz="3200" b="1" dirty="0">
              <a:solidFill>
                <a:srgbClr val="0000C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文字方塊 1"/>
          <p:cNvSpPr txBox="1"/>
          <p:nvPr/>
        </p:nvSpPr>
        <p:spPr>
          <a:xfrm>
            <a:off x="612231" y="343232"/>
            <a:ext cx="1193181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職場價值分類</a:t>
            </a:r>
            <a:endParaRPr lang="zh-TW" altLang="en-US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6498302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3250" y="0"/>
            <a:ext cx="5208749" cy="284356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979448" y="602167"/>
            <a:ext cx="5116552" cy="1512267"/>
          </a:xfrm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algn="ctr">
              <a:lnSpc>
                <a:spcPct val="100000"/>
              </a:lnSpc>
            </a:pP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為什麼</a:t>
            </a:r>
            <a:r>
              <a: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『</a:t>
            </a: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人才</a:t>
            </a:r>
            <a:r>
              <a: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』</a:t>
            </a: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會</a:t>
            </a:r>
            <a:r>
              <a: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CN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找不到</a:t>
            </a:r>
            <a:r>
              <a: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『</a:t>
            </a:r>
            <a:r>
              <a:rPr lang="zh-CN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工作</a:t>
            </a:r>
            <a:r>
              <a: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』</a:t>
            </a:r>
            <a:r>
              <a:rPr lang="zh-CN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？</a:t>
            </a:r>
            <a:endParaRPr lang="zh-CN" altLang="en-US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2114434"/>
            <a:ext cx="10515600" cy="4576297"/>
          </a:xfrm>
        </p:spPr>
        <p:txBody>
          <a:bodyPr/>
          <a:lstStyle/>
          <a:p>
            <a:pPr lvl="1">
              <a:lnSpc>
                <a:spcPct val="150000"/>
              </a:lnSpc>
            </a:pPr>
            <a:r>
              <a:rPr lang="zh-TW" altLang="en-US" sz="4400" b="1" dirty="0" smtClean="0">
                <a:solidFill>
                  <a:schemeClr val="tx2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大</a:t>
            </a:r>
            <a:r>
              <a:rPr lang="zh-CN" altLang="en-US" sz="4400" b="1" dirty="0" smtClean="0">
                <a:solidFill>
                  <a:schemeClr val="tx2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環境影響</a:t>
            </a:r>
          </a:p>
          <a:p>
            <a:pPr lvl="1">
              <a:lnSpc>
                <a:spcPct val="150000"/>
              </a:lnSpc>
            </a:pPr>
            <a:r>
              <a:rPr lang="zh-TW" altLang="en-US" sz="40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求職</a:t>
            </a:r>
            <a:r>
              <a:rPr lang="zh-CN" altLang="en-US" sz="40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資訊不充分</a:t>
            </a:r>
          </a:p>
          <a:p>
            <a:pPr lvl="1">
              <a:lnSpc>
                <a:spcPct val="150000"/>
              </a:lnSpc>
            </a:pPr>
            <a:r>
              <a:rPr lang="zh-CN" altLang="en-US" sz="40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個人</a:t>
            </a:r>
            <a:r>
              <a:rPr lang="zh-TW" altLang="en-US" sz="40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履</a:t>
            </a:r>
            <a:r>
              <a:rPr lang="zh-CN" altLang="en-US" sz="40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歷</a:t>
            </a:r>
            <a:r>
              <a:rPr lang="en-US" altLang="zh-TW" sz="40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40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自傳</a:t>
            </a:r>
            <a:r>
              <a:rPr lang="zh-CN" altLang="en-US" sz="40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撰寫不當</a:t>
            </a:r>
          </a:p>
          <a:p>
            <a:pPr lvl="1">
              <a:lnSpc>
                <a:spcPct val="150000"/>
              </a:lnSpc>
            </a:pPr>
            <a:r>
              <a:rPr lang="zh-CN" altLang="en-US" sz="40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不瞭解面試技巧</a:t>
            </a:r>
            <a:endParaRPr lang="zh-CN" altLang="en-US" sz="4000" b="1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049007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ROJCT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ROJCT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ROJCT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ROJCT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 bldLvl="5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>
          <a:xfrm>
            <a:off x="1356732" y="665164"/>
            <a:ext cx="9144000" cy="1653034"/>
          </a:xfrm>
        </p:spPr>
        <p:txBody>
          <a:bodyPr/>
          <a:lstStyle/>
          <a:p>
            <a:r>
              <a:rPr lang="zh-TW" altLang="en-US" b="1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這輩子</a:t>
            </a:r>
            <a:r>
              <a:rPr lang="zh-TW" altLang="en-US" sz="96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必修</a:t>
            </a:r>
            <a:r>
              <a:rPr lang="zh-TW" altLang="en-US" b="1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的另一門課</a:t>
            </a:r>
            <a:endParaRPr lang="zh-TW" altLang="en-US" b="1" dirty="0">
              <a:solidFill>
                <a:schemeClr val="accent1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副標題 4"/>
          <p:cNvSpPr>
            <a:spLocks noGrp="1"/>
          </p:cNvSpPr>
          <p:nvPr>
            <p:ph type="subTitle" idx="1"/>
          </p:nvPr>
        </p:nvSpPr>
        <p:spPr>
          <a:xfrm>
            <a:off x="2352906" y="2705544"/>
            <a:ext cx="5843239" cy="1655762"/>
          </a:xfrm>
        </p:spPr>
        <p:txBody>
          <a:bodyPr/>
          <a:lstStyle/>
          <a:p>
            <a:r>
              <a:rPr lang="zh-TW" altLang="en-US" sz="12500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求職力</a:t>
            </a:r>
            <a:endParaRPr lang="zh-TW" altLang="en-US" sz="12500" dirty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2352906" y="4644680"/>
            <a:ext cx="6523464" cy="1107996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altLang="zh-TW" sz="6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Fight </a:t>
            </a:r>
            <a:r>
              <a:rPr lang="zh-TW" altLang="en-US" sz="6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TW" sz="6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for</a:t>
            </a:r>
            <a:r>
              <a:rPr lang="zh-TW" altLang="en-US" sz="6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TW" sz="6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job</a:t>
            </a:r>
            <a:endParaRPr lang="zh-TW" altLang="en-US" sz="66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7603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642" y="1433514"/>
            <a:ext cx="6963516" cy="4844185"/>
          </a:xfrm>
          <a:prstGeom prst="rect">
            <a:avLst/>
          </a:prstGeom>
        </p:spPr>
      </p:pic>
      <p:sp>
        <p:nvSpPr>
          <p:cNvPr id="5" name="文字方塊 4"/>
          <p:cNvSpPr txBox="1"/>
          <p:nvPr/>
        </p:nvSpPr>
        <p:spPr>
          <a:xfrm>
            <a:off x="5576552" y="2409056"/>
            <a:ext cx="5988676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zh-TW" altLang="en-US" sz="88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型化</a:t>
            </a:r>
            <a:r>
              <a:rPr lang="zh-TW" altLang="en-US" sz="8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6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日趨明</a:t>
            </a:r>
            <a:r>
              <a:rPr lang="zh-TW" altLang="en-US" sz="6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顯</a:t>
            </a:r>
            <a:endParaRPr lang="en-US" altLang="zh-TW" sz="60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1695794" y="351625"/>
            <a:ext cx="4443211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zh-TW" altLang="en-US" sz="96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人才的</a:t>
            </a:r>
            <a:endParaRPr lang="en-US" altLang="zh-TW" sz="96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493247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524000" y="5517232"/>
            <a:ext cx="9144000" cy="13407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4098" name="圖片 1"/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6988" y="1628776"/>
            <a:ext cx="7237412" cy="482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標題 1"/>
          <p:cNvSpPr>
            <a:spLocks noGrp="1"/>
          </p:cNvSpPr>
          <p:nvPr>
            <p:ph type="title"/>
          </p:nvPr>
        </p:nvSpPr>
        <p:spPr>
          <a:xfrm>
            <a:off x="682580" y="215233"/>
            <a:ext cx="11406389" cy="1143000"/>
          </a:xfrm>
        </p:spPr>
        <p:txBody>
          <a:bodyPr>
            <a:noAutofit/>
          </a:bodyPr>
          <a:lstStyle/>
          <a:p>
            <a:r>
              <a:rPr lang="zh-TW" altLang="en-US" sz="4800" b="1" dirty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</a:rPr>
              <a:t>如果求職是一份工作</a:t>
            </a:r>
            <a:r>
              <a:rPr lang="zh-TW" altLang="en-US" sz="4800" b="1" dirty="0" smtClean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</a:rPr>
              <a:t>，有</a:t>
            </a:r>
            <a:r>
              <a:rPr lang="zh-TW" altLang="en-US" sz="4800" b="1" dirty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</a:rPr>
              <a:t>哪些事情要做 </a:t>
            </a:r>
            <a:r>
              <a:rPr lang="en-US" altLang="zh-TW" sz="4800" b="1" dirty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</a:rPr>
              <a:t>?</a:t>
            </a:r>
            <a:endParaRPr lang="zh-TW" altLang="en-US" sz="4800" b="1" dirty="0">
              <a:solidFill>
                <a:srgbClr val="0000C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01819050"/>
              </p:ext>
            </p:extLst>
          </p:nvPr>
        </p:nvGraphicFramePr>
        <p:xfrm>
          <a:off x="1631504" y="1268760"/>
          <a:ext cx="9036496" cy="5472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文字方塊 1"/>
          <p:cNvSpPr txBox="1">
            <a:spLocks noChangeArrowheads="1"/>
          </p:cNvSpPr>
          <p:nvPr/>
        </p:nvSpPr>
        <p:spPr bwMode="auto">
          <a:xfrm>
            <a:off x="6888164" y="1484313"/>
            <a:ext cx="201612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b="1" dirty="0">
                <a:solidFill>
                  <a:srgbClr val="C00000"/>
                </a:solidFill>
              </a:rPr>
              <a:t>Passion</a:t>
            </a:r>
            <a:endParaRPr lang="zh-TW" altLang="en-US" b="1" dirty="0">
              <a:solidFill>
                <a:srgbClr val="C00000"/>
              </a:solidFill>
            </a:endParaRPr>
          </a:p>
        </p:txBody>
      </p:sp>
      <p:sp>
        <p:nvSpPr>
          <p:cNvPr id="6" name="文字方塊 5"/>
          <p:cNvSpPr txBox="1">
            <a:spLocks noChangeArrowheads="1"/>
          </p:cNvSpPr>
          <p:nvPr/>
        </p:nvSpPr>
        <p:spPr bwMode="auto">
          <a:xfrm>
            <a:off x="8651875" y="4405693"/>
            <a:ext cx="201612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b="1" dirty="0">
                <a:solidFill>
                  <a:schemeClr val="accent6">
                    <a:lumMod val="75000"/>
                  </a:schemeClr>
                </a:solidFill>
              </a:rPr>
              <a:t>Anchor</a:t>
            </a:r>
            <a:endParaRPr lang="zh-TW" altLang="en-US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7" name="文字方塊 6"/>
          <p:cNvSpPr txBox="1">
            <a:spLocks noChangeArrowheads="1"/>
          </p:cNvSpPr>
          <p:nvPr/>
        </p:nvSpPr>
        <p:spPr bwMode="auto">
          <a:xfrm>
            <a:off x="4133627" y="5922522"/>
            <a:ext cx="201612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b="1" dirty="0">
                <a:solidFill>
                  <a:srgbClr val="7030A0"/>
                </a:solidFill>
              </a:rPr>
              <a:t>Switch</a:t>
            </a:r>
            <a:endParaRPr lang="zh-TW" altLang="en-US" b="1" dirty="0">
              <a:solidFill>
                <a:srgbClr val="7030A0"/>
              </a:solidFill>
            </a:endParaRPr>
          </a:p>
        </p:txBody>
      </p:sp>
      <p:sp>
        <p:nvSpPr>
          <p:cNvPr id="8" name="文字方塊 7"/>
          <p:cNvSpPr txBox="1">
            <a:spLocks noChangeArrowheads="1"/>
          </p:cNvSpPr>
          <p:nvPr/>
        </p:nvSpPr>
        <p:spPr bwMode="auto">
          <a:xfrm>
            <a:off x="2117502" y="2852957"/>
            <a:ext cx="201612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b="1" dirty="0">
                <a:solidFill>
                  <a:srgbClr val="00B0F0"/>
                </a:solidFill>
              </a:rPr>
              <a:t>Support</a:t>
            </a:r>
            <a:endParaRPr lang="zh-TW" altLang="en-US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7124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P spid="2" grpId="0"/>
      <p:bldP spid="6" grpId="0"/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1524000" y="5589240"/>
            <a:ext cx="9144000" cy="12687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1412776"/>
            <a:ext cx="6120680" cy="51463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8" name="群組 7"/>
          <p:cNvGrpSpPr>
            <a:grpSpLocks/>
          </p:cNvGrpSpPr>
          <p:nvPr/>
        </p:nvGrpSpPr>
        <p:grpSpPr bwMode="auto">
          <a:xfrm>
            <a:off x="7896226" y="188913"/>
            <a:ext cx="2771775" cy="2087562"/>
            <a:chOff x="6372200" y="188640"/>
            <a:chExt cx="2771800" cy="2088232"/>
          </a:xfrm>
        </p:grpSpPr>
        <p:sp>
          <p:nvSpPr>
            <p:cNvPr id="4" name="雲朵形圖說文字 3"/>
            <p:cNvSpPr/>
            <p:nvPr/>
          </p:nvSpPr>
          <p:spPr>
            <a:xfrm>
              <a:off x="6372200" y="188640"/>
              <a:ext cx="2771800" cy="2088232"/>
            </a:xfrm>
            <a:prstGeom prst="cloudCallou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en-US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1272" name="文字方塊 4"/>
            <p:cNvSpPr txBox="1">
              <a:spLocks noChangeArrowheads="1"/>
            </p:cNvSpPr>
            <p:nvPr/>
          </p:nvSpPr>
          <p:spPr bwMode="auto">
            <a:xfrm>
              <a:off x="6804248" y="663186"/>
              <a:ext cx="2090757" cy="1139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TW" altLang="en-US" sz="28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我月薪想要</a:t>
              </a:r>
              <a:endParaRPr lang="en-US" altLang="zh-TW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4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$28000</a:t>
              </a:r>
              <a:endParaRPr lang="zh-TW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9" name="群組 8"/>
          <p:cNvGrpSpPr>
            <a:grpSpLocks/>
          </p:cNvGrpSpPr>
          <p:nvPr/>
        </p:nvGrpSpPr>
        <p:grpSpPr bwMode="auto">
          <a:xfrm>
            <a:off x="198776" y="1802080"/>
            <a:ext cx="3690644" cy="2061582"/>
            <a:chOff x="323528" y="188640"/>
            <a:chExt cx="2879996" cy="2088232"/>
          </a:xfrm>
        </p:grpSpPr>
        <p:sp>
          <p:nvSpPr>
            <p:cNvPr id="6" name="雲朵形圖說文字 5"/>
            <p:cNvSpPr/>
            <p:nvPr/>
          </p:nvSpPr>
          <p:spPr>
            <a:xfrm>
              <a:off x="323528" y="188640"/>
              <a:ext cx="2808312" cy="2088232"/>
            </a:xfrm>
            <a:prstGeom prst="cloudCallout">
              <a:avLst>
                <a:gd name="adj1" fmla="val 42253"/>
                <a:gd name="adj2" fmla="val 52921"/>
              </a:avLst>
            </a:prstGeom>
            <a:solidFill>
              <a:schemeClr val="accent6">
                <a:alpha val="50000"/>
              </a:schemeClr>
            </a:solidFill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en-US">
                <a:solidFill>
                  <a:schemeClr val="accent6">
                    <a:lumMod val="50000"/>
                  </a:schemeClr>
                </a:solidFill>
              </a:endParaRPr>
            </a:p>
          </p:txBody>
        </p:sp>
        <p:sp>
          <p:nvSpPr>
            <p:cNvPr id="11270" name="文字方塊 6"/>
            <p:cNvSpPr txBox="1">
              <a:spLocks noChangeArrowheads="1"/>
            </p:cNvSpPr>
            <p:nvPr/>
          </p:nvSpPr>
          <p:spPr bwMode="auto">
            <a:xfrm>
              <a:off x="755252" y="355311"/>
              <a:ext cx="2448272" cy="17548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TW" altLang="en-US" sz="3600" b="1" dirty="0">
                  <a:solidFill>
                    <a:srgbClr val="0000CC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你能解決</a:t>
              </a:r>
              <a:endParaRPr lang="en-US" altLang="zh-TW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TW" altLang="en-US" sz="3600" b="1" dirty="0">
                  <a:solidFill>
                    <a:srgbClr val="0000CC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我的問題嗎</a:t>
              </a:r>
              <a:r>
                <a:rPr lang="en-US" altLang="zh-TW" sz="3600" b="1" dirty="0">
                  <a:solidFill>
                    <a:srgbClr val="0000CC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?</a:t>
              </a:r>
              <a:endParaRPr lang="zh-TW" alt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11" name="標題 1"/>
          <p:cNvSpPr txBox="1">
            <a:spLocks/>
          </p:cNvSpPr>
          <p:nvPr/>
        </p:nvSpPr>
        <p:spPr>
          <a:xfrm>
            <a:off x="223676" y="131834"/>
            <a:ext cx="7423557" cy="8455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lnSpc>
                <a:spcPct val="170000"/>
              </a:lnSpc>
              <a:spcBef>
                <a:spcPct val="0"/>
              </a:spcBef>
              <a:defRPr/>
            </a:pPr>
            <a:r>
              <a:rPr lang="zh-TW" altLang="en-US" sz="6000" b="1" dirty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認識企業用才</a:t>
            </a:r>
            <a:r>
              <a:rPr lang="zh-TW" altLang="en-US" sz="6000" b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邏輯</a:t>
            </a:r>
            <a:endParaRPr lang="en-US" altLang="zh-TW" sz="6000" b="1" dirty="0">
              <a:solidFill>
                <a:srgbClr val="FF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463907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>
          <a:xfrm>
            <a:off x="1219199" y="1676201"/>
            <a:ext cx="9560417" cy="4320480"/>
          </a:xfrm>
        </p:spPr>
        <p:txBody>
          <a:bodyPr/>
          <a:lstStyle/>
          <a:p>
            <a:pPr algn="l">
              <a:lnSpc>
                <a:spcPts val="6400"/>
              </a:lnSpc>
            </a:pPr>
            <a:r>
              <a:rPr lang="zh-TW" altLang="en-US" sz="44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確認應徵者</a:t>
            </a:r>
            <a:r>
              <a:rPr lang="en-US" altLang="zh-TW" sz="44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44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是否符合職缺所需的</a:t>
            </a:r>
            <a:r>
              <a:rPr lang="zh-TW" altLang="en-US" sz="4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基本規格</a:t>
            </a:r>
            <a:r>
              <a:rPr lang="en-US" altLang="zh-TW" sz="4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4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能否將該職缺工作做好的</a:t>
            </a:r>
            <a:r>
              <a:rPr lang="zh-TW" altLang="en-US" sz="44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資訊</a:t>
            </a:r>
            <a:r>
              <a:rPr lang="zh-TW" altLang="en-US" sz="4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判斷</a:t>
            </a:r>
            <a:r>
              <a:rPr lang="en-US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en-US" sz="4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適不適合</a:t>
            </a:r>
            <a:r>
              <a:rPr lang="zh-TW" altLang="en-US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我們這個企業</a:t>
            </a:r>
            <a:r>
              <a:rPr lang="en-US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組織 </a:t>
            </a:r>
            <a:r>
              <a:rPr lang="en-US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副標題 4"/>
          <p:cNvSpPr>
            <a:spLocks noGrp="1"/>
          </p:cNvSpPr>
          <p:nvPr>
            <p:ph type="subTitle" idx="1"/>
          </p:nvPr>
        </p:nvSpPr>
        <p:spPr>
          <a:xfrm>
            <a:off x="1042737" y="604465"/>
            <a:ext cx="9736880" cy="775156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zh-TW" altLang="en-U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在招募新人時 </a:t>
            </a:r>
            <a:r>
              <a:rPr lang="en-US" altLang="zh-TW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HR</a:t>
            </a:r>
            <a:r>
              <a:rPr lang="zh-TW" altLang="en-US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想</a:t>
            </a:r>
            <a:r>
              <a:rPr lang="zh-TW" altLang="en-U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的三件事</a:t>
            </a:r>
            <a:endParaRPr lang="zh-TW" altLang="en-US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848251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6600" b="1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求職力之 </a:t>
            </a:r>
            <a:r>
              <a:rPr lang="zh-TW" altLang="en-US" sz="6600" b="1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自我分析篇</a:t>
            </a:r>
            <a:endParaRPr lang="zh-TW" altLang="en-US" sz="6600" b="1" dirty="0">
              <a:solidFill>
                <a:srgbClr val="0000C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4488" y="1758795"/>
            <a:ext cx="7648807" cy="5099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9626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8" descr="28-29拷貝--裁剪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136" y="191430"/>
            <a:ext cx="11190249" cy="50585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4869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8200" y="428857"/>
            <a:ext cx="10515600" cy="1325563"/>
          </a:xfrm>
        </p:spPr>
        <p:txBody>
          <a:bodyPr/>
          <a:lstStyle/>
          <a:p>
            <a:r>
              <a:rPr lang="zh-TW" altLang="en-US" b="1" dirty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兩位哈佛教授提出</a:t>
            </a:r>
            <a:r>
              <a:rPr lang="zh-TW" altLang="en-US" b="1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三個重點：</a:t>
            </a:r>
            <a:endParaRPr lang="zh-TW" altLang="en-US" b="1" dirty="0">
              <a:solidFill>
                <a:schemeClr val="accent1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525966" y="1691191"/>
            <a:ext cx="10515600" cy="43513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457200" lvl="1" indent="0">
              <a:lnSpc>
                <a:spcPct val="200000"/>
              </a:lnSpc>
              <a:buNone/>
            </a:pP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我有哪些</a:t>
            </a:r>
            <a:r>
              <a:rPr lang="zh-TW" altLang="en-US" sz="36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優勢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？如何將優勢以</a:t>
            </a:r>
            <a:r>
              <a:rPr lang="zh-TW" altLang="en-US" sz="36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獨特方式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呈現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？</a:t>
            </a:r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57200" lvl="1" indent="0">
              <a:lnSpc>
                <a:spcPct val="200000"/>
              </a:lnSpc>
              <a:buNone/>
            </a:pP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我的</a:t>
            </a:r>
            <a:r>
              <a:rPr lang="zh-TW" altLang="en-US" sz="36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弱點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是什麼？要如何</a:t>
            </a:r>
            <a:r>
              <a:rPr lang="zh-TW" altLang="en-US" sz="36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管理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？</a:t>
            </a:r>
          </a:p>
          <a:p>
            <a:pPr marL="457200" lvl="1" indent="0">
              <a:lnSpc>
                <a:spcPct val="200000"/>
              </a:lnSpc>
              <a:buNone/>
            </a:pP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如何</a:t>
            </a:r>
            <a:r>
              <a:rPr lang="zh-TW" altLang="en-US" sz="36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證明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我有</a:t>
            </a:r>
            <a:r>
              <a:rPr lang="zh-TW" altLang="en-US" sz="36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勝任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工作的</a:t>
            </a:r>
            <a:r>
              <a:rPr lang="zh-TW" altLang="en-US" sz="36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能力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？</a:t>
            </a:r>
            <a:endParaRPr lang="zh-TW" altLang="en-US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5356" y="2951356"/>
            <a:ext cx="3906644" cy="3906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828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u numéro de diapositive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7D87BF01-55B7-43E1-9E9B-A4D86537EC89}" type="slidenum">
              <a:rPr lang="fr-CA" altLang="zh-TW" sz="1200" smtClean="0">
                <a:latin typeface="Arial" panose="020B0604020202020204" pitchFamily="34" charset="0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17</a:t>
            </a:fld>
            <a:endParaRPr lang="fr-CA" altLang="zh-TW" sz="1200" smtClean="0">
              <a:latin typeface="Arial" panose="020B0604020202020204" pitchFamily="34" charset="0"/>
            </a:endParaRPr>
          </a:p>
        </p:txBody>
      </p:sp>
      <p:pic>
        <p:nvPicPr>
          <p:cNvPr id="12291" name="圖片 12" descr="swot.jp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913" r="5089" b="20964"/>
          <a:stretch/>
        </p:blipFill>
        <p:spPr bwMode="auto">
          <a:xfrm>
            <a:off x="773113" y="2159193"/>
            <a:ext cx="10580687" cy="4379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WordArt 9"/>
          <p:cNvSpPr>
            <a:spLocks noChangeArrowheads="1" noChangeShapeType="1" noTextEdit="1"/>
          </p:cNvSpPr>
          <p:nvPr/>
        </p:nvSpPr>
        <p:spPr bwMode="auto">
          <a:xfrm>
            <a:off x="2297150" y="669073"/>
            <a:ext cx="7337504" cy="101476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TW" altLang="en-US" sz="3600" b="1" kern="10" dirty="0" smtClean="0">
                <a:solidFill>
                  <a:srgbClr val="03495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求職力 </a:t>
            </a:r>
            <a:r>
              <a:rPr lang="en-US" altLang="zh-TW" sz="3600" b="1" kern="1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SWOT</a:t>
            </a:r>
            <a:r>
              <a:rPr lang="zh-TW" altLang="en-US" sz="3600" b="1" kern="10" dirty="0" smtClean="0">
                <a:solidFill>
                  <a:srgbClr val="03495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分析</a:t>
            </a:r>
            <a:endParaRPr lang="zh-TW" altLang="en-US" sz="3600" b="1" kern="10" dirty="0">
              <a:solidFill>
                <a:srgbClr val="03495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512838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550" y="304800"/>
            <a:ext cx="6411913" cy="626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文字方塊 2"/>
          <p:cNvSpPr txBox="1"/>
          <p:nvPr/>
        </p:nvSpPr>
        <p:spPr>
          <a:xfrm>
            <a:off x="7292277" y="2534763"/>
            <a:ext cx="4565650" cy="258532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48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運用</a:t>
            </a:r>
            <a:r>
              <a:rPr lang="zh-TW" altLang="en-US" sz="4800" b="1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喬</a:t>
            </a:r>
            <a:r>
              <a:rPr lang="zh-TW" altLang="en-US" sz="4800" b="1" dirty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哈里之</a:t>
            </a:r>
            <a:r>
              <a:rPr lang="zh-TW" altLang="en-US" sz="4800" b="1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窗</a:t>
            </a:r>
            <a:endParaRPr lang="en-US" altLang="zh-TW" sz="4800" b="1" dirty="0" smtClean="0">
              <a:solidFill>
                <a:schemeClr val="accent1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48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完成 </a:t>
            </a:r>
            <a:r>
              <a:rPr lang="zh-TW" altLang="en-US" sz="60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求職力</a:t>
            </a:r>
            <a:r>
              <a:rPr lang="en-US" altLang="zh-TW" sz="5400" b="1" i="1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SWOT</a:t>
            </a:r>
            <a:r>
              <a:rPr lang="zh-TW" altLang="en-US" sz="5400" b="1" i="1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zh-TW" altLang="en-US" sz="48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分析 </a:t>
            </a:r>
            <a:endParaRPr lang="zh-TW" altLang="en-US" sz="9600" b="1" dirty="0">
              <a:solidFill>
                <a:schemeClr val="accent1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4393" y="38785"/>
            <a:ext cx="2934007" cy="2347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2254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 idx="4294967295"/>
          </p:nvPr>
        </p:nvSpPr>
        <p:spPr>
          <a:xfrm>
            <a:off x="1873250" y="365125"/>
            <a:ext cx="9480550" cy="1325563"/>
          </a:xfrm>
        </p:spPr>
        <p:txBody>
          <a:bodyPr/>
          <a:lstStyle/>
          <a:p>
            <a:pPr eaLnBrk="1" hangingPunct="1"/>
            <a:r>
              <a:rPr lang="zh-TW" altLang="en-US" sz="5400" b="1" dirty="0" smtClean="0">
                <a:solidFill>
                  <a:srgbClr val="3805F5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求職力 </a:t>
            </a:r>
            <a:r>
              <a:rPr lang="en-US" altLang="zh-TW" sz="5400" b="1" dirty="0" smtClean="0">
                <a:solidFill>
                  <a:srgbClr val="3805F5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SWOT</a:t>
            </a:r>
            <a:r>
              <a:rPr lang="zh-TW" altLang="en-US" sz="5400" b="1" dirty="0" smtClean="0">
                <a:solidFill>
                  <a:srgbClr val="3805F5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分析</a:t>
            </a:r>
            <a:r>
              <a:rPr lang="zh-TW" altLang="en-US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（範例）</a:t>
            </a:r>
          </a:p>
        </p:txBody>
      </p:sp>
      <p:sp>
        <p:nvSpPr>
          <p:cNvPr id="14339" name="投影片編號版面配置區 3"/>
          <p:cNvSpPr txBox="1">
            <a:spLocks noGrp="1"/>
          </p:cNvSpPr>
          <p:nvPr/>
        </p:nvSpPr>
        <p:spPr bwMode="auto">
          <a:xfrm>
            <a:off x="8126413" y="6230938"/>
            <a:ext cx="2084387" cy="49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  <a:buFontTx/>
              <a:buNone/>
            </a:pPr>
            <a:fld id="{50672CA4-B306-4676-BE62-ACA1ECC7FE67}" type="slidenum">
              <a:rPr lang="en-US" altLang="zh-TW" sz="1400">
                <a:latin typeface="Arial" panose="020B0604020202020204" pitchFamily="34" charset="0"/>
              </a:rPr>
              <a:pPr algn="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19</a:t>
            </a:fld>
            <a:endParaRPr lang="en-US" altLang="zh-TW" sz="1400">
              <a:latin typeface="Arial" panose="020B0604020202020204" pitchFamily="34" charset="0"/>
            </a:endParaRPr>
          </a:p>
        </p:txBody>
      </p:sp>
      <p:sp>
        <p:nvSpPr>
          <p:cNvPr id="5" name="Rectangle 4"/>
          <p:cNvSpPr txBox="1">
            <a:spLocks noChangeArrowheads="1"/>
          </p:cNvSpPr>
          <p:nvPr/>
        </p:nvSpPr>
        <p:spPr bwMode="auto">
          <a:xfrm>
            <a:off x="1873250" y="1690688"/>
            <a:ext cx="3286125" cy="2365375"/>
          </a:xfrm>
          <a:prstGeom prst="rect">
            <a:avLst/>
          </a:prstGeom>
          <a:solidFill>
            <a:srgbClr val="DDFFDD"/>
          </a:solidFill>
          <a:ln w="38100" cmpd="dbl">
            <a:solidFill>
              <a:srgbClr val="808080"/>
            </a:solidFill>
            <a:miter lim="800000"/>
            <a:headEnd/>
            <a:tailEnd/>
          </a:ln>
        </p:spPr>
        <p:txBody>
          <a:bodyPr/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006600"/>
              </a:buClr>
              <a:buSzPct val="75000"/>
              <a:buFont typeface="Wingdings" panose="05000000000000000000" pitchFamily="2" charset="2"/>
              <a:buChar char="n"/>
            </a:pPr>
            <a:r>
              <a:rPr lang="zh-TW" altLang="en-US" sz="1800" b="1">
                <a:solidFill>
                  <a:srgbClr val="3805F5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優勢</a:t>
            </a:r>
            <a:r>
              <a:rPr lang="en-US" altLang="zh-TW" sz="1800" b="1">
                <a:solidFill>
                  <a:srgbClr val="3805F5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(S)</a:t>
            </a:r>
          </a:p>
          <a:p>
            <a:pPr lvl="1" eaLnBrk="1" hangingPunct="1">
              <a:spcBef>
                <a:spcPct val="0"/>
              </a:spcBef>
              <a:buClr>
                <a:srgbClr val="006600"/>
              </a:buClr>
              <a:buSzPct val="75000"/>
              <a:buFont typeface="Wingdings" panose="05000000000000000000" pitchFamily="2" charset="2"/>
              <a:buChar char="n"/>
            </a:pPr>
            <a:r>
              <a:rPr lang="zh-TW" altLang="en-US" sz="1600">
                <a:latin typeface="微軟正黑體" panose="020B0604030504040204" pitchFamily="34" charset="-120"/>
                <a:ea typeface="微軟正黑體" panose="020B0604030504040204" pitchFamily="34" charset="-120"/>
              </a:rPr>
              <a:t>高學歷</a:t>
            </a:r>
          </a:p>
          <a:p>
            <a:pPr lvl="1" eaLnBrk="1" hangingPunct="1">
              <a:spcBef>
                <a:spcPct val="0"/>
              </a:spcBef>
              <a:buClr>
                <a:srgbClr val="006600"/>
              </a:buClr>
              <a:buSzPct val="75000"/>
              <a:buFont typeface="Wingdings" panose="05000000000000000000" pitchFamily="2" charset="2"/>
              <a:buChar char="n"/>
            </a:pPr>
            <a:r>
              <a:rPr lang="zh-TW" altLang="en-US" sz="1600">
                <a:latin typeface="微軟正黑體" panose="020B0604030504040204" pitchFamily="34" charset="-120"/>
                <a:ea typeface="微軟正黑體" panose="020B0604030504040204" pitchFamily="34" charset="-120"/>
              </a:rPr>
              <a:t>人際關係良好</a:t>
            </a:r>
          </a:p>
          <a:p>
            <a:pPr lvl="1" eaLnBrk="1" hangingPunct="1">
              <a:spcBef>
                <a:spcPct val="0"/>
              </a:spcBef>
              <a:buClr>
                <a:srgbClr val="006600"/>
              </a:buClr>
              <a:buSzPct val="75000"/>
              <a:buFont typeface="Wingdings" panose="05000000000000000000" pitchFamily="2" charset="2"/>
              <a:buChar char="n"/>
            </a:pPr>
            <a:r>
              <a:rPr lang="zh-TW" altLang="en-US" sz="1600">
                <a:latin typeface="微軟正黑體" panose="020B0604030504040204" pitchFamily="34" charset="-120"/>
                <a:ea typeface="微軟正黑體" panose="020B0604030504040204" pitchFamily="34" charset="-120"/>
              </a:rPr>
              <a:t>有專業知識（具證照）</a:t>
            </a:r>
          </a:p>
          <a:p>
            <a:pPr lvl="1" eaLnBrk="1" hangingPunct="1">
              <a:spcBef>
                <a:spcPct val="0"/>
              </a:spcBef>
              <a:buClr>
                <a:srgbClr val="006600"/>
              </a:buClr>
              <a:buSzPct val="75000"/>
              <a:buFont typeface="Wingdings" panose="05000000000000000000" pitchFamily="2" charset="2"/>
              <a:buChar char="n"/>
            </a:pPr>
            <a:r>
              <a:rPr lang="zh-TW" altLang="en-US" sz="1600">
                <a:latin typeface="微軟正黑體" panose="020B0604030504040204" pitchFamily="34" charset="-120"/>
                <a:ea typeface="微軟正黑體" panose="020B0604030504040204" pitchFamily="34" charset="-120"/>
              </a:rPr>
              <a:t>有豐富社團經驗</a:t>
            </a:r>
          </a:p>
          <a:p>
            <a:pPr lvl="1" eaLnBrk="1" hangingPunct="1">
              <a:spcBef>
                <a:spcPct val="0"/>
              </a:spcBef>
              <a:buClr>
                <a:srgbClr val="006600"/>
              </a:buClr>
              <a:buSzPct val="75000"/>
              <a:buFont typeface="Wingdings" panose="05000000000000000000" pitchFamily="2" charset="2"/>
              <a:buChar char="n"/>
            </a:pPr>
            <a:r>
              <a:rPr lang="zh-TW" altLang="en-US" sz="1600">
                <a:latin typeface="微軟正黑體" panose="020B0604030504040204" pitchFamily="34" charset="-120"/>
                <a:ea typeface="微軟正黑體" panose="020B0604030504040204" pitchFamily="34" charset="-120"/>
              </a:rPr>
              <a:t>有相關工作經驗</a:t>
            </a:r>
          </a:p>
          <a:p>
            <a:pPr lvl="1" eaLnBrk="1" hangingPunct="1">
              <a:spcBef>
                <a:spcPct val="0"/>
              </a:spcBef>
              <a:buClr>
                <a:srgbClr val="006600"/>
              </a:buClr>
              <a:buSzPct val="75000"/>
              <a:buFont typeface="Wingdings" panose="05000000000000000000" pitchFamily="2" charset="2"/>
              <a:buChar char="n"/>
            </a:pPr>
            <a:r>
              <a:rPr lang="zh-TW" altLang="en-US" sz="1600">
                <a:latin typeface="微軟正黑體" panose="020B0604030504040204" pitchFamily="34" charset="-120"/>
                <a:ea typeface="微軟正黑體" panose="020B0604030504040204" pitchFamily="34" charset="-120"/>
              </a:rPr>
              <a:t>熱誠有耐心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5257800" y="1690688"/>
            <a:ext cx="3306763" cy="2363787"/>
          </a:xfrm>
          <a:prstGeom prst="rect">
            <a:avLst/>
          </a:prstGeom>
          <a:solidFill>
            <a:srgbClr val="FFE1FF"/>
          </a:solidFill>
          <a:ln w="38100" cmpd="dbl" algn="ctr">
            <a:solidFill>
              <a:srgbClr val="808080"/>
            </a:solidFill>
            <a:miter lim="800000"/>
            <a:headEnd/>
            <a:tailEnd/>
          </a:ln>
        </p:spPr>
        <p:txBody>
          <a:bodyPr/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TW" altLang="en-US" sz="1800" b="1" dirty="0">
                <a:solidFill>
                  <a:srgbClr val="FF2D4B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劣勢</a:t>
            </a:r>
            <a:r>
              <a:rPr lang="en-US" altLang="zh-TW" sz="1800" b="1" dirty="0">
                <a:solidFill>
                  <a:srgbClr val="FF2D4B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(W)</a:t>
            </a:r>
          </a:p>
          <a:p>
            <a:pPr lvl="1" eaLnBrk="1" hangingPunct="1">
              <a:lnSpc>
                <a:spcPct val="100000"/>
              </a:lnSpc>
              <a:spcBef>
                <a:spcPct val="0"/>
              </a:spcBef>
              <a:buFontTx/>
              <a:buChar char="–"/>
            </a:pP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一般學歷</a:t>
            </a:r>
          </a:p>
          <a:p>
            <a:pPr lvl="1" eaLnBrk="1" hangingPunct="1">
              <a:lnSpc>
                <a:spcPct val="100000"/>
              </a:lnSpc>
              <a:spcBef>
                <a:spcPct val="0"/>
              </a:spcBef>
              <a:buFontTx/>
              <a:buChar char="–"/>
            </a:pP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內向、害羞</a:t>
            </a:r>
          </a:p>
          <a:p>
            <a:pPr lvl="1" eaLnBrk="1" hangingPunct="1">
              <a:lnSpc>
                <a:spcPct val="100000"/>
              </a:lnSpc>
              <a:spcBef>
                <a:spcPct val="0"/>
              </a:spcBef>
              <a:buFontTx/>
              <a:buChar char="–"/>
            </a:pP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職場經驗不多</a:t>
            </a:r>
          </a:p>
          <a:p>
            <a:pPr lvl="1" eaLnBrk="1" hangingPunct="1">
              <a:lnSpc>
                <a:spcPct val="100000"/>
              </a:lnSpc>
              <a:spcBef>
                <a:spcPct val="0"/>
              </a:spcBef>
              <a:buFontTx/>
              <a:buChar char="–"/>
            </a:pP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企劃能力弱</a:t>
            </a:r>
          </a:p>
          <a:p>
            <a:pPr lvl="1" eaLnBrk="1" hangingPunct="1">
              <a:lnSpc>
                <a:spcPct val="100000"/>
              </a:lnSpc>
              <a:spcBef>
                <a:spcPct val="0"/>
              </a:spcBef>
              <a:buFontTx/>
              <a:buChar char="–"/>
            </a:pP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缺乏耐心與毅力</a:t>
            </a:r>
          </a:p>
          <a:p>
            <a:pPr lvl="1" eaLnBrk="1" hangingPunct="1">
              <a:lnSpc>
                <a:spcPct val="100000"/>
              </a:lnSpc>
              <a:spcBef>
                <a:spcPct val="0"/>
              </a:spcBef>
              <a:buFontTx/>
              <a:buChar char="–"/>
            </a:pP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語言能力不佳（方言、外語）</a:t>
            </a:r>
          </a:p>
          <a:p>
            <a:pPr lvl="1" eaLnBrk="1" hangingPunct="1">
              <a:lnSpc>
                <a:spcPct val="100000"/>
              </a:lnSpc>
              <a:spcBef>
                <a:spcPct val="0"/>
              </a:spcBef>
              <a:buFontTx/>
              <a:buChar char="–"/>
            </a:pPr>
            <a:endParaRPr lang="zh-TW" altLang="en-US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1874838" y="3994150"/>
            <a:ext cx="3306762" cy="2363788"/>
          </a:xfrm>
          <a:prstGeom prst="rect">
            <a:avLst/>
          </a:prstGeom>
          <a:solidFill>
            <a:srgbClr val="FFFFE1"/>
          </a:solidFill>
          <a:ln w="38100" cmpd="dbl" algn="ctr">
            <a:solidFill>
              <a:srgbClr val="808080"/>
            </a:solidFill>
            <a:miter lim="800000"/>
            <a:headEnd/>
            <a:tailEnd/>
          </a:ln>
        </p:spPr>
        <p:txBody>
          <a:bodyPr/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006600"/>
              </a:buClr>
              <a:buSzPct val="75000"/>
              <a:buFont typeface="Wingdings" panose="05000000000000000000" pitchFamily="2" charset="2"/>
              <a:buChar char="n"/>
            </a:pPr>
            <a:r>
              <a:rPr lang="zh-TW" altLang="en-US" sz="1800" b="1" dirty="0">
                <a:solidFill>
                  <a:srgbClr val="3805F5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機會</a:t>
            </a:r>
            <a:r>
              <a:rPr lang="en-US" altLang="zh-TW" sz="1800" b="1" dirty="0">
                <a:solidFill>
                  <a:srgbClr val="3805F5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(O)</a:t>
            </a:r>
          </a:p>
          <a:p>
            <a:pPr lvl="1" eaLnBrk="1" hangingPunct="1">
              <a:lnSpc>
                <a:spcPct val="100000"/>
              </a:lnSpc>
              <a:spcBef>
                <a:spcPct val="0"/>
              </a:spcBef>
              <a:buFontTx/>
              <a:buChar char="–"/>
            </a:pP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與自己所學相關產業大舉徵才</a:t>
            </a:r>
          </a:p>
          <a:p>
            <a:pPr lvl="1" eaLnBrk="1" hangingPunct="1">
              <a:lnSpc>
                <a:spcPct val="100000"/>
              </a:lnSpc>
              <a:spcBef>
                <a:spcPct val="0"/>
              </a:spcBef>
              <a:buFontTx/>
              <a:buChar char="–"/>
            </a:pP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多項工作可供挑選</a:t>
            </a:r>
          </a:p>
          <a:p>
            <a:pPr lvl="1" eaLnBrk="1" hangingPunct="1">
              <a:lnSpc>
                <a:spcPct val="100000"/>
              </a:lnSpc>
              <a:spcBef>
                <a:spcPct val="0"/>
              </a:spcBef>
              <a:buFontTx/>
              <a:buChar char="–"/>
            </a:pP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目前所學符合未來產業發展走向</a:t>
            </a:r>
            <a:endParaRPr lang="zh-TW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5257800" y="3994150"/>
            <a:ext cx="3306763" cy="2363788"/>
          </a:xfrm>
          <a:prstGeom prst="rect">
            <a:avLst/>
          </a:prstGeom>
          <a:solidFill>
            <a:srgbClr val="DDE5FF"/>
          </a:solidFill>
          <a:ln w="38100" cmpd="dbl" algn="ctr">
            <a:solidFill>
              <a:srgbClr val="808080"/>
            </a:solidFill>
            <a:miter lim="800000"/>
            <a:headEnd/>
            <a:tailEnd/>
          </a:ln>
        </p:spPr>
        <p:txBody>
          <a:bodyPr/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TW" altLang="en-US" sz="1800" b="1" dirty="0">
                <a:solidFill>
                  <a:srgbClr val="FF2D4B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威脅</a:t>
            </a:r>
            <a:r>
              <a:rPr lang="en-US" altLang="zh-TW" sz="1800" b="1" dirty="0">
                <a:solidFill>
                  <a:srgbClr val="FF2D4B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(T)</a:t>
            </a:r>
          </a:p>
          <a:p>
            <a:pPr lvl="1" eaLnBrk="1" hangingPunct="1">
              <a:lnSpc>
                <a:spcPct val="100000"/>
              </a:lnSpc>
              <a:spcBef>
                <a:spcPct val="0"/>
              </a:spcBef>
              <a:buFontTx/>
              <a:buChar char="–"/>
            </a:pP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所學科系和熱門產業不符</a:t>
            </a:r>
          </a:p>
          <a:p>
            <a:pPr lvl="1" eaLnBrk="1" hangingPunct="1">
              <a:lnSpc>
                <a:spcPct val="100000"/>
              </a:lnSpc>
              <a:spcBef>
                <a:spcPct val="0"/>
              </a:spcBef>
              <a:buFontTx/>
              <a:buChar char="–"/>
            </a:pP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熱門產業競爭者眾多</a:t>
            </a:r>
          </a:p>
          <a:p>
            <a:pPr lvl="1" eaLnBrk="1" hangingPunct="1">
              <a:lnSpc>
                <a:spcPct val="100000"/>
              </a:lnSpc>
              <a:spcBef>
                <a:spcPct val="0"/>
              </a:spcBef>
              <a:buFontTx/>
              <a:buChar char="–"/>
            </a:pP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機構將採用證照制度</a:t>
            </a:r>
          </a:p>
          <a:p>
            <a:pPr lvl="1" eaLnBrk="1" hangingPunct="1">
              <a:lnSpc>
                <a:spcPct val="100000"/>
              </a:lnSpc>
              <a:spcBef>
                <a:spcPct val="0"/>
              </a:spcBef>
              <a:buFontTx/>
              <a:buChar char="–"/>
            </a:pP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全球金融風暴失業率高</a:t>
            </a:r>
          </a:p>
          <a:p>
            <a:pPr lvl="1" eaLnBrk="1" hangingPunct="1">
              <a:lnSpc>
                <a:spcPct val="100000"/>
              </a:lnSpc>
              <a:spcBef>
                <a:spcPct val="0"/>
              </a:spcBef>
              <a:buFontTx/>
              <a:buChar char="–"/>
            </a:pP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台灣人力面臨全球人才競爭（你是「</a:t>
            </a:r>
            <a:r>
              <a:rPr lang="zh-TW" altLang="en-US" sz="1600" b="1" dirty="0">
                <a:solidFill>
                  <a:srgbClr val="FF2D4B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人力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」還是「</a:t>
            </a:r>
            <a:r>
              <a:rPr lang="zh-TW" altLang="en-US" sz="1600" b="1" dirty="0">
                <a:solidFill>
                  <a:srgbClr val="3805F5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人才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」？）</a:t>
            </a:r>
          </a:p>
        </p:txBody>
      </p:sp>
      <p:sp>
        <p:nvSpPr>
          <p:cNvPr id="14344" name="Rectangle 12"/>
          <p:cNvSpPr>
            <a:spLocks noChangeArrowheads="1"/>
          </p:cNvSpPr>
          <p:nvPr/>
        </p:nvSpPr>
        <p:spPr bwMode="auto">
          <a:xfrm>
            <a:off x="9036050" y="1921064"/>
            <a:ext cx="1914448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TW" altLang="en-US" sz="3200" b="1" dirty="0">
                <a:solidFill>
                  <a:srgbClr val="3805F5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內部分析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瞭解自己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TW" altLang="en-US" sz="3200" b="1" dirty="0">
                <a:solidFill>
                  <a:srgbClr val="FF33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量已力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</a:p>
        </p:txBody>
      </p:sp>
      <p:sp>
        <p:nvSpPr>
          <p:cNvPr id="14345" name="AutoShape 15"/>
          <p:cNvSpPr>
            <a:spLocks/>
          </p:cNvSpPr>
          <p:nvPr/>
        </p:nvSpPr>
        <p:spPr bwMode="auto">
          <a:xfrm>
            <a:off x="8643938" y="1692275"/>
            <a:ext cx="280987" cy="2301875"/>
          </a:xfrm>
          <a:prstGeom prst="rightBrace">
            <a:avLst>
              <a:gd name="adj1" fmla="val 64702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TW" altLang="en-US" sz="1800">
              <a:latin typeface="Arial" panose="020B0604020202020204" pitchFamily="34" charset="0"/>
            </a:endParaRPr>
          </a:p>
        </p:txBody>
      </p:sp>
      <p:sp>
        <p:nvSpPr>
          <p:cNvPr id="14346" name="AutoShape 16"/>
          <p:cNvSpPr>
            <a:spLocks/>
          </p:cNvSpPr>
          <p:nvPr/>
        </p:nvSpPr>
        <p:spPr bwMode="auto">
          <a:xfrm>
            <a:off x="8643938" y="3995738"/>
            <a:ext cx="280987" cy="2301875"/>
          </a:xfrm>
          <a:prstGeom prst="rightBrace">
            <a:avLst>
              <a:gd name="adj1" fmla="val 64702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TW" altLang="en-US" sz="1800">
              <a:latin typeface="Arial" panose="020B0604020202020204" pitchFamily="34" charset="0"/>
            </a:endParaRPr>
          </a:p>
        </p:txBody>
      </p:sp>
      <p:sp>
        <p:nvSpPr>
          <p:cNvPr id="14347" name="Rectangle 17"/>
          <p:cNvSpPr>
            <a:spLocks noChangeArrowheads="1"/>
          </p:cNvSpPr>
          <p:nvPr/>
        </p:nvSpPr>
        <p:spPr bwMode="auto">
          <a:xfrm>
            <a:off x="9036049" y="4407089"/>
            <a:ext cx="2195513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TW" altLang="en-US" sz="3200" b="1" dirty="0">
                <a:solidFill>
                  <a:srgbClr val="3805F5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外部分析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認清環境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TW" altLang="en-US" sz="3200" b="1" dirty="0">
                <a:solidFill>
                  <a:srgbClr val="FF33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衡外情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</a:p>
        </p:txBody>
      </p:sp>
      <p:sp>
        <p:nvSpPr>
          <p:cNvPr id="14348" name="AutoShape 16"/>
          <p:cNvSpPr>
            <a:spLocks noChangeArrowheads="1"/>
          </p:cNvSpPr>
          <p:nvPr/>
        </p:nvSpPr>
        <p:spPr bwMode="auto">
          <a:xfrm>
            <a:off x="2430463" y="6446838"/>
            <a:ext cx="280987" cy="222250"/>
          </a:xfrm>
          <a:prstGeom prst="up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TW" altLang="en-US" sz="1800"/>
          </a:p>
        </p:txBody>
      </p:sp>
      <p:sp>
        <p:nvSpPr>
          <p:cNvPr id="14349" name="Text Box 17"/>
          <p:cNvSpPr txBox="1">
            <a:spLocks noChangeArrowheads="1"/>
          </p:cNvSpPr>
          <p:nvPr/>
        </p:nvSpPr>
        <p:spPr bwMode="auto">
          <a:xfrm>
            <a:off x="2906713" y="6297613"/>
            <a:ext cx="2351087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TW" altLang="en-US" sz="1800" dirty="0">
                <a:solidFill>
                  <a:srgbClr val="3805F5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利用機會、擴大優勢</a:t>
            </a:r>
          </a:p>
        </p:txBody>
      </p:sp>
      <p:sp>
        <p:nvSpPr>
          <p:cNvPr id="14350" name="AutoShape 18"/>
          <p:cNvSpPr>
            <a:spLocks noChangeArrowheads="1"/>
          </p:cNvSpPr>
          <p:nvPr/>
        </p:nvSpPr>
        <p:spPr bwMode="auto">
          <a:xfrm>
            <a:off x="5670550" y="6446838"/>
            <a:ext cx="280988" cy="222250"/>
          </a:xfrm>
          <a:prstGeom prst="up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TW" altLang="en-US" sz="1800"/>
          </a:p>
        </p:txBody>
      </p:sp>
      <p:sp>
        <p:nvSpPr>
          <p:cNvPr id="14351" name="Text Box 19"/>
          <p:cNvSpPr txBox="1">
            <a:spLocks noChangeArrowheads="1"/>
          </p:cNvSpPr>
          <p:nvPr/>
        </p:nvSpPr>
        <p:spPr bwMode="auto">
          <a:xfrm>
            <a:off x="6054725" y="6321425"/>
            <a:ext cx="2308225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TW" altLang="en-US" sz="1800" dirty="0">
                <a:solidFill>
                  <a:srgbClr val="3805F5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面對威脅、扭轉劣勢</a:t>
            </a:r>
            <a:endParaRPr lang="en-US" altLang="zh-TW" sz="1800" dirty="0">
              <a:solidFill>
                <a:srgbClr val="3805F5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8164121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build="p" animBg="1"/>
      <p:bldP spid="6" grpId="0" animBg="1"/>
      <p:bldP spid="7" grpId="0" animBg="1"/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6600" b="1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求職力之  </a:t>
            </a:r>
            <a:r>
              <a:rPr lang="zh-TW" altLang="en-US" sz="6600" b="1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企業研究篇</a:t>
            </a:r>
            <a:endParaRPr lang="zh-TW" altLang="en-US" sz="6600" b="1" dirty="0">
              <a:solidFill>
                <a:srgbClr val="0000C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497" y="2042301"/>
            <a:ext cx="6096000" cy="4133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274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>
          <a:xfrm>
            <a:off x="1330818" y="1302667"/>
            <a:ext cx="9144000" cy="4737524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撰寫履歷 </a:t>
            </a:r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9600" b="1" u="sng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不是作文 </a:t>
            </a:r>
            <a:r>
              <a:rPr lang="en-US" altLang="zh-TW" sz="9600" b="1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9600" b="1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9600" b="1" u="sng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而是解題</a:t>
            </a:r>
            <a:endParaRPr lang="zh-TW" altLang="en-US" sz="9600" b="1" u="sng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66901024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contenu 2"/>
          <p:cNvSpPr>
            <a:spLocks noGrp="1"/>
          </p:cNvSpPr>
          <p:nvPr>
            <p:ph idx="1"/>
          </p:nvPr>
        </p:nvSpPr>
        <p:spPr>
          <a:xfrm>
            <a:off x="3915178" y="605307"/>
            <a:ext cx="6915955" cy="5692462"/>
          </a:xfrm>
        </p:spPr>
        <p:txBody>
          <a:bodyPr/>
          <a:lstStyle/>
          <a:p>
            <a:pPr>
              <a:lnSpc>
                <a:spcPct val="170000"/>
              </a:lnSpc>
            </a:pPr>
            <a:r>
              <a:rPr lang="zh-TW" altLang="fr-CA" sz="4400" b="1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您知道職缺所需</a:t>
            </a:r>
            <a:r>
              <a:rPr lang="zh-TW" altLang="en-US" sz="4400" b="1" u="sng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專業要求</a:t>
            </a:r>
            <a:r>
              <a:rPr lang="zh-TW" altLang="en-US" sz="4400" b="1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及</a:t>
            </a:r>
            <a:r>
              <a:rPr lang="zh-TW" altLang="en-US" sz="4400" b="1" u="sng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心理</a:t>
            </a:r>
            <a:r>
              <a:rPr lang="zh-TW" altLang="fr-CA" sz="4400" b="1" u="sng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條件</a:t>
            </a:r>
            <a:r>
              <a:rPr lang="zh-TW" altLang="fr-CA" sz="4400" b="1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是怎麼設定？</a:t>
            </a:r>
            <a:endParaRPr lang="en-US" altLang="zh-TW" sz="4400" b="1" dirty="0" smtClean="0">
              <a:solidFill>
                <a:srgbClr val="C00000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ct val="170000"/>
              </a:lnSpc>
            </a:pPr>
            <a:r>
              <a:rPr lang="zh-TW" altLang="en-US" sz="4400" b="1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你知道面試時，面試人員</a:t>
            </a:r>
            <a:r>
              <a:rPr lang="zh-TW" altLang="en-US" sz="4400" b="1" u="sng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問的問題都根據什麼</a:t>
            </a:r>
            <a:r>
              <a:rPr lang="zh-TW" altLang="en-US" sz="4400" b="1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呢？</a:t>
            </a:r>
            <a:endParaRPr lang="zh-TW" altLang="fr-CA" sz="4400" b="1" dirty="0" smtClean="0">
              <a:solidFill>
                <a:srgbClr val="C00000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ct val="130000"/>
              </a:lnSpc>
            </a:pPr>
            <a:endParaRPr lang="zh-TW" altLang="fr-CA" sz="4400" b="1" dirty="0" smtClean="0">
              <a:solidFill>
                <a:srgbClr val="C00000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659" y="490264"/>
            <a:ext cx="3346102" cy="2723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2220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/>
          <a:srcRect l="17110" t="15980" r="48974" b="9146"/>
          <a:stretch/>
        </p:blipFill>
        <p:spPr>
          <a:xfrm>
            <a:off x="218941" y="193182"/>
            <a:ext cx="4906850" cy="6117061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3"/>
          <a:srcRect l="13510" t="35258" r="48084" b="8948"/>
          <a:stretch/>
        </p:blipFill>
        <p:spPr>
          <a:xfrm>
            <a:off x="5209502" y="193181"/>
            <a:ext cx="5588869" cy="4584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6126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2"/>
          <a:srcRect l="17110" t="15980" r="48974" b="46968"/>
          <a:stretch/>
        </p:blipFill>
        <p:spPr>
          <a:xfrm>
            <a:off x="218940" y="193182"/>
            <a:ext cx="9667181" cy="5963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4679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/>
          <a:srcRect l="17110" t="52708" r="48974" b="9146"/>
          <a:stretch/>
        </p:blipFill>
        <p:spPr>
          <a:xfrm>
            <a:off x="603253" y="318052"/>
            <a:ext cx="9521407" cy="6047295"/>
          </a:xfrm>
          <a:prstGeom prst="rect">
            <a:avLst/>
          </a:prstGeom>
        </p:spPr>
      </p:pic>
      <p:sp>
        <p:nvSpPr>
          <p:cNvPr id="3" name="圓角矩形 2"/>
          <p:cNvSpPr/>
          <p:nvPr/>
        </p:nvSpPr>
        <p:spPr>
          <a:xfrm>
            <a:off x="1352282" y="1107583"/>
            <a:ext cx="2279560" cy="463640"/>
          </a:xfrm>
          <a:prstGeom prst="round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0020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sz="6000" b="1" u="sng" dirty="0" smtClean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</a:rPr>
              <a:t>希望待遇的重點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337424" y="1587657"/>
            <a:ext cx="9517152" cy="4800600"/>
          </a:xfrm>
        </p:spPr>
        <p:txBody>
          <a:bodyPr rtlCol="0">
            <a:normAutofit/>
          </a:bodyPr>
          <a:lstStyle/>
          <a:p>
            <a:pPr marL="365760" indent="-283464" eaLnBrk="1" fontAlgn="auto" hangingPunct="1">
              <a:lnSpc>
                <a:spcPct val="15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zh-TW" altLang="en-US" sz="3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zh-TW" altLang="en-US" sz="36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依公司規定</a:t>
            </a:r>
            <a:r>
              <a:rPr lang="zh-TW" altLang="en-US" sz="3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」的標準答案</a:t>
            </a:r>
            <a:endParaRPr lang="en-US" altLang="zh-TW" sz="3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65760" indent="-283464" eaLnBrk="1" fontAlgn="auto" hangingPunct="1">
              <a:lnSpc>
                <a:spcPct val="15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zh-TW" altLang="en-US" sz="3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詢問從事相關工作</a:t>
            </a:r>
            <a:r>
              <a:rPr lang="zh-TW" altLang="en-US" sz="3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者</a:t>
            </a:r>
            <a:r>
              <a:rPr lang="en-US" altLang="zh-TW" sz="3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3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人脈很重要</a:t>
            </a:r>
            <a:r>
              <a:rPr lang="en-US" altLang="zh-TW" sz="3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marL="365760" indent="-283464" eaLnBrk="1" fontAlgn="auto" hangingPunct="1">
              <a:lnSpc>
                <a:spcPct val="15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zh-TW" altLang="en-US" sz="3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詢問企業徵才的代表</a:t>
            </a:r>
            <a:r>
              <a:rPr lang="en-US" altLang="zh-TW" sz="3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(HR)</a:t>
            </a:r>
          </a:p>
          <a:p>
            <a:pPr marL="365760" indent="-283464" eaLnBrk="1" fontAlgn="auto" hangingPunct="1">
              <a:lnSpc>
                <a:spcPct val="15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zh-TW" altLang="en-US" sz="3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找到企業</a:t>
            </a:r>
            <a:r>
              <a:rPr lang="zh-TW" altLang="en-US" sz="3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與</a:t>
            </a:r>
            <a:r>
              <a:rPr lang="zh-TW" altLang="en-US" sz="3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個人都可</a:t>
            </a:r>
            <a:r>
              <a:rPr lang="zh-TW" altLang="en-US" sz="3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接受</a:t>
            </a:r>
            <a:r>
              <a:rPr lang="zh-TW" altLang="en-US" sz="3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的交點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en-US" altLang="zh-TW" dirty="0" smtClean="0"/>
          </a:p>
        </p:txBody>
      </p:sp>
    </p:spTree>
    <p:extLst>
      <p:ext uri="{BB962C8B-B14F-4D97-AF65-F5344CB8AC3E}">
        <p14:creationId xmlns:p14="http://schemas.microsoft.com/office/powerpoint/2010/main" val="261513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/>
          <a:srcRect l="13510" t="35258" r="48084" b="28809"/>
          <a:stretch/>
        </p:blipFill>
        <p:spPr>
          <a:xfrm>
            <a:off x="392803" y="373485"/>
            <a:ext cx="11006745" cy="5815280"/>
          </a:xfrm>
          <a:prstGeom prst="rect">
            <a:avLst/>
          </a:prstGeom>
        </p:spPr>
      </p:pic>
      <p:sp>
        <p:nvSpPr>
          <p:cNvPr id="3" name="圓角矩形 2"/>
          <p:cNvSpPr/>
          <p:nvPr/>
        </p:nvSpPr>
        <p:spPr>
          <a:xfrm>
            <a:off x="4121239" y="1648495"/>
            <a:ext cx="1854557" cy="489397"/>
          </a:xfrm>
          <a:prstGeom prst="round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6881023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/>
          <a:srcRect l="13510" t="71071" r="48084" b="8948"/>
          <a:stretch/>
        </p:blipFill>
        <p:spPr>
          <a:xfrm>
            <a:off x="166583" y="874643"/>
            <a:ext cx="11863244" cy="3485322"/>
          </a:xfrm>
          <a:prstGeom prst="rect">
            <a:avLst/>
          </a:prstGeom>
        </p:spPr>
      </p:pic>
      <p:sp>
        <p:nvSpPr>
          <p:cNvPr id="5" name="文字方塊 4"/>
          <p:cNvSpPr txBox="1"/>
          <p:nvPr/>
        </p:nvSpPr>
        <p:spPr>
          <a:xfrm>
            <a:off x="1365161" y="4359965"/>
            <a:ext cx="8242478" cy="92333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dist"/>
            <a:r>
              <a:rPr lang="zh-TW" altLang="en-U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特別加上去的 就是重點</a:t>
            </a:r>
            <a:r>
              <a:rPr lang="en-US" altLang="zh-TW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!!!</a:t>
            </a:r>
            <a:endParaRPr lang="zh-TW" altLang="en-US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120462" y="874643"/>
            <a:ext cx="1609859" cy="63218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70627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633716"/>
          </a:xfrm>
        </p:spPr>
        <p:txBody>
          <a:bodyPr/>
          <a:lstStyle/>
          <a:p>
            <a:pPr eaLnBrk="1" hangingPunct="1"/>
            <a:r>
              <a:rPr lang="zh-TW" altLang="en-US" sz="8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站在</a:t>
            </a:r>
            <a:r>
              <a:rPr lang="zh-TW" altLang="en-US" sz="8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雇主角度</a:t>
            </a:r>
            <a:r>
              <a:rPr lang="zh-TW" altLang="en-US" sz="8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思考</a:t>
            </a:r>
            <a:endParaRPr lang="zh-TW" altLang="en-US" sz="8800" b="1" u="sng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type="subTitle" idx="1"/>
          </p:nvPr>
        </p:nvSpPr>
        <p:spPr>
          <a:xfrm>
            <a:off x="1524000" y="2923503"/>
            <a:ext cx="9144000" cy="2292439"/>
          </a:xfrm>
        </p:spPr>
        <p:txBody>
          <a:bodyPr/>
          <a:lstStyle/>
          <a:p>
            <a:pPr eaLnBrk="1" hangingPunct="1">
              <a:lnSpc>
                <a:spcPct val="150000"/>
              </a:lnSpc>
            </a:pPr>
            <a:r>
              <a:rPr lang="zh-TW" altLang="en-US" sz="4800" b="1" dirty="0" smtClean="0">
                <a:latin typeface="微軟正黑體" pitchFamily="34" charset="-120"/>
                <a:ea typeface="微軟正黑體" pitchFamily="34" charset="-120"/>
              </a:rPr>
              <a:t>仔細閱讀求職要求，嘗試回應</a:t>
            </a:r>
            <a:endParaRPr lang="en-US" altLang="zh-TW" sz="4800" b="1" dirty="0" smtClean="0">
              <a:latin typeface="微軟正黑體" pitchFamily="34" charset="-120"/>
              <a:ea typeface="微軟正黑體" pitchFamily="34" charset="-120"/>
            </a:endParaRPr>
          </a:p>
          <a:p>
            <a:pPr eaLnBrk="1" hangingPunct="1">
              <a:lnSpc>
                <a:spcPct val="100000"/>
              </a:lnSpc>
            </a:pPr>
            <a:r>
              <a:rPr lang="zh-TW" altLang="en-US" sz="4800" b="1" dirty="0" smtClean="0">
                <a:latin typeface="微軟正黑體" pitchFamily="34" charset="-120"/>
                <a:ea typeface="微軟正黑體" pitchFamily="34" charset="-120"/>
              </a:rPr>
              <a:t>公司透過廣告所提出的</a:t>
            </a:r>
            <a:r>
              <a:rPr lang="zh-TW" altLang="en-US" sz="4800" b="1" dirty="0" smtClean="0">
                <a:solidFill>
                  <a:srgbClr val="0070C0"/>
                </a:solidFill>
                <a:latin typeface="微軟正黑體" pitchFamily="34" charset="-120"/>
                <a:ea typeface="微軟正黑體" pitchFamily="34" charset="-120"/>
              </a:rPr>
              <a:t>需要</a:t>
            </a:r>
            <a:endParaRPr lang="en-US" altLang="zh-TW" sz="4800" b="1" dirty="0" smtClean="0"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35903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867436" y="365125"/>
            <a:ext cx="9486363" cy="1325563"/>
          </a:xfrm>
        </p:spPr>
        <p:txBody>
          <a:bodyPr/>
          <a:lstStyle/>
          <a:p>
            <a:r>
              <a:rPr lang="zh-TW" altLang="en-US" sz="6600" b="1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如何製作</a:t>
            </a:r>
            <a:r>
              <a:rPr lang="zh-TW" altLang="en-US" sz="6600" b="1" dirty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吸睛</a:t>
            </a:r>
            <a:r>
              <a:rPr lang="zh-TW" altLang="en-US" sz="6600" b="1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履歷</a:t>
            </a:r>
            <a:r>
              <a:rPr lang="en-US" altLang="zh-TW" sz="6600" b="1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?!</a:t>
            </a:r>
            <a:endParaRPr lang="zh-TW" altLang="en-US" sz="6600" b="1" dirty="0">
              <a:solidFill>
                <a:srgbClr val="0000C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1952" y="1732880"/>
            <a:ext cx="6631956" cy="5267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8535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1524000" y="5589240"/>
            <a:ext cx="9144000" cy="12687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1506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招募人員僅用</a:t>
            </a:r>
            <a:r>
              <a:rPr lang="en-US" altLang="zh-TW" sz="72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6</a:t>
            </a:r>
            <a:r>
              <a:rPr lang="zh-TW" altLang="en-US" sz="72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秒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看你的履歷</a:t>
            </a:r>
          </a:p>
        </p:txBody>
      </p:sp>
      <p:sp>
        <p:nvSpPr>
          <p:cNvPr id="21507" name="內容版面配置區 2"/>
          <p:cNvSpPr>
            <a:spLocks noGrp="1"/>
          </p:cNvSpPr>
          <p:nvPr>
            <p:ph idx="1"/>
          </p:nvPr>
        </p:nvSpPr>
        <p:spPr>
          <a:xfrm>
            <a:off x="732182" y="1661470"/>
            <a:ext cx="6811851" cy="3956989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zh-TW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Business insider</a:t>
            </a: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最近有篇關於</a:t>
            </a:r>
            <a:r>
              <a:rPr lang="en-US" altLang="zh-TW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HR</a:t>
            </a: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篩選履歷的報導，根據研究機構調查，</a:t>
            </a:r>
            <a:r>
              <a:rPr lang="en-US" altLang="zh-TW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HR</a:t>
            </a: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平均花在過濾候選人履歷的時間是</a:t>
            </a:r>
            <a:r>
              <a:rPr lang="en-US" altLang="zh-TW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6</a:t>
            </a: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秒，這</a:t>
            </a:r>
            <a:r>
              <a:rPr lang="en-US" altLang="zh-TW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6</a:t>
            </a: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秒的時間他們會決定這個候選人是否</a:t>
            </a:r>
            <a:r>
              <a:rPr lang="en-US" altLang="zh-TW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『</a:t>
            </a: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合適</a:t>
            </a:r>
            <a:r>
              <a:rPr lang="en-US" altLang="zh-TW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』</a:t>
            </a: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！！</a:t>
            </a:r>
            <a:endParaRPr lang="en-US" altLang="zh-TW" sz="3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</a:pPr>
            <a:endParaRPr lang="zh-TW" altLang="en-US" dirty="0"/>
          </a:p>
        </p:txBody>
      </p:sp>
      <p:pic>
        <p:nvPicPr>
          <p:cNvPr id="21508" name="內容版面配置區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0051" y="1825624"/>
            <a:ext cx="3962318" cy="320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0"/>
            <a:ext cx="9452019" cy="6865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54443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>
          <a:xfrm>
            <a:off x="1472484" y="581451"/>
            <a:ext cx="9144000" cy="1028409"/>
          </a:xfrm>
        </p:spPr>
        <p:txBody>
          <a:bodyPr/>
          <a:lstStyle/>
          <a:p>
            <a:r>
              <a:rPr lang="en-US" altLang="zh-TW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HR</a:t>
            </a:r>
            <a:r>
              <a:rPr lang="zh-TW" altLang="en-US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會先瞄的是哪幾項</a:t>
            </a:r>
            <a:r>
              <a:rPr lang="en-US" altLang="zh-TW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  <a:endParaRPr lang="zh-TW" altLang="en-US" b="1" u="sng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副標題 4"/>
          <p:cNvSpPr>
            <a:spLocks noGrp="1"/>
          </p:cNvSpPr>
          <p:nvPr>
            <p:ph type="subTitle" idx="1"/>
          </p:nvPr>
        </p:nvSpPr>
        <p:spPr>
          <a:xfrm>
            <a:off x="1176270" y="1721720"/>
            <a:ext cx="9144000" cy="4717717"/>
          </a:xfrm>
        </p:spPr>
        <p:txBody>
          <a:bodyPr/>
          <a:lstStyle/>
          <a:p>
            <a:pPr lvl="1">
              <a:lnSpc>
                <a:spcPts val="7100"/>
              </a:lnSpc>
              <a:spcBef>
                <a:spcPts val="0"/>
              </a:spcBef>
            </a:pPr>
            <a:r>
              <a:rPr lang="zh-TW" altLang="en-US" sz="54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實習經歷</a:t>
            </a:r>
            <a:r>
              <a:rPr lang="en-US" altLang="zh-TW" sz="54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54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工作經歷 </a:t>
            </a:r>
            <a:endParaRPr lang="en-US" altLang="zh-TW" sz="54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lnSpc>
                <a:spcPts val="7100"/>
              </a:lnSpc>
              <a:spcBef>
                <a:spcPts val="0"/>
              </a:spcBef>
            </a:pPr>
            <a:r>
              <a:rPr lang="zh-TW" altLang="en-US" sz="54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學校</a:t>
            </a:r>
            <a:r>
              <a:rPr lang="en-US" altLang="zh-TW" sz="54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54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科系</a:t>
            </a:r>
            <a:endParaRPr lang="en-US" altLang="zh-TW" sz="5400" b="1" dirty="0" smtClean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lnSpc>
                <a:spcPts val="7100"/>
              </a:lnSpc>
              <a:spcBef>
                <a:spcPts val="0"/>
              </a:spcBef>
            </a:pPr>
            <a:r>
              <a:rPr lang="zh-TW" altLang="en-US" sz="54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語言</a:t>
            </a:r>
            <a:r>
              <a:rPr lang="zh-TW" altLang="en-US" sz="54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能力 </a:t>
            </a:r>
            <a:endParaRPr lang="en-US" altLang="zh-TW" sz="54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lnSpc>
                <a:spcPts val="7100"/>
              </a:lnSpc>
              <a:spcBef>
                <a:spcPts val="0"/>
              </a:spcBef>
            </a:pPr>
            <a:r>
              <a:rPr lang="zh-TW" altLang="en-US" sz="54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專業證照</a:t>
            </a:r>
            <a:endParaRPr lang="en-US" altLang="zh-TW" sz="5400" b="1" dirty="0" smtClean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lnSpc>
                <a:spcPts val="7100"/>
              </a:lnSpc>
              <a:spcBef>
                <a:spcPts val="0"/>
              </a:spcBef>
            </a:pPr>
            <a:r>
              <a:rPr lang="zh-TW" altLang="en-US" sz="54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特殊</a:t>
            </a:r>
            <a:r>
              <a:rPr lang="zh-TW" altLang="en-US" sz="54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專長</a:t>
            </a:r>
          </a:p>
          <a:p>
            <a:pPr>
              <a:lnSpc>
                <a:spcPts val="7100"/>
              </a:lnSpc>
              <a:spcBef>
                <a:spcPts val="0"/>
              </a:spcBef>
            </a:pPr>
            <a:endParaRPr lang="zh-TW" altLang="en-US" sz="5400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7094567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524000" y="5589240"/>
            <a:ext cx="9144000" cy="12687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20482" name="Picture 4" descr="MCj04163880000[1]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lum brigh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498341">
            <a:off x="6152793" y="576089"/>
            <a:ext cx="4676775" cy="5903913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0483" name="標題 1"/>
          <p:cNvSpPr>
            <a:spLocks noGrp="1"/>
          </p:cNvSpPr>
          <p:nvPr>
            <p:ph type="title"/>
          </p:nvPr>
        </p:nvSpPr>
        <p:spPr>
          <a:xfrm>
            <a:off x="885691" y="349368"/>
            <a:ext cx="9275740" cy="990600"/>
          </a:xfrm>
        </p:spPr>
        <p:txBody>
          <a:bodyPr/>
          <a:lstStyle/>
          <a:p>
            <a:pPr eaLnBrk="1" hangingPunct="1"/>
            <a:r>
              <a:rPr lang="zh-TW" altLang="en-US" sz="6000" b="1" dirty="0" smtClean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</a:rPr>
              <a:t>履歷表的「目的」是什麼？</a:t>
            </a:r>
          </a:p>
        </p:txBody>
      </p:sp>
      <p:sp>
        <p:nvSpPr>
          <p:cNvPr id="4" name="文字方塊 3"/>
          <p:cNvSpPr txBox="1">
            <a:spLocks noChangeArrowheads="1"/>
          </p:cNvSpPr>
          <p:nvPr/>
        </p:nvSpPr>
        <p:spPr bwMode="auto">
          <a:xfrm>
            <a:off x="1225915" y="1744440"/>
            <a:ext cx="5473700" cy="3014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zh-TW" altLang="en-US" sz="44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引發興趣</a:t>
            </a:r>
            <a:endParaRPr lang="en-US" altLang="zh-TW" sz="4400" b="1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zh-TW" altLang="en-US" sz="44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初步認識</a:t>
            </a:r>
            <a:endParaRPr lang="en-US" altLang="zh-TW" sz="4400" b="1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zh-TW" altLang="en-US" sz="44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創造面試的機會</a:t>
            </a:r>
          </a:p>
        </p:txBody>
      </p:sp>
    </p:spTree>
    <p:extLst>
      <p:ext uri="{BB962C8B-B14F-4D97-AF65-F5344CB8AC3E}">
        <p14:creationId xmlns:p14="http://schemas.microsoft.com/office/powerpoint/2010/main" val="673519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468311"/>
            <a:ext cx="10515600" cy="960439"/>
          </a:xfrm>
        </p:spPr>
        <p:txBody>
          <a:bodyPr/>
          <a:lstStyle/>
          <a:p>
            <a:r>
              <a:rPr lang="zh-TW" altLang="en-US" sz="5400" b="1" dirty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履歷表 </a:t>
            </a:r>
            <a:r>
              <a:rPr lang="en-US" altLang="zh-TW" sz="5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=</a:t>
            </a:r>
            <a:r>
              <a:rPr lang="en-US" altLang="zh-TW" sz="5400" b="1" dirty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5400" b="1" dirty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一份推銷自己的</a:t>
            </a:r>
            <a:r>
              <a:rPr lang="zh-TW" altLang="en-US" sz="5400" b="1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企劃書</a:t>
            </a:r>
            <a:endParaRPr lang="en-US" altLang="zh-TW" sz="5400" b="1" dirty="0">
              <a:solidFill>
                <a:schemeClr val="accent1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4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612996" y="2752234"/>
            <a:ext cx="7490173" cy="2828345"/>
          </a:xfrm>
        </p:spPr>
        <p:txBody>
          <a:bodyPr/>
          <a:lstStyle/>
          <a:p>
            <a:pPr marL="0" indent="0">
              <a:lnSpc>
                <a:spcPct val="90000"/>
              </a:lnSpc>
              <a:buNone/>
            </a:pPr>
            <a:r>
              <a:rPr kumimoji="0" lang="zh-TW" altLang="en-US" sz="5400" b="1" dirty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企業</a:t>
            </a:r>
            <a:r>
              <a:rPr kumimoji="0" lang="zh-TW" altLang="en-US" sz="5400" b="1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主</a:t>
            </a:r>
            <a:r>
              <a:rPr kumimoji="0" lang="en-US" altLang="zh-TW" sz="5400" b="1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/HR</a:t>
            </a:r>
            <a:r>
              <a:rPr kumimoji="0" lang="zh-TW" altLang="en-US" sz="5400" b="1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評估</a:t>
            </a:r>
            <a:r>
              <a:rPr kumimoji="0" lang="zh-TW" altLang="en-US" sz="5400" b="1" dirty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的重點</a:t>
            </a:r>
          </a:p>
          <a:p>
            <a:pPr marL="873125" lvl="1" indent="-415925">
              <a:spcBef>
                <a:spcPct val="30000"/>
              </a:spcBef>
            </a:pPr>
            <a:r>
              <a:rPr kumimoji="0" lang="zh-TW" altLang="en-US" sz="4800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讓人一目</a:t>
            </a:r>
            <a:r>
              <a:rPr kumimoji="0" lang="zh-TW" altLang="en-US" sz="48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瞭然</a:t>
            </a:r>
            <a:endParaRPr kumimoji="0" lang="en-US" altLang="zh-TW" sz="4800" dirty="0" smtClean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873125" lvl="1" indent="-415925">
              <a:spcBef>
                <a:spcPct val="30000"/>
              </a:spcBef>
            </a:pPr>
            <a:r>
              <a:rPr kumimoji="0" lang="zh-TW" altLang="en-US" sz="48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會</a:t>
            </a:r>
            <a:r>
              <a:rPr kumimoji="0" lang="zh-TW" altLang="en-US" sz="4800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讓人想見見</a:t>
            </a:r>
            <a:r>
              <a:rPr kumimoji="0" lang="zh-TW" altLang="en-US" sz="48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本人</a:t>
            </a:r>
            <a:endParaRPr kumimoji="0" lang="zh-TW" altLang="en-US" sz="4800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2290" name="Picture 2" descr="http://socialneuroscience.files.wordpress.com/2012/02/business-person-self-message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912"/>
          <a:stretch/>
        </p:blipFill>
        <p:spPr bwMode="auto">
          <a:xfrm>
            <a:off x="453400" y="2210798"/>
            <a:ext cx="3159596" cy="3978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936702" y="1398118"/>
            <a:ext cx="9746166" cy="1407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30" t="6503" r="31897" b="55123"/>
          <a:stretch/>
        </p:blipFill>
        <p:spPr>
          <a:xfrm>
            <a:off x="0" y="2270726"/>
            <a:ext cx="3652562" cy="39182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02345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lvl="1"/>
            <a:r>
              <a:rPr lang="zh-CN" altLang="en-US" sz="6000" b="1" u="sng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好</a:t>
            </a:r>
            <a:r>
              <a:rPr lang="zh-TW" altLang="en-US" sz="6000" b="1" u="sng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履</a:t>
            </a:r>
            <a:r>
              <a:rPr lang="zh-CN" altLang="en-US" sz="6000" b="1" u="sng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歷</a:t>
            </a:r>
            <a:r>
              <a:rPr lang="zh-CN" altLang="en-US" sz="6000" b="1" u="sng" dirty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的</a:t>
            </a:r>
            <a:r>
              <a:rPr lang="zh-CN" altLang="en-US" sz="6000" b="1" u="sng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特徵</a:t>
            </a:r>
            <a:r>
              <a:rPr lang="zh-TW" altLang="en-US" sz="6000" b="1" u="sng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6000" b="1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zh-TW" altLang="en-US" sz="6000" b="1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lang="zh-CN" altLang="en-US" sz="6000" b="1" dirty="0">
              <a:solidFill>
                <a:schemeClr val="accent1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2570" y="1446954"/>
            <a:ext cx="6108382" cy="4351338"/>
          </a:xfrm>
        </p:spPr>
        <p:txBody>
          <a:bodyPr/>
          <a:lstStyle/>
          <a:p>
            <a:pPr lvl="2">
              <a:lnSpc>
                <a:spcPct val="150000"/>
              </a:lnSpc>
            </a:pPr>
            <a:r>
              <a:rPr lang="zh-CN" altLang="en-US" sz="6600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整潔</a:t>
            </a:r>
            <a:endParaRPr lang="en-US" altLang="zh-CN" sz="6600" b="1" dirty="0" smtClean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2">
              <a:lnSpc>
                <a:spcPct val="150000"/>
              </a:lnSpc>
            </a:pPr>
            <a:r>
              <a:rPr lang="zh-CN" altLang="en-US" sz="6600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簡單</a:t>
            </a:r>
            <a:r>
              <a:rPr lang="en-US" altLang="zh-TW" sz="6600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6600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有條理</a:t>
            </a:r>
            <a:endParaRPr lang="zh-CN" altLang="en-US" sz="6600" b="1" dirty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2">
              <a:lnSpc>
                <a:spcPct val="150000"/>
              </a:lnSpc>
            </a:pPr>
            <a:r>
              <a:rPr lang="zh-CN" altLang="en-US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用詞準確</a:t>
            </a:r>
            <a:endParaRPr lang="zh-CN" altLang="en-US" sz="6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6582" y="0"/>
            <a:ext cx="52190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5650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 bldLvl="5" autoUpdateAnimBg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7324"/>
          <a:stretch/>
        </p:blipFill>
        <p:spPr>
          <a:xfrm>
            <a:off x="-1" y="-1"/>
            <a:ext cx="12192001" cy="5234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1475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676" b="40094"/>
          <a:stretch/>
        </p:blipFill>
        <p:spPr>
          <a:xfrm>
            <a:off x="95021" y="708337"/>
            <a:ext cx="11985738" cy="4288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979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033"/>
          <a:stretch/>
        </p:blipFill>
        <p:spPr>
          <a:xfrm>
            <a:off x="0" y="615159"/>
            <a:ext cx="12192000" cy="6242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474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740"/>
          <a:stretch/>
        </p:blipFill>
        <p:spPr>
          <a:xfrm>
            <a:off x="7567480" y="1094704"/>
            <a:ext cx="4010627" cy="3661089"/>
          </a:xfrm>
          <a:prstGeom prst="rect">
            <a:avLst/>
          </a:prstGeom>
        </p:spPr>
      </p:pic>
      <p:sp>
        <p:nvSpPr>
          <p:cNvPr id="22531" name="標題 1"/>
          <p:cNvSpPr>
            <a:spLocks noGrp="1"/>
          </p:cNvSpPr>
          <p:nvPr>
            <p:ph type="title"/>
          </p:nvPr>
        </p:nvSpPr>
        <p:spPr>
          <a:xfrm>
            <a:off x="837127" y="363828"/>
            <a:ext cx="8969867" cy="1143000"/>
          </a:xfrm>
        </p:spPr>
        <p:txBody>
          <a:bodyPr/>
          <a:lstStyle/>
          <a:p>
            <a:pPr eaLnBrk="1" hangingPunct="1"/>
            <a:r>
              <a:rPr lang="zh-TW" altLang="en-US" sz="7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履歷表 </a:t>
            </a:r>
            <a:r>
              <a:rPr lang="zh-TW" altLang="en-US" sz="7200" b="1" u="sng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防呆二原則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37127" y="2079102"/>
            <a:ext cx="7343417" cy="3407567"/>
          </a:xfrm>
        </p:spPr>
        <p:txBody>
          <a:bodyPr/>
          <a:lstStyle/>
          <a:p>
            <a:pPr marL="365125" indent="-282575" eaLnBrk="1" hangingPunct="1">
              <a:lnSpc>
                <a:spcPct val="150000"/>
              </a:lnSpc>
              <a:buFont typeface="Wingdings 2" pitchFamily="18" charset="2"/>
              <a:buChar char=""/>
            </a:pPr>
            <a:r>
              <a:rPr lang="zh-TW" altLang="en-US" sz="4400" b="1" dirty="0" smtClean="0">
                <a:solidFill>
                  <a:srgbClr val="0070C0"/>
                </a:solidFill>
                <a:latin typeface="微軟正黑體" pitchFamily="34" charset="-120"/>
                <a:ea typeface="微軟正黑體" pitchFamily="34" charset="-120"/>
              </a:rPr>
              <a:t>應徵</a:t>
            </a:r>
            <a:r>
              <a:rPr lang="zh-TW" altLang="en-US" sz="44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公司名稱及職稱要正確</a:t>
            </a:r>
            <a:endParaRPr lang="en-US" altLang="zh-TW" sz="4400" b="1" dirty="0" smtClean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365125" indent="-282575" eaLnBrk="1" hangingPunct="1">
              <a:lnSpc>
                <a:spcPct val="150000"/>
              </a:lnSpc>
              <a:buFont typeface="Wingdings 2" pitchFamily="18" charset="2"/>
              <a:buChar char=""/>
            </a:pPr>
            <a:r>
              <a:rPr lang="zh-TW" altLang="en-US" sz="4400" b="1" dirty="0">
                <a:solidFill>
                  <a:srgbClr val="0070C0"/>
                </a:solidFill>
                <a:latin typeface="微軟正黑體" pitchFamily="34" charset="-120"/>
                <a:ea typeface="微軟正黑體" pitchFamily="34" charset="-120"/>
              </a:rPr>
              <a:t>要有</a:t>
            </a:r>
            <a:r>
              <a:rPr lang="zh-TW" altLang="en-US" sz="44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容易找到你</a:t>
            </a:r>
            <a:r>
              <a:rPr lang="zh-TW" altLang="en-US" sz="4400" b="1" dirty="0" smtClean="0">
                <a:solidFill>
                  <a:srgbClr val="0070C0"/>
                </a:solidFill>
                <a:latin typeface="微軟正黑體" pitchFamily="34" charset="-120"/>
                <a:ea typeface="微軟正黑體" pitchFamily="34" charset="-120"/>
              </a:rPr>
              <a:t>的聯繫方式（如：</a:t>
            </a:r>
            <a:r>
              <a:rPr lang="zh-TW" altLang="en-US" sz="4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手機號碼</a:t>
            </a:r>
            <a:r>
              <a:rPr lang="zh-TW" altLang="en-US" sz="4400" b="1" dirty="0" smtClean="0">
                <a:solidFill>
                  <a:srgbClr val="0070C0"/>
                </a:solidFill>
                <a:latin typeface="微軟正黑體" pitchFamily="34" charset="-120"/>
                <a:ea typeface="微軟正黑體" pitchFamily="34" charset="-120"/>
              </a:rPr>
              <a:t>）</a:t>
            </a:r>
            <a:endParaRPr lang="en-US" altLang="zh-TW" sz="4400" b="1" dirty="0" smtClean="0">
              <a:solidFill>
                <a:srgbClr val="0070C0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82550" indent="0" eaLnBrk="1" hangingPunct="1">
              <a:buNone/>
            </a:pPr>
            <a:endParaRPr lang="zh-TW" altLang="en-US" sz="4400" b="1" dirty="0">
              <a:solidFill>
                <a:srgbClr val="C00000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00922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>
          <a:xfrm>
            <a:off x="1330817" y="1482971"/>
            <a:ext cx="9144000" cy="4248127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zh-TW" altLang="en-US" sz="8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以</a:t>
            </a:r>
            <a:r>
              <a:rPr lang="zh-TW" altLang="en-US" sz="15000" b="1" u="sng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倒述</a:t>
            </a:r>
            <a:r>
              <a:rPr lang="zh-TW" altLang="en-US" sz="8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呈現</a:t>
            </a:r>
            <a:r>
              <a:rPr lang="en-US" altLang="zh-TW" sz="8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8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80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學歷</a:t>
            </a:r>
            <a:r>
              <a:rPr lang="en-US" altLang="zh-TW" sz="80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80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經歷</a:t>
            </a:r>
            <a:r>
              <a:rPr lang="en-US" altLang="zh-TW" sz="80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80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專長</a:t>
            </a:r>
            <a:endParaRPr lang="zh-TW" altLang="en-US" sz="8000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399244" y="296214"/>
            <a:ext cx="2395471" cy="584775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dist"/>
            <a:r>
              <a:rPr lang="zh-TW" altLang="en-US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特別提醒</a:t>
            </a:r>
            <a:r>
              <a:rPr lang="en-US" altLang="zh-TW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-1</a:t>
            </a:r>
            <a:endParaRPr lang="zh-TW" altLang="en-US" sz="32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93371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>
          <a:xfrm>
            <a:off x="1305058" y="1289788"/>
            <a:ext cx="9873803" cy="4248127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zh-TW" altLang="en-US" sz="8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設計</a:t>
            </a:r>
            <a:r>
              <a:rPr lang="zh-TW" altLang="en-US" sz="12000" b="1" u="sng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重點</a:t>
            </a:r>
            <a:r>
              <a:rPr lang="en-US" altLang="zh-TW" sz="12000" b="1" u="sng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12000" b="1" u="sng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焦點</a:t>
            </a:r>
            <a:r>
              <a:rPr lang="en-US" altLang="zh-TW" sz="8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8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8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呈現 </a:t>
            </a:r>
            <a:r>
              <a:rPr lang="zh-TW" altLang="en-US" sz="80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學歷</a:t>
            </a:r>
            <a:r>
              <a:rPr lang="en-US" altLang="zh-TW" sz="80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80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經歷</a:t>
            </a:r>
            <a:r>
              <a:rPr lang="en-US" altLang="zh-TW" sz="80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80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專長</a:t>
            </a:r>
            <a:endParaRPr lang="zh-TW" altLang="en-US" sz="8000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399244" y="296214"/>
            <a:ext cx="2395471" cy="584775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dist"/>
            <a:r>
              <a:rPr lang="zh-TW" altLang="en-US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特別提醒</a:t>
            </a:r>
            <a:r>
              <a:rPr lang="en-US" altLang="zh-TW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-2</a:t>
            </a:r>
            <a:endParaRPr lang="zh-TW" altLang="en-US" sz="32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42984420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>
          <a:xfrm>
            <a:off x="1330817" y="1482971"/>
            <a:ext cx="9144000" cy="4248127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zh-TW" altLang="en-US" sz="8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解釋各項</a:t>
            </a:r>
            <a:r>
              <a:rPr lang="zh-TW" altLang="en-US" sz="15000" b="1" u="sng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證照</a:t>
            </a:r>
            <a:r>
              <a:rPr lang="en-US" altLang="zh-TW" sz="15000" b="1" u="sng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15000" b="1" u="sng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8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對妳</a:t>
            </a:r>
            <a:r>
              <a:rPr lang="en-US" altLang="zh-TW" sz="8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8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你的意義</a:t>
            </a:r>
            <a:endParaRPr lang="zh-TW" altLang="en-US" sz="8000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399244" y="296214"/>
            <a:ext cx="2395471" cy="584775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dist"/>
            <a:r>
              <a:rPr lang="zh-TW" altLang="en-US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特別提醒</a:t>
            </a:r>
            <a:r>
              <a:rPr lang="en-US" altLang="zh-TW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-3</a:t>
            </a:r>
            <a:endParaRPr lang="zh-TW" altLang="en-US" sz="32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4597665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zh-TW" altLang="en-US"/>
          </a:p>
          <a:p>
            <a:fld id="{7493405F-63B8-4024-BF9E-48C2244D1E1C}" type="slidenum">
              <a:rPr lang="zh-TW" altLang="en-US"/>
              <a:pPr/>
              <a:t>43</a:t>
            </a:fld>
            <a:endParaRPr lang="zh-TW" altLang="en-US"/>
          </a:p>
        </p:txBody>
      </p:sp>
      <p:sp>
        <p:nvSpPr>
          <p:cNvPr id="140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履歷表的 </a:t>
            </a:r>
            <a:r>
              <a:rPr lang="en-US" altLang="zh-TW" sz="72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5</a:t>
            </a:r>
            <a:r>
              <a:rPr lang="zh-TW" altLang="en-US" sz="72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個 </a:t>
            </a:r>
            <a:r>
              <a:rPr lang="en-US" altLang="zh-TW" sz="72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No!</a:t>
            </a:r>
            <a:endParaRPr lang="zh-TW" altLang="en-US" sz="7200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0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96601" y="1754981"/>
            <a:ext cx="8075612" cy="4537075"/>
          </a:xfrm>
        </p:spPr>
        <p:txBody>
          <a:bodyPr/>
          <a:lstStyle/>
          <a:p>
            <a:pPr marL="609600" indent="-609600">
              <a:lnSpc>
                <a:spcPts val="5100"/>
              </a:lnSpc>
              <a:spcBef>
                <a:spcPct val="30000"/>
              </a:spcBef>
              <a:buFont typeface="Wingdings" panose="05000000000000000000" pitchFamily="2" charset="2"/>
              <a:buAutoNum type="arabicPeriod"/>
            </a:pPr>
            <a:r>
              <a:rPr lang="zh-TW" altLang="en-US" sz="36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一份履歷闖天下</a:t>
            </a:r>
          </a:p>
          <a:p>
            <a:pPr marL="609600" indent="-609600">
              <a:lnSpc>
                <a:spcPts val="5100"/>
              </a:lnSpc>
              <a:spcBef>
                <a:spcPct val="30000"/>
              </a:spcBef>
              <a:buFont typeface="Wingdings" panose="05000000000000000000" pitchFamily="2" charset="2"/>
              <a:buAutoNum type="arabicPeriod"/>
            </a:pPr>
            <a:r>
              <a:rPr lang="zh-TW" altLang="en-US" sz="3600" b="1" dirty="0">
                <a:solidFill>
                  <a:srgbClr val="0033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內容誇大或造假</a:t>
            </a:r>
          </a:p>
          <a:p>
            <a:pPr marL="609600" indent="-609600">
              <a:lnSpc>
                <a:spcPts val="5100"/>
              </a:lnSpc>
              <a:spcBef>
                <a:spcPct val="30000"/>
              </a:spcBef>
              <a:buFont typeface="Wingdings" panose="05000000000000000000" pitchFamily="2" charset="2"/>
              <a:buAutoNum type="arabicPeriod"/>
            </a:pPr>
            <a:r>
              <a:rPr lang="zh-TW" altLang="en-US" sz="3600" b="1" dirty="0" smtClean="0">
                <a:solidFill>
                  <a:srgbClr val="0033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選擇性</a:t>
            </a:r>
            <a:r>
              <a:rPr lang="zh-TW" altLang="en-US" sz="3600" b="1" dirty="0">
                <a:solidFill>
                  <a:srgbClr val="0033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填寫，欄位空白太多</a:t>
            </a:r>
          </a:p>
          <a:p>
            <a:pPr marL="609600" indent="-609600">
              <a:lnSpc>
                <a:spcPts val="5100"/>
              </a:lnSpc>
              <a:spcBef>
                <a:spcPct val="30000"/>
              </a:spcBef>
              <a:buFont typeface="Wingdings" panose="05000000000000000000" pitchFamily="2" charset="2"/>
              <a:buAutoNum type="arabicPeriod"/>
            </a:pPr>
            <a:r>
              <a:rPr lang="zh-TW" altLang="en-US" sz="3600" b="1" dirty="0" smtClean="0">
                <a:solidFill>
                  <a:srgbClr val="0033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履歷</a:t>
            </a:r>
            <a:r>
              <a:rPr lang="zh-TW" altLang="en-US" sz="3600" b="1" dirty="0">
                <a:solidFill>
                  <a:srgbClr val="0033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夾雜中、英、火星文</a:t>
            </a:r>
          </a:p>
          <a:p>
            <a:pPr marL="609600" indent="-609600">
              <a:lnSpc>
                <a:spcPts val="5100"/>
              </a:lnSpc>
              <a:spcBef>
                <a:spcPct val="30000"/>
              </a:spcBef>
              <a:buFont typeface="Wingdings" panose="05000000000000000000" pitchFamily="2" charset="2"/>
              <a:buAutoNum type="arabicPeriod"/>
            </a:pPr>
            <a:r>
              <a:rPr lang="zh-TW" altLang="en-US" sz="3600" b="1" dirty="0" smtClean="0">
                <a:solidFill>
                  <a:srgbClr val="0033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附加作品網址沒有帳密</a:t>
            </a:r>
            <a:endParaRPr lang="zh-TW" altLang="en-US" sz="3600" b="1" dirty="0">
              <a:solidFill>
                <a:srgbClr val="003399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609600" indent="-609600">
              <a:lnSpc>
                <a:spcPts val="5100"/>
              </a:lnSpc>
              <a:spcBef>
                <a:spcPct val="30000"/>
              </a:spcBef>
              <a:buFont typeface="Wingdings" panose="05000000000000000000" pitchFamily="2" charset="2"/>
              <a:buAutoNum type="arabicPeriod"/>
            </a:pPr>
            <a:endParaRPr lang="zh-TW" altLang="en-US" sz="3600" b="1" dirty="0">
              <a:solidFill>
                <a:srgbClr val="003399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2888" y="563843"/>
            <a:ext cx="4438650" cy="502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237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4028" y="3774572"/>
            <a:ext cx="4248869" cy="2581778"/>
          </a:xfrm>
          <a:prstGeom prst="rect">
            <a:avLst/>
          </a:prstGeom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zh-TW" altLang="en-US"/>
          </a:p>
          <a:p>
            <a:fld id="{E956B0F4-BB5F-499F-840C-9733398106B0}" type="slidenum">
              <a:rPr lang="zh-TW" altLang="en-US"/>
              <a:pPr/>
              <a:t>44</a:t>
            </a:fld>
            <a:endParaRPr lang="zh-TW" altLang="en-US"/>
          </a:p>
        </p:txBody>
      </p:sp>
      <p:sp>
        <p:nvSpPr>
          <p:cNvPr id="142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6000" b="1" u="sng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如何</a:t>
            </a:r>
            <a:r>
              <a:rPr lang="zh-TW" altLang="en-US" sz="6000" b="1" u="sng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提高履歷中選機率 </a:t>
            </a:r>
            <a:r>
              <a:rPr lang="en-US" altLang="zh-TW" sz="6000" b="1" u="sng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Part.1</a:t>
            </a:r>
            <a:endParaRPr lang="zh-TW" altLang="en-US" sz="6000" b="1" u="sng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2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3653" y="2187574"/>
            <a:ext cx="11126274" cy="4351338"/>
          </a:xfrm>
        </p:spPr>
        <p:txBody>
          <a:bodyPr/>
          <a:lstStyle/>
          <a:p>
            <a:pPr marL="0" indent="0">
              <a:lnSpc>
                <a:spcPct val="100000"/>
              </a:lnSpc>
              <a:buNone/>
            </a:pPr>
            <a:r>
              <a:rPr lang="zh-TW" altLang="en-US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zh-TW" alt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抄襲」徵才啟事</a:t>
            </a:r>
            <a:r>
              <a:rPr lang="zh-TW" altLang="en-US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中</a:t>
            </a:r>
            <a:r>
              <a:rPr lang="zh-TW" altLang="en-US" sz="4400" b="1" u="sng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工作</a:t>
            </a:r>
            <a:r>
              <a:rPr lang="zh-TW" altLang="en-US" sz="4400" b="1" u="sng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條件</a:t>
            </a:r>
            <a:r>
              <a:rPr lang="zh-TW" alt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和</a:t>
            </a:r>
            <a:r>
              <a:rPr lang="zh-TW" altLang="en-US" sz="4400" b="1" u="sng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工作</a:t>
            </a:r>
            <a:r>
              <a:rPr lang="zh-TW" altLang="en-US" sz="4400" b="1" u="sng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內容</a:t>
            </a:r>
            <a:endParaRPr lang="en-US" altLang="zh-TW" sz="4400" b="1" u="sng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zh-TW" altLang="en-US" sz="3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列舉的</a:t>
            </a:r>
            <a:r>
              <a:rPr lang="zh-TW" altLang="en-US" sz="8800" b="1" u="sng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關鍵字</a:t>
            </a:r>
            <a:endParaRPr lang="zh-TW" altLang="en-US" sz="88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778100" y="4932608"/>
            <a:ext cx="5317900" cy="707886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zh-TW" alt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配合人力銀行篩選機制</a:t>
            </a:r>
            <a:endParaRPr lang="zh-TW" altLang="en-U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807949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zh-TW" altLang="en-US"/>
          </a:p>
          <a:p>
            <a:fld id="{E956B0F4-BB5F-499F-840C-9733398106B0}" type="slidenum">
              <a:rPr lang="zh-TW" altLang="en-US"/>
              <a:pPr/>
              <a:t>45</a:t>
            </a:fld>
            <a:endParaRPr lang="zh-TW" altLang="en-US"/>
          </a:p>
        </p:txBody>
      </p:sp>
      <p:sp>
        <p:nvSpPr>
          <p:cNvPr id="14233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65125"/>
            <a:ext cx="10515600" cy="639427"/>
          </a:xfrm>
        </p:spPr>
        <p:txBody>
          <a:bodyPr/>
          <a:lstStyle/>
          <a:p>
            <a:r>
              <a:rPr lang="zh-TW" altLang="en-US" sz="4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如何</a:t>
            </a:r>
            <a:r>
              <a:rPr lang="zh-TW" altLang="en-US" sz="40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提高履歷中選機率</a:t>
            </a:r>
            <a:r>
              <a:rPr lang="en-US" altLang="zh-TW" sz="40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Part.2</a:t>
            </a:r>
            <a:endParaRPr lang="zh-TW" altLang="en-US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2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073128"/>
            <a:ext cx="11126274" cy="5283222"/>
          </a:xfrm>
        </p:spPr>
        <p:txBody>
          <a:bodyPr/>
          <a:lstStyle/>
          <a:p>
            <a:pPr marL="0" indent="0">
              <a:lnSpc>
                <a:spcPct val="100000"/>
              </a:lnSpc>
              <a:buNone/>
            </a:pPr>
            <a:r>
              <a:rPr lang="zh-TW" altLang="en-US" sz="6600" b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讓工作條件自己「跳」</a:t>
            </a:r>
            <a:r>
              <a:rPr lang="zh-TW" altLang="en-US" sz="6600" b="1" u="sng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出來 </a:t>
            </a:r>
            <a:endParaRPr lang="en-US" altLang="zh-TW" sz="6600" b="1" u="sng" dirty="0" smtClean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zh-TW" sz="32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a</a:t>
            </a:r>
            <a:r>
              <a:rPr lang="en-US" altLang="zh-TW" sz="32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.</a:t>
            </a:r>
            <a:r>
              <a:rPr lang="zh-TW" altLang="en-US" sz="32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把工作條件放在黃金位置</a:t>
            </a:r>
            <a:r>
              <a:rPr lang="zh-TW" altLang="en-US" sz="32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上</a:t>
            </a:r>
            <a:endParaRPr lang="en-US" altLang="zh-TW" sz="3200" b="1" dirty="0" smtClean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zh-TW" sz="32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b</a:t>
            </a:r>
            <a:r>
              <a:rPr lang="en-US" altLang="zh-TW" sz="32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.</a:t>
            </a:r>
            <a:r>
              <a:rPr lang="zh-TW" altLang="en-US" sz="32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在重要資訊處留</a:t>
            </a:r>
            <a:r>
              <a:rPr lang="zh-TW" altLang="en-US" sz="32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白</a:t>
            </a:r>
            <a:endParaRPr lang="en-US" altLang="zh-TW" sz="3200" b="1" dirty="0" smtClean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zh-TW" sz="32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c</a:t>
            </a:r>
            <a:r>
              <a:rPr lang="en-US" altLang="zh-TW" sz="32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.</a:t>
            </a:r>
            <a:r>
              <a:rPr lang="zh-TW" altLang="en-US" sz="32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把重要資訊以粗體字</a:t>
            </a:r>
            <a:r>
              <a:rPr lang="zh-TW" altLang="en-US" sz="32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呈現</a:t>
            </a:r>
            <a:endParaRPr lang="en-US" altLang="zh-TW" sz="3200" b="1" dirty="0" smtClean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zh-TW" sz="3200" b="1" dirty="0" smtClean="0">
                <a:solidFill>
                  <a:schemeClr val="accent5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&lt;</a:t>
            </a:r>
            <a:r>
              <a:rPr lang="zh-TW" altLang="en-US" sz="3200" b="1" dirty="0" smtClean="0">
                <a:solidFill>
                  <a:schemeClr val="accent5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舉例</a:t>
            </a:r>
            <a:r>
              <a:rPr lang="en-US" altLang="zh-TW" sz="3200" b="1" dirty="0" smtClean="0">
                <a:solidFill>
                  <a:schemeClr val="accent5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&gt;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zh-TW" altLang="en-US" sz="3200" b="1" dirty="0" smtClean="0">
                <a:solidFill>
                  <a:schemeClr val="accent5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個人</a:t>
            </a:r>
            <a:r>
              <a:rPr lang="zh-TW" altLang="en-US" sz="3200" b="1" dirty="0">
                <a:solidFill>
                  <a:schemeClr val="accent5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特點</a:t>
            </a:r>
            <a:r>
              <a:rPr lang="zh-TW" altLang="en-US" sz="3200" b="1" dirty="0" smtClean="0">
                <a:solidFill>
                  <a:schemeClr val="accent5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r>
              <a:rPr lang="en-US" altLang="zh-TW" sz="3200" dirty="0" smtClean="0">
                <a:solidFill>
                  <a:schemeClr val="accent5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1.</a:t>
            </a:r>
            <a:r>
              <a:rPr lang="zh-TW" altLang="en-US" sz="3200" b="1" u="sng" dirty="0" smtClean="0">
                <a:solidFill>
                  <a:schemeClr val="accent5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高度自律</a:t>
            </a:r>
            <a:r>
              <a:rPr lang="zh-TW" altLang="en-US" sz="3200" b="1" u="sng" dirty="0">
                <a:solidFill>
                  <a:schemeClr val="accent5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，在大學期間</a:t>
            </a:r>
            <a:r>
              <a:rPr lang="zh-TW" altLang="en-US" sz="3200" b="1" u="sng" dirty="0" smtClean="0">
                <a:solidFill>
                  <a:schemeClr val="accent5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幾乎全</a:t>
            </a:r>
            <a:r>
              <a:rPr lang="zh-TW" altLang="en-US" sz="3200" b="1" u="sng" dirty="0">
                <a:solidFill>
                  <a:schemeClr val="accent5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勤</a:t>
            </a:r>
            <a:r>
              <a:rPr lang="zh-TW" altLang="en-US" sz="3200" dirty="0">
                <a:solidFill>
                  <a:schemeClr val="accent5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zh-TW" altLang="en-US" sz="3200" dirty="0">
                <a:solidFill>
                  <a:schemeClr val="accent5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3200" dirty="0" smtClean="0">
                <a:solidFill>
                  <a:schemeClr val="accent5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     </a:t>
            </a:r>
            <a:r>
              <a:rPr lang="en-US" altLang="zh-TW" sz="3200" dirty="0" smtClean="0">
                <a:solidFill>
                  <a:schemeClr val="accent5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2.</a:t>
            </a:r>
            <a:r>
              <a:rPr lang="zh-TW" altLang="en-US" sz="3200" b="1" u="sng" dirty="0" smtClean="0">
                <a:solidFill>
                  <a:schemeClr val="accent5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演講</a:t>
            </a:r>
            <a:r>
              <a:rPr lang="zh-TW" altLang="en-US" sz="3200" b="1" u="sng" dirty="0">
                <a:solidFill>
                  <a:schemeClr val="accent5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能力強</a:t>
            </a:r>
            <a:r>
              <a:rPr lang="zh-TW" altLang="en-US" sz="3200" b="1" u="sng" dirty="0" smtClean="0">
                <a:solidFill>
                  <a:schemeClr val="accent5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，曾取得</a:t>
            </a:r>
            <a:r>
              <a:rPr lang="zh-TW" altLang="en-US" sz="3200" b="1" u="sng" dirty="0">
                <a:solidFill>
                  <a:schemeClr val="accent5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多項全國性</a:t>
            </a:r>
            <a:r>
              <a:rPr lang="zh-TW" altLang="en-US" sz="3200" b="1" u="sng" dirty="0" smtClean="0">
                <a:solidFill>
                  <a:schemeClr val="accent5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大學生</a:t>
            </a:r>
            <a:endParaRPr lang="en-US" altLang="zh-TW" sz="3200" b="1" u="sng" dirty="0" smtClean="0">
              <a:solidFill>
                <a:schemeClr val="accent5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zh-TW" altLang="en-US" sz="3200" b="1" dirty="0">
                <a:solidFill>
                  <a:schemeClr val="accent5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3200" b="1" dirty="0" smtClean="0">
                <a:solidFill>
                  <a:schemeClr val="accent5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       </a:t>
            </a:r>
            <a:r>
              <a:rPr lang="zh-TW" altLang="en-US" sz="3200" b="1" u="sng" dirty="0" smtClean="0">
                <a:solidFill>
                  <a:schemeClr val="accent5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演講</a:t>
            </a:r>
            <a:r>
              <a:rPr lang="zh-TW" altLang="en-US" sz="3200" b="1" u="sng" dirty="0">
                <a:solidFill>
                  <a:schemeClr val="accent5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賽</a:t>
            </a:r>
            <a:r>
              <a:rPr lang="zh-TW" altLang="en-US" sz="3200" b="1" u="sng" dirty="0" smtClean="0">
                <a:solidFill>
                  <a:schemeClr val="accent5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獎項</a:t>
            </a:r>
            <a:endParaRPr lang="zh-TW" altLang="en-US" sz="3200" b="1" dirty="0">
              <a:solidFill>
                <a:schemeClr val="accent5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414635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zh-TW" altLang="en-US"/>
          </a:p>
          <a:p>
            <a:fld id="{E956B0F4-BB5F-499F-840C-9733398106B0}" type="slidenum">
              <a:rPr lang="zh-TW" altLang="en-US"/>
              <a:pPr/>
              <a:t>46</a:t>
            </a:fld>
            <a:endParaRPr lang="zh-TW" altLang="en-US"/>
          </a:p>
        </p:txBody>
      </p:sp>
      <p:sp>
        <p:nvSpPr>
          <p:cNvPr id="142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60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如何提高履歷 </a:t>
            </a:r>
            <a:r>
              <a:rPr lang="zh-TW" altLang="en-US" sz="8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能見度</a:t>
            </a:r>
            <a:endParaRPr lang="zh-TW" altLang="en-US" sz="8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2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20462" y="1690688"/>
            <a:ext cx="9169758" cy="4266082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TW" altLang="en-US" sz="4800" b="1" u="sng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主動</a:t>
            </a:r>
            <a:r>
              <a:rPr lang="zh-TW" altLang="en-US" sz="4800" b="1" u="sng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投遞</a:t>
            </a:r>
            <a:r>
              <a:rPr lang="zh-TW" altLang="en-US" sz="4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履歷</a:t>
            </a:r>
            <a:endParaRPr lang="en-US" altLang="zh-TW" sz="48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TW" altLang="en-US" sz="4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主動投遞</a:t>
            </a:r>
            <a:r>
              <a:rPr lang="zh-TW" altLang="en-US" sz="4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時</a:t>
            </a:r>
            <a:r>
              <a:rPr lang="zh-TW" altLang="en-US" sz="4800" b="1" u="sng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善用主旨</a:t>
            </a:r>
            <a:r>
              <a:rPr lang="zh-TW" altLang="en-US" sz="4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吸引注意</a:t>
            </a: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kumimoji="0" lang="zh-TW" altLang="en-US" sz="4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一定要附上</a:t>
            </a:r>
            <a:r>
              <a:rPr kumimoji="0" lang="zh-TW" altLang="en-US" sz="4800" b="1" u="sng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「自</a:t>
            </a:r>
            <a:r>
              <a:rPr lang="zh-TW" altLang="en-US" sz="4800" b="1" u="sng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傳」</a:t>
            </a:r>
          </a:p>
        </p:txBody>
      </p:sp>
    </p:spTree>
    <p:extLst>
      <p:ext uri="{BB962C8B-B14F-4D97-AF65-F5344CB8AC3E}">
        <p14:creationId xmlns:p14="http://schemas.microsoft.com/office/powerpoint/2010/main" val="559576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6600" b="1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求職力之 </a:t>
            </a:r>
            <a:r>
              <a:rPr lang="zh-TW" altLang="en-US" sz="6600" b="1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自傳製作篇</a:t>
            </a:r>
            <a:endParaRPr lang="zh-TW" altLang="en-US" sz="6600" b="1" dirty="0">
              <a:solidFill>
                <a:srgbClr val="0000C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5129" y="1690688"/>
            <a:ext cx="5422053" cy="48283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47140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524000" y="5589240"/>
            <a:ext cx="9144000" cy="12687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086119" y="360609"/>
            <a:ext cx="9144000" cy="1450316"/>
          </a:xfrm>
        </p:spPr>
        <p:txBody>
          <a:bodyPr/>
          <a:lstStyle/>
          <a:p>
            <a:pPr algn="l"/>
            <a:r>
              <a:rPr lang="zh-TW" altLang="en-US" sz="8800" b="1" u="sng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自傳的功能</a:t>
            </a:r>
            <a:endParaRPr lang="zh-TW" altLang="en-US" sz="8800" u="sng" dirty="0"/>
          </a:p>
        </p:txBody>
      </p:sp>
      <p:sp>
        <p:nvSpPr>
          <p:cNvPr id="3" name="內容版面配置區 2"/>
          <p:cNvSpPr>
            <a:spLocks noGrp="1"/>
          </p:cNvSpPr>
          <p:nvPr>
            <p:ph type="subTitle" idx="1"/>
          </p:nvPr>
        </p:nvSpPr>
        <p:spPr>
          <a:xfrm>
            <a:off x="1227785" y="2172483"/>
            <a:ext cx="10324563" cy="3854830"/>
          </a:xfrm>
          <a:ln>
            <a:noFill/>
          </a:ln>
        </p:spPr>
        <p:txBody>
          <a:bodyPr rtlCol="0">
            <a:noAutofit/>
          </a:bodyPr>
          <a:lstStyle/>
          <a:p>
            <a:pPr algn="l" eaLnBrk="1" fontAlgn="auto" hangingPunct="1">
              <a:lnSpc>
                <a:spcPct val="100000"/>
              </a:lnSpc>
              <a:spcAft>
                <a:spcPts val="0"/>
              </a:spcAft>
              <a:defRPr/>
            </a:pPr>
            <a:r>
              <a:rPr lang="zh-TW" altLang="en-US" sz="5400" b="1" dirty="0" smtClean="0">
                <a:solidFill>
                  <a:schemeClr val="accent5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讓企業的審核</a:t>
            </a:r>
            <a:r>
              <a:rPr lang="zh-TW" altLang="en-US" sz="5400" b="1" dirty="0">
                <a:solidFill>
                  <a:schemeClr val="accent5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者</a:t>
            </a:r>
            <a:endParaRPr lang="en-US" altLang="zh-TW" sz="5400" b="1" dirty="0">
              <a:solidFill>
                <a:schemeClr val="accent5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l"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US" altLang="zh-TW" sz="4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1.</a:t>
            </a:r>
            <a:r>
              <a:rPr lang="zh-TW" altLang="en-US" sz="4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增加對求職者的</a:t>
            </a:r>
            <a:r>
              <a:rPr lang="zh-TW" altLang="en-US" sz="4800" b="1" u="sng" dirty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認識深度</a:t>
            </a:r>
            <a:endParaRPr lang="en-US" altLang="zh-TW" sz="4800" b="1" u="sng" dirty="0">
              <a:solidFill>
                <a:srgbClr val="0000C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l"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US" altLang="zh-TW" sz="4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2.</a:t>
            </a:r>
            <a:r>
              <a:rPr lang="zh-TW" altLang="en-US" sz="4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感受求職者的</a:t>
            </a:r>
            <a:r>
              <a:rPr lang="zh-TW" altLang="en-US" sz="4800" b="1" u="sng" dirty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求職動機</a:t>
            </a:r>
            <a:r>
              <a:rPr lang="zh-TW" altLang="en-US" sz="4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與</a:t>
            </a:r>
            <a:r>
              <a:rPr lang="zh-TW" altLang="en-US" sz="4800" b="1" u="sng" dirty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企圖心</a:t>
            </a:r>
            <a:endParaRPr lang="en-US" altLang="zh-TW" sz="4800" b="1" u="sng" dirty="0">
              <a:solidFill>
                <a:srgbClr val="0000C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 algn="l" eaLnBrk="1" fontAlgn="auto" hangingPunct="1">
              <a:lnSpc>
                <a:spcPct val="100000"/>
              </a:lnSpc>
              <a:spcAft>
                <a:spcPts val="0"/>
              </a:spcAft>
              <a:buNone/>
              <a:defRPr/>
            </a:pPr>
            <a:endParaRPr lang="en-US" altLang="zh-TW" sz="5400" dirty="0" smtClean="0"/>
          </a:p>
        </p:txBody>
      </p:sp>
    </p:spTree>
    <p:extLst>
      <p:ext uri="{BB962C8B-B14F-4D97-AF65-F5344CB8AC3E}">
        <p14:creationId xmlns:p14="http://schemas.microsoft.com/office/powerpoint/2010/main" val="1033816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標題 8"/>
          <p:cNvSpPr>
            <a:spLocks noGrp="1"/>
          </p:cNvSpPr>
          <p:nvPr>
            <p:ph type="ctrTitle"/>
          </p:nvPr>
        </p:nvSpPr>
        <p:spPr>
          <a:xfrm>
            <a:off x="1240665" y="465540"/>
            <a:ext cx="9144000" cy="1453412"/>
          </a:xfrm>
        </p:spPr>
        <p:txBody>
          <a:bodyPr/>
          <a:lstStyle/>
          <a:p>
            <a:r>
              <a:rPr lang="zh-TW" altLang="en-US" sz="9600" b="1" u="sng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自</a:t>
            </a:r>
            <a:r>
              <a:rPr lang="zh-TW" altLang="en-US" sz="9600" b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傳</a:t>
            </a:r>
            <a:r>
              <a:rPr lang="zh-TW" altLang="en-US" sz="9600" b="1" u="sng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的長度</a:t>
            </a:r>
            <a:endParaRPr lang="zh-TW" altLang="en-US" sz="9600" b="1" u="sng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0" name="副標題 9"/>
          <p:cNvSpPr>
            <a:spLocks noGrp="1"/>
          </p:cNvSpPr>
          <p:nvPr>
            <p:ph type="subTitle" idx="1"/>
          </p:nvPr>
        </p:nvSpPr>
        <p:spPr>
          <a:xfrm>
            <a:off x="1498242" y="2125014"/>
            <a:ext cx="9144000" cy="4250028"/>
          </a:xfrm>
        </p:spPr>
        <p:txBody>
          <a:bodyPr/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44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自傳以</a:t>
            </a:r>
            <a:r>
              <a:rPr lang="en-US" altLang="zh-TW" sz="6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800-1,000</a:t>
            </a:r>
            <a:r>
              <a:rPr lang="zh-TW" altLang="en-US" sz="44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字</a:t>
            </a:r>
            <a:r>
              <a:rPr lang="zh-TW" altLang="en-US" sz="4400" b="1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為限</a:t>
            </a:r>
            <a:endParaRPr lang="en-US" altLang="zh-TW" sz="4400" b="1" dirty="0" smtClean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4400" b="1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段落分明，且</a:t>
            </a:r>
            <a:r>
              <a:rPr lang="zh-TW" altLang="en-US" sz="44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具有邏輯</a:t>
            </a:r>
            <a:r>
              <a:rPr lang="zh-TW" altLang="en-US" sz="4400" b="1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性</a:t>
            </a:r>
            <a:endParaRPr lang="en-US" altLang="zh-TW" sz="4400" b="1" dirty="0" smtClean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36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（</a:t>
            </a:r>
            <a:r>
              <a:rPr lang="zh-TW" altLang="en-US" sz="36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切記：不可有錯別字）</a:t>
            </a:r>
            <a:endParaRPr lang="en-US" altLang="zh-TW" sz="3600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</a:pPr>
            <a:endParaRPr lang="zh-TW" altLang="en-US" sz="4400" dirty="0"/>
          </a:p>
        </p:txBody>
      </p:sp>
    </p:spTree>
    <p:extLst>
      <p:ext uri="{BB962C8B-B14F-4D97-AF65-F5344CB8AC3E}">
        <p14:creationId xmlns:p14="http://schemas.microsoft.com/office/powerpoint/2010/main" val="1289834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938561" y="228600"/>
            <a:ext cx="10515600" cy="2032387"/>
          </a:xfrm>
        </p:spPr>
        <p:txBody>
          <a:bodyPr/>
          <a:lstStyle/>
          <a:p>
            <a:pPr lvl="1">
              <a:lnSpc>
                <a:spcPct val="100000"/>
              </a:lnSpc>
            </a:pPr>
            <a:r>
              <a:rPr lang="zh-TW" altLang="en-US" sz="5400" b="1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自傳 其實不是 自傳 </a:t>
            </a:r>
            <a:r>
              <a:rPr lang="en-US" altLang="zh-TW" sz="5400" b="1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5400" b="1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54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自傳是一封</a:t>
            </a:r>
            <a:r>
              <a:rPr lang="en-US" altLang="zh-TW" sz="54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『</a:t>
            </a:r>
            <a:r>
              <a:rPr lang="zh-CN" altLang="en-US" sz="54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求職</a:t>
            </a:r>
            <a:r>
              <a:rPr lang="zh-TW" altLang="en-US" sz="54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爭取函</a:t>
            </a:r>
            <a:r>
              <a:rPr lang="en-US" altLang="zh-TW" sz="54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』</a:t>
            </a:r>
            <a:endParaRPr lang="zh-CN" altLang="en-US" sz="5400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>
          <a:xfrm>
            <a:off x="184731" y="2564780"/>
            <a:ext cx="10905892" cy="4293220"/>
          </a:xfrm>
        </p:spPr>
        <p:txBody>
          <a:bodyPr/>
          <a:lstStyle/>
          <a:p>
            <a:pPr lvl="2">
              <a:lnSpc>
                <a:spcPct val="100000"/>
              </a:lnSpc>
            </a:pPr>
            <a:r>
              <a:rPr lang="zh-TW" altLang="en-US" sz="3200" b="1" dirty="0" smtClean="0">
                <a:solidFill>
                  <a:srgbClr val="00804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符合</a:t>
            </a:r>
            <a:r>
              <a:rPr lang="zh-TW" altLang="zh-TW" sz="3200" b="1" dirty="0" smtClean="0">
                <a:solidFill>
                  <a:srgbClr val="00804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消費者</a:t>
            </a:r>
            <a:r>
              <a:rPr lang="zh-TW" altLang="zh-TW" sz="3200" b="1" dirty="0">
                <a:solidFill>
                  <a:srgbClr val="00804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行為之</a:t>
            </a:r>
            <a:r>
              <a:rPr lang="zh-TW" altLang="zh-TW" sz="3200" b="1" dirty="0">
                <a:solidFill>
                  <a:srgbClr val="00804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AIDA</a:t>
            </a:r>
            <a:r>
              <a:rPr lang="zh-TW" altLang="zh-TW" sz="3200" b="1" dirty="0" smtClean="0">
                <a:solidFill>
                  <a:srgbClr val="00804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法則</a:t>
            </a:r>
            <a:endParaRPr lang="en-US" altLang="zh-TW" sz="3200" b="1" dirty="0" smtClean="0">
              <a:solidFill>
                <a:srgbClr val="00804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914400" lvl="2" indent="0">
              <a:lnSpc>
                <a:spcPct val="100000"/>
              </a:lnSpc>
              <a:buNone/>
            </a:pPr>
            <a:r>
              <a:rPr lang="zh-TW" altLang="en-US" sz="3200" b="1" dirty="0">
                <a:solidFill>
                  <a:srgbClr val="00804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3200" b="1" dirty="0" smtClean="0">
                <a:solidFill>
                  <a:srgbClr val="00804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zh-TW" sz="3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3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「認知」（</a:t>
            </a:r>
            <a:r>
              <a:rPr lang="en-US" altLang="zh-TW" sz="3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Awareness</a:t>
            </a:r>
            <a:r>
              <a:rPr lang="zh-TW" altLang="en-US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）</a:t>
            </a:r>
            <a:endParaRPr lang="en-US" altLang="zh-TW" sz="32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914400" lvl="2" indent="0">
              <a:lnSpc>
                <a:spcPct val="100000"/>
              </a:lnSpc>
              <a:buNone/>
            </a:pPr>
            <a:r>
              <a:rPr lang="zh-TW" altLang="en-US" sz="3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3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「興趣」（</a:t>
            </a:r>
            <a:r>
              <a:rPr lang="en-US" altLang="zh-TW" sz="3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Interest</a:t>
            </a:r>
            <a:r>
              <a:rPr lang="zh-TW" altLang="en-US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）</a:t>
            </a:r>
            <a:endParaRPr lang="en-US" altLang="zh-TW" sz="32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914400" lvl="2" indent="0">
              <a:lnSpc>
                <a:spcPct val="100000"/>
              </a:lnSpc>
              <a:buNone/>
            </a:pPr>
            <a:r>
              <a:rPr lang="zh-TW" altLang="en-US" sz="3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3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「慾望」（</a:t>
            </a:r>
            <a:r>
              <a:rPr lang="en-US" altLang="zh-TW" sz="3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Desire</a:t>
            </a:r>
            <a:r>
              <a:rPr lang="zh-TW" altLang="en-US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）</a:t>
            </a:r>
            <a:endParaRPr lang="en-US" altLang="zh-TW" sz="32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914400" lvl="2" indent="0">
              <a:lnSpc>
                <a:spcPct val="100000"/>
              </a:lnSpc>
              <a:buNone/>
            </a:pPr>
            <a:r>
              <a:rPr lang="zh-TW" altLang="en-US" sz="3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3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「行動」（</a:t>
            </a:r>
            <a:r>
              <a:rPr lang="en-US" altLang="zh-TW" sz="3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Action</a:t>
            </a:r>
            <a:r>
              <a:rPr lang="zh-TW" altLang="en-US" sz="3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）</a:t>
            </a:r>
            <a:endParaRPr lang="zh-TW" altLang="zh-TW" sz="3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2">
              <a:lnSpc>
                <a:spcPct val="100000"/>
              </a:lnSpc>
            </a:pPr>
            <a:endParaRPr lang="en-US" altLang="zh-TW" sz="3600" b="1" dirty="0" smtClean="0">
              <a:solidFill>
                <a:schemeClr val="tx1">
                  <a:lumMod val="95000"/>
                  <a:lumOff val="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914400" lvl="2" indent="0">
              <a:lnSpc>
                <a:spcPct val="100000"/>
              </a:lnSpc>
              <a:buNone/>
            </a:pPr>
            <a:endParaRPr lang="zh-CN" altLang="en-US" sz="3600" b="1" dirty="0">
              <a:solidFill>
                <a:schemeClr val="tx1">
                  <a:lumMod val="95000"/>
                  <a:lumOff val="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00000"/>
              </a:lnSpc>
            </a:pPr>
            <a:endParaRPr lang="zh-TW" altLang="en-US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zh-TW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6985" y="2220466"/>
            <a:ext cx="5465015" cy="46751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矩形 7"/>
          <p:cNvSpPr/>
          <p:nvPr/>
        </p:nvSpPr>
        <p:spPr>
          <a:xfrm>
            <a:off x="938561" y="2139045"/>
            <a:ext cx="9766610" cy="12194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5466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524000" y="5589240"/>
            <a:ext cx="9144000" cy="12687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標題 3"/>
          <p:cNvSpPr>
            <a:spLocks noGrp="1"/>
          </p:cNvSpPr>
          <p:nvPr>
            <p:ph type="ctrTitle"/>
          </p:nvPr>
        </p:nvSpPr>
        <p:spPr>
          <a:xfrm>
            <a:off x="1111876" y="329991"/>
            <a:ext cx="9144000" cy="1068947"/>
          </a:xfrm>
        </p:spPr>
        <p:txBody>
          <a:bodyPr/>
          <a:lstStyle/>
          <a:p>
            <a:pPr algn="l"/>
            <a:r>
              <a:rPr lang="zh-TW" altLang="en-US" b="1" u="sng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自傳 陳述內容</a:t>
            </a:r>
            <a:endParaRPr lang="zh-TW" altLang="en-US" u="sng" dirty="0"/>
          </a:p>
        </p:txBody>
      </p:sp>
      <p:sp>
        <p:nvSpPr>
          <p:cNvPr id="8" name="副標題 7"/>
          <p:cNvSpPr>
            <a:spLocks noGrp="1"/>
          </p:cNvSpPr>
          <p:nvPr>
            <p:ph type="subTitle" idx="1"/>
          </p:nvPr>
        </p:nvSpPr>
        <p:spPr>
          <a:xfrm>
            <a:off x="1111876" y="1278074"/>
            <a:ext cx="9770772" cy="4993937"/>
          </a:xfrm>
        </p:spPr>
        <p:txBody>
          <a:bodyPr/>
          <a:lstStyle/>
          <a:p>
            <a:pPr marL="342744" indent="-342744" algn="l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zh-TW" altLang="en-US" sz="40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自我</a:t>
            </a:r>
            <a:r>
              <a:rPr lang="zh-TW" altLang="en-US" sz="4000" b="1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描述</a:t>
            </a:r>
            <a:endParaRPr lang="en-US" altLang="zh-TW" sz="4000" b="1" dirty="0" smtClean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744" indent="-342744" algn="l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zh-TW" altLang="en-US" sz="4000" b="1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求學心得與工作心得</a:t>
            </a:r>
            <a:endParaRPr lang="en-US" altLang="zh-TW" sz="4000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744" indent="-342744" algn="l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zh-TW" altLang="en-US" sz="4000" b="1" dirty="0">
                <a:solidFill>
                  <a:srgbClr val="F79646">
                    <a:lumMod val="7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對期望應徵工作的認識</a:t>
            </a:r>
            <a:endParaRPr lang="en-US" altLang="zh-TW" sz="4000" b="1" dirty="0">
              <a:solidFill>
                <a:srgbClr val="F79646">
                  <a:lumMod val="75000"/>
                </a:srgb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744" indent="-342744" algn="l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zh-TW" altLang="en-US" sz="4000" b="1" dirty="0" smtClean="0">
                <a:solidFill>
                  <a:srgbClr val="F79646">
                    <a:lumMod val="7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個人特質</a:t>
            </a:r>
            <a:r>
              <a:rPr lang="en-US" altLang="zh-TW" sz="4000" b="1" dirty="0" smtClean="0">
                <a:solidFill>
                  <a:srgbClr val="F79646">
                    <a:lumMod val="7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4000" b="1" dirty="0" smtClean="0">
                <a:solidFill>
                  <a:srgbClr val="F79646">
                    <a:lumMod val="7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過去表現與工作契合度</a:t>
            </a:r>
            <a:endParaRPr lang="en-US" altLang="zh-TW" sz="4000" b="1" dirty="0">
              <a:solidFill>
                <a:srgbClr val="F79646">
                  <a:lumMod val="75000"/>
                </a:srgb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744" indent="-342744" algn="l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zh-TW" altLang="en-US" sz="4000" b="1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職涯</a:t>
            </a:r>
            <a:r>
              <a:rPr lang="zh-TW" altLang="en-US" sz="40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規劃與自我</a:t>
            </a:r>
            <a:r>
              <a:rPr lang="zh-TW" altLang="en-US" sz="4000" b="1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期許</a:t>
            </a:r>
            <a:endParaRPr lang="zh-TW" altLang="en-US" sz="4000" dirty="0"/>
          </a:p>
        </p:txBody>
      </p:sp>
    </p:spTree>
    <p:extLst>
      <p:ext uri="{BB962C8B-B14F-4D97-AF65-F5344CB8AC3E}">
        <p14:creationId xmlns:p14="http://schemas.microsoft.com/office/powerpoint/2010/main" val="2393378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9" name="Rectangle 7"/>
          <p:cNvSpPr>
            <a:spLocks noChangeArrowheads="1"/>
          </p:cNvSpPr>
          <p:nvPr/>
        </p:nvSpPr>
        <p:spPr bwMode="auto">
          <a:xfrm>
            <a:off x="1771071" y="1900432"/>
            <a:ext cx="7919339" cy="4392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>
              <a:buFontTx/>
              <a:buNone/>
            </a:pPr>
            <a:r>
              <a:rPr lang="zh-TW" altLang="en-US" sz="4400" b="1" u="sng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第</a:t>
            </a:r>
            <a:r>
              <a:rPr lang="zh-TW" altLang="en-US" sz="4400" b="1" u="sng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一段：</a:t>
            </a:r>
            <a:r>
              <a:rPr lang="zh-TW" altLang="en-US" sz="4400" b="1" u="sng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自我描述</a:t>
            </a:r>
            <a:endParaRPr lang="zh-TW" altLang="en-US" sz="4400" b="1" u="sng" dirty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sz="4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自我介紹</a:t>
            </a:r>
            <a:endParaRPr lang="zh-TW" altLang="en-US" sz="40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sz="4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家庭現況</a:t>
            </a:r>
            <a:endParaRPr lang="en-US" altLang="zh-TW" sz="40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個人特色</a:t>
            </a:r>
            <a:endParaRPr lang="en-US" altLang="zh-TW" sz="4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en-US" altLang="zh-TW" sz="4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………</a:t>
            </a:r>
            <a:endParaRPr lang="zh-TW" altLang="en-US" sz="40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838200" y="365125"/>
            <a:ext cx="11353800" cy="1430222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新細明體" panose="02020500000000000000" pitchFamily="18" charset="-12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新細明體" panose="02020500000000000000" pitchFamily="18" charset="-12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新細明體" panose="02020500000000000000" pitchFamily="18" charset="-12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新細明體" panose="02020500000000000000" pitchFamily="18" charset="-12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新細明體" panose="02020500000000000000" pitchFamily="18" charset="-12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新細明體" panose="02020500000000000000" pitchFamily="18" charset="-12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新細明體" panose="02020500000000000000" pitchFamily="18" charset="-12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新細明體" panose="02020500000000000000" pitchFamily="18" charset="-120"/>
              </a:defRPr>
            </a:lvl9pPr>
          </a:lstStyle>
          <a:p>
            <a:pPr marL="0" lvl="1">
              <a:lnSpc>
                <a:spcPct val="100000"/>
              </a:lnSpc>
            </a:pPr>
            <a:r>
              <a:rPr lang="zh-TW" altLang="en-US" sz="6600" b="1" kern="0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如何寫 </a:t>
            </a:r>
            <a:r>
              <a:rPr lang="zh-TW" altLang="en-US" sz="6600" b="1" kern="0" dirty="0" smtClean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自傳</a:t>
            </a:r>
            <a:r>
              <a:rPr lang="en-US" altLang="zh-TW" sz="6600" b="1" kern="0" dirty="0" smtClean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=『</a:t>
            </a:r>
            <a:r>
              <a:rPr lang="zh-CN" altLang="en-US" sz="66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求職</a:t>
            </a:r>
            <a:r>
              <a:rPr lang="zh-TW" altLang="en-US" sz="66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爭取函</a:t>
            </a:r>
            <a:r>
              <a:rPr lang="en-US" altLang="zh-TW" sz="6600" b="1" kern="0" dirty="0" smtClean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』</a:t>
            </a:r>
            <a:endParaRPr lang="zh-CN" altLang="en-US" sz="6600" b="1" kern="0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文字方塊 1"/>
          <p:cNvSpPr txBox="1"/>
          <p:nvPr/>
        </p:nvSpPr>
        <p:spPr>
          <a:xfrm>
            <a:off x="5228823" y="4211391"/>
            <a:ext cx="5628068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dist"/>
            <a:r>
              <a:rPr lang="zh-TW" alt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創造一個明確個人印象</a:t>
            </a:r>
            <a:endParaRPr lang="zh-TW" altLang="en-U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655226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45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45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45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45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45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45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45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45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45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45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9" grpId="0" build="p"/>
      <p:bldP spid="2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41" name="Rectangle 5"/>
          <p:cNvSpPr>
            <a:spLocks noChangeArrowheads="1"/>
          </p:cNvSpPr>
          <p:nvPr/>
        </p:nvSpPr>
        <p:spPr bwMode="auto">
          <a:xfrm>
            <a:off x="1512076" y="1563527"/>
            <a:ext cx="8778144" cy="4927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>
              <a:buFontTx/>
              <a:buNone/>
            </a:pPr>
            <a:r>
              <a:rPr lang="zh-TW" altLang="en-US" sz="4000" b="1" u="sng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第二段：</a:t>
            </a:r>
            <a:r>
              <a:rPr lang="zh-TW" altLang="en-US" sz="4000" b="1" u="sng" dirty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求學心得／就業心得</a:t>
            </a:r>
          </a:p>
          <a:p>
            <a:pPr lvl="1"/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為何選讀本系？</a:t>
            </a:r>
          </a:p>
          <a:p>
            <a:pPr lvl="1"/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是否選修輔系或修習第二專長？</a:t>
            </a:r>
          </a:p>
          <a:p>
            <a:pPr lvl="1"/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是否利用課餘時間考證照？</a:t>
            </a:r>
          </a:p>
          <a:p>
            <a:pPr lvl="1"/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是否參與學校的社團活動？</a:t>
            </a:r>
          </a:p>
          <a:p>
            <a:pPr lvl="1"/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是否幫助學校或老師企劃或執行專案</a:t>
            </a:r>
          </a:p>
          <a:p>
            <a:pPr lvl="1"/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是否為公司立下具體</a:t>
            </a: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戰功</a:t>
            </a:r>
            <a:endParaRPr lang="en-US" altLang="zh-TW" sz="32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en-US" altLang="zh-TW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……………………………</a:t>
            </a:r>
            <a:endParaRPr lang="zh-TW" altLang="en-US" sz="24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838200" y="365125"/>
            <a:ext cx="11353800" cy="1430222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新細明體" panose="02020500000000000000" pitchFamily="18" charset="-12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新細明體" panose="02020500000000000000" pitchFamily="18" charset="-12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新細明體" panose="02020500000000000000" pitchFamily="18" charset="-12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新細明體" panose="02020500000000000000" pitchFamily="18" charset="-12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新細明體" panose="02020500000000000000" pitchFamily="18" charset="-12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新細明體" panose="02020500000000000000" pitchFamily="18" charset="-12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新細明體" panose="02020500000000000000" pitchFamily="18" charset="-12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新細明體" panose="02020500000000000000" pitchFamily="18" charset="-120"/>
              </a:defRPr>
            </a:lvl9pPr>
          </a:lstStyle>
          <a:p>
            <a:pPr marL="0" lvl="1">
              <a:lnSpc>
                <a:spcPct val="100000"/>
              </a:lnSpc>
            </a:pPr>
            <a:r>
              <a:rPr lang="zh-TW" altLang="en-US" sz="6600" b="1" kern="0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如何寫 </a:t>
            </a:r>
            <a:r>
              <a:rPr lang="zh-TW" altLang="en-US" sz="6600" b="1" kern="0" dirty="0" smtClean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自傳</a:t>
            </a:r>
            <a:r>
              <a:rPr lang="en-US" altLang="zh-TW" sz="6600" b="1" kern="0" dirty="0" smtClean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=『</a:t>
            </a:r>
            <a:r>
              <a:rPr lang="zh-CN" altLang="en-US" sz="66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求職</a:t>
            </a:r>
            <a:r>
              <a:rPr lang="zh-TW" altLang="en-US" sz="66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爭取函</a:t>
            </a:r>
            <a:r>
              <a:rPr lang="en-US" altLang="zh-TW" sz="6600" b="1" kern="0" dirty="0" smtClean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』</a:t>
            </a:r>
            <a:endParaRPr lang="zh-CN" altLang="en-US" sz="6600" b="1" kern="0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572370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55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55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55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55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55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55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55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55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554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554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554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554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554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554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554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554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41" grpId="0" build="p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90" name="Rectangle 6"/>
          <p:cNvSpPr>
            <a:spLocks noChangeArrowheads="1"/>
          </p:cNvSpPr>
          <p:nvPr/>
        </p:nvSpPr>
        <p:spPr bwMode="auto">
          <a:xfrm>
            <a:off x="1101145" y="1739592"/>
            <a:ext cx="8856893" cy="4325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>
              <a:lnSpc>
                <a:spcPts val="5000"/>
              </a:lnSpc>
              <a:buFontTx/>
              <a:buNone/>
            </a:pPr>
            <a:r>
              <a:rPr lang="zh-TW" altLang="en-US" sz="4000" b="1" u="sng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第三段</a:t>
            </a:r>
            <a:r>
              <a:rPr lang="zh-TW" altLang="en-US" sz="4000" b="1" u="sng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：對期望應徵工作的認識</a:t>
            </a:r>
            <a:endParaRPr lang="zh-TW" altLang="en-US" sz="4000" b="1" u="sng" dirty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lnSpc>
                <a:spcPts val="5000"/>
              </a:lnSpc>
            </a:pPr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對應徵產業趨勢的期待</a:t>
            </a:r>
          </a:p>
          <a:p>
            <a:pPr lvl="1">
              <a:lnSpc>
                <a:spcPts val="5000"/>
              </a:lnSpc>
            </a:pPr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對應徵公司的認知與</a:t>
            </a: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認同</a:t>
            </a:r>
            <a:endParaRPr lang="en-US" altLang="zh-TW" sz="32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lnSpc>
                <a:spcPts val="5000"/>
              </a:lnSpc>
            </a:pP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對應徵職位的理解與如何發揮</a:t>
            </a:r>
            <a:endParaRPr lang="zh-TW" altLang="en-US" sz="32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lnSpc>
                <a:spcPts val="5000"/>
              </a:lnSpc>
            </a:pPr>
            <a:r>
              <a:rPr lang="en-US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…………………………..</a:t>
            </a:r>
            <a:endParaRPr lang="zh-TW" altLang="en-US" sz="24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838200" y="365125"/>
            <a:ext cx="11353800" cy="1430222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新細明體" panose="02020500000000000000" pitchFamily="18" charset="-12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新細明體" panose="02020500000000000000" pitchFamily="18" charset="-12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新細明體" panose="02020500000000000000" pitchFamily="18" charset="-12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新細明體" panose="02020500000000000000" pitchFamily="18" charset="-12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新細明體" panose="02020500000000000000" pitchFamily="18" charset="-12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新細明體" panose="02020500000000000000" pitchFamily="18" charset="-12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新細明體" panose="02020500000000000000" pitchFamily="18" charset="-12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新細明體" panose="02020500000000000000" pitchFamily="18" charset="-120"/>
              </a:defRPr>
            </a:lvl9pPr>
          </a:lstStyle>
          <a:p>
            <a:pPr marL="0" lvl="1">
              <a:lnSpc>
                <a:spcPct val="100000"/>
              </a:lnSpc>
            </a:pPr>
            <a:r>
              <a:rPr lang="zh-TW" altLang="en-US" sz="6600" b="1" kern="0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如何寫 </a:t>
            </a:r>
            <a:r>
              <a:rPr lang="zh-TW" altLang="en-US" sz="6600" b="1" kern="0" dirty="0" smtClean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自傳</a:t>
            </a:r>
            <a:r>
              <a:rPr lang="en-US" altLang="zh-TW" sz="6600" b="1" kern="0" dirty="0" smtClean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=『</a:t>
            </a:r>
            <a:r>
              <a:rPr lang="zh-CN" altLang="en-US" sz="66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求職</a:t>
            </a:r>
            <a:r>
              <a:rPr lang="zh-TW" altLang="en-US" sz="66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爭取函</a:t>
            </a:r>
            <a:r>
              <a:rPr lang="en-US" altLang="zh-TW" sz="6600" b="1" kern="0" dirty="0" smtClean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』</a:t>
            </a:r>
            <a:endParaRPr lang="zh-CN" altLang="en-US" sz="6600" b="1" kern="0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732053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75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75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75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75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75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75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75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75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75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75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90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6" name="Rectangle 6"/>
          <p:cNvSpPr>
            <a:spLocks noChangeArrowheads="1"/>
          </p:cNvSpPr>
          <p:nvPr/>
        </p:nvSpPr>
        <p:spPr bwMode="auto">
          <a:xfrm>
            <a:off x="1016805" y="1372229"/>
            <a:ext cx="10574181" cy="5337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>
              <a:lnSpc>
                <a:spcPct val="150000"/>
              </a:lnSpc>
              <a:buNone/>
            </a:pPr>
            <a:r>
              <a:rPr lang="zh-TW" altLang="en-US" sz="4000" b="1" u="sng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第四段</a:t>
            </a:r>
            <a:r>
              <a:rPr lang="zh-TW" altLang="en-US" sz="4000" b="1" u="sng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r>
              <a:rPr lang="zh-TW" altLang="en-US" sz="4000" b="1" u="sng" dirty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個人特質</a:t>
            </a:r>
            <a:r>
              <a:rPr lang="en-US" altLang="zh-TW" sz="4000" b="1" u="sng" dirty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4000" b="1" u="sng" dirty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過去表現與工作契合度</a:t>
            </a:r>
            <a:endParaRPr lang="en-US" altLang="zh-TW" sz="4000" b="1" u="sng" dirty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lnSpc>
                <a:spcPct val="150000"/>
              </a:lnSpc>
            </a:pPr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描述自己的人際關係</a:t>
            </a:r>
            <a:endParaRPr lang="en-US" altLang="zh-TW" sz="32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lnSpc>
                <a:spcPct val="150000"/>
              </a:lnSpc>
            </a:pP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了解</a:t>
            </a:r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自己的工作人格優缺點嗎？</a:t>
            </a:r>
          </a:p>
          <a:p>
            <a:pPr lvl="1">
              <a:lnSpc>
                <a:spcPct val="150000"/>
              </a:lnSpc>
            </a:pP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了解</a:t>
            </a:r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自己的核心職能嗎？</a:t>
            </a:r>
          </a:p>
          <a:p>
            <a:pPr lvl="1">
              <a:lnSpc>
                <a:spcPts val="5000"/>
              </a:lnSpc>
            </a:pP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說明為何此應徵工作是適才</a:t>
            </a:r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適</a:t>
            </a: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所</a:t>
            </a:r>
            <a:endParaRPr lang="en-US" altLang="zh-TW" sz="32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lnSpc>
                <a:spcPts val="5000"/>
              </a:lnSpc>
            </a:pPr>
            <a:r>
              <a:rPr lang="en-US" altLang="zh-TW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………………………..</a:t>
            </a:r>
            <a:endParaRPr lang="zh-TW" altLang="en-US" sz="32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838200" y="365125"/>
            <a:ext cx="11353800" cy="1430222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新細明體" panose="02020500000000000000" pitchFamily="18" charset="-12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新細明體" panose="02020500000000000000" pitchFamily="18" charset="-12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新細明體" panose="02020500000000000000" pitchFamily="18" charset="-12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新細明體" panose="02020500000000000000" pitchFamily="18" charset="-12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新細明體" panose="02020500000000000000" pitchFamily="18" charset="-12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新細明體" panose="02020500000000000000" pitchFamily="18" charset="-12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新細明體" panose="02020500000000000000" pitchFamily="18" charset="-12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新細明體" panose="02020500000000000000" pitchFamily="18" charset="-120"/>
              </a:defRPr>
            </a:lvl9pPr>
          </a:lstStyle>
          <a:p>
            <a:pPr marL="0" lvl="1">
              <a:lnSpc>
                <a:spcPct val="100000"/>
              </a:lnSpc>
            </a:pPr>
            <a:r>
              <a:rPr lang="zh-TW" altLang="en-US" sz="6600" b="1" kern="0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如何寫 </a:t>
            </a:r>
            <a:r>
              <a:rPr lang="zh-TW" altLang="en-US" sz="6600" b="1" kern="0" dirty="0" smtClean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自傳</a:t>
            </a:r>
            <a:r>
              <a:rPr lang="en-US" altLang="zh-TW" sz="6600" b="1" kern="0" dirty="0" smtClean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=『</a:t>
            </a:r>
            <a:r>
              <a:rPr lang="zh-CN" altLang="en-US" sz="66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求職</a:t>
            </a:r>
            <a:r>
              <a:rPr lang="zh-TW" altLang="en-US" sz="66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爭取函</a:t>
            </a:r>
            <a:r>
              <a:rPr lang="en-US" altLang="zh-TW" sz="6600" b="1" kern="0" dirty="0" smtClean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』</a:t>
            </a:r>
            <a:endParaRPr lang="zh-CN" altLang="en-US" sz="6600" b="1" kern="0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557912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65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65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65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65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65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65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65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65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65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65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656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656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6" grpId="0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90" name="Rectangle 6"/>
          <p:cNvSpPr>
            <a:spLocks noChangeArrowheads="1"/>
          </p:cNvSpPr>
          <p:nvPr/>
        </p:nvSpPr>
        <p:spPr bwMode="auto">
          <a:xfrm>
            <a:off x="1101145" y="1739592"/>
            <a:ext cx="8856893" cy="4325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>
              <a:lnSpc>
                <a:spcPts val="5000"/>
              </a:lnSpc>
              <a:buFontTx/>
              <a:buNone/>
            </a:pPr>
            <a:r>
              <a:rPr lang="zh-TW" altLang="en-US" sz="4000" b="1" u="sng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第五段</a:t>
            </a:r>
            <a:r>
              <a:rPr lang="zh-TW" altLang="en-US" sz="4000" b="1" u="sng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：職涯規畫與自我期許</a:t>
            </a:r>
            <a:endParaRPr lang="zh-TW" altLang="en-US" sz="4000" b="1" u="sng" dirty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lnSpc>
                <a:spcPct val="150000"/>
              </a:lnSpc>
            </a:pPr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勾勒自己未來</a:t>
            </a:r>
            <a:r>
              <a:rPr lang="en-US" altLang="zh-TW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5</a:t>
            </a:r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年的職涯規劃</a:t>
            </a:r>
            <a:endParaRPr lang="zh-TW" altLang="en-US" sz="24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lnSpc>
                <a:spcPts val="5000"/>
              </a:lnSpc>
            </a:pP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對工作</a:t>
            </a: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價值認識的</a:t>
            </a: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自我期許</a:t>
            </a:r>
            <a:endParaRPr lang="en-US" altLang="zh-TW" sz="32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lnSpc>
                <a:spcPts val="5000"/>
              </a:lnSpc>
            </a:pP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渴望</a:t>
            </a:r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有面試</a:t>
            </a: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機會與感謝</a:t>
            </a:r>
            <a:endParaRPr lang="en-US" altLang="zh-TW" sz="32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57200" lvl="1" indent="0">
              <a:lnSpc>
                <a:spcPts val="5000"/>
              </a:lnSpc>
              <a:buNone/>
            </a:pPr>
            <a:r>
              <a:rPr lang="zh-TW" altLang="en-US" sz="32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32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32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記得加上連絡電話</a:t>
            </a:r>
            <a:r>
              <a:rPr lang="en-US" altLang="zh-TW" sz="32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2400" b="1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838200" y="365125"/>
            <a:ext cx="11353800" cy="1430222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新細明體" panose="02020500000000000000" pitchFamily="18" charset="-12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新細明體" panose="02020500000000000000" pitchFamily="18" charset="-12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新細明體" panose="02020500000000000000" pitchFamily="18" charset="-12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新細明體" panose="02020500000000000000" pitchFamily="18" charset="-12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新細明體" panose="02020500000000000000" pitchFamily="18" charset="-12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新細明體" panose="02020500000000000000" pitchFamily="18" charset="-12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新細明體" panose="02020500000000000000" pitchFamily="18" charset="-12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新細明體" panose="02020500000000000000" pitchFamily="18" charset="-120"/>
              </a:defRPr>
            </a:lvl9pPr>
          </a:lstStyle>
          <a:p>
            <a:pPr marL="0" lvl="1">
              <a:lnSpc>
                <a:spcPct val="100000"/>
              </a:lnSpc>
            </a:pPr>
            <a:r>
              <a:rPr lang="zh-TW" altLang="en-US" sz="6600" b="1" kern="0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如何寫 </a:t>
            </a:r>
            <a:r>
              <a:rPr lang="zh-TW" altLang="en-US" sz="6600" b="1" kern="0" dirty="0" smtClean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自傳</a:t>
            </a:r>
            <a:r>
              <a:rPr lang="en-US" altLang="zh-TW" sz="6600" b="1" kern="0" dirty="0" smtClean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=『</a:t>
            </a:r>
            <a:r>
              <a:rPr lang="zh-CN" altLang="en-US" sz="66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求職</a:t>
            </a:r>
            <a:r>
              <a:rPr lang="zh-TW" altLang="en-US" sz="66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爭取函</a:t>
            </a:r>
            <a:r>
              <a:rPr lang="en-US" altLang="zh-TW" sz="6600" b="1" kern="0" dirty="0" smtClean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』</a:t>
            </a:r>
            <a:endParaRPr lang="zh-CN" altLang="en-US" sz="6600" b="1" kern="0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730565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75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75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75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75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75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75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75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75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75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75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90" grpId="0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2318197" y="346961"/>
            <a:ext cx="7711043" cy="1230544"/>
          </a:xfrm>
        </p:spPr>
        <p:txBody>
          <a:bodyPr/>
          <a:lstStyle/>
          <a:p>
            <a:r>
              <a:rPr lang="zh-TW" altLang="en-US" sz="7200" b="1" u="sng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至少要有一個亮點</a:t>
            </a:r>
            <a:endParaRPr lang="zh-TW" altLang="en-US" sz="7200" b="1" u="sng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596" y="1315844"/>
            <a:ext cx="5887844" cy="4370252"/>
          </a:xfrm>
          <a:prstGeom prst="rect">
            <a:avLst/>
          </a:prstGeom>
        </p:spPr>
      </p:pic>
      <p:sp>
        <p:nvSpPr>
          <p:cNvPr id="5" name="文字方塊 4"/>
          <p:cNvSpPr txBox="1"/>
          <p:nvPr/>
        </p:nvSpPr>
        <p:spPr>
          <a:xfrm>
            <a:off x="6590371" y="1989653"/>
            <a:ext cx="499574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4000" b="1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什麼情況</a:t>
            </a:r>
            <a:r>
              <a:rPr lang="en-US" altLang="zh-TW" sz="4000" b="1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4000" b="1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問題</a:t>
            </a:r>
            <a:endParaRPr lang="en-US" altLang="zh-TW" sz="4000" b="1" dirty="0" smtClean="0">
              <a:solidFill>
                <a:srgbClr val="0000C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4000" b="1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要達成什麼任務</a:t>
            </a:r>
            <a:r>
              <a:rPr lang="en-US" altLang="zh-TW" sz="4000" b="1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4000" b="1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目標</a:t>
            </a:r>
            <a:endParaRPr lang="en-US" altLang="zh-TW" sz="4000" b="1" dirty="0" smtClean="0">
              <a:solidFill>
                <a:srgbClr val="0000C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4000" b="1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採取了什麼行動</a:t>
            </a:r>
            <a:endParaRPr lang="en-US" altLang="zh-TW" sz="4000" b="1" dirty="0" smtClean="0">
              <a:solidFill>
                <a:srgbClr val="0000C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4000" b="1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獲</a:t>
            </a:r>
            <a:r>
              <a:rPr lang="zh-TW" altLang="en-US" sz="4000" b="1" dirty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得</a:t>
            </a:r>
            <a:r>
              <a:rPr lang="zh-TW" altLang="en-US" sz="4000" b="1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了什麼成果</a:t>
            </a:r>
            <a:endParaRPr lang="zh-TW" altLang="en-US" sz="4000" b="1" dirty="0">
              <a:solidFill>
                <a:srgbClr val="0000C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196528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4" name="Rectangle 6"/>
          <p:cNvSpPr>
            <a:spLocks noChangeArrowheads="1"/>
          </p:cNvSpPr>
          <p:nvPr/>
        </p:nvSpPr>
        <p:spPr bwMode="auto">
          <a:xfrm>
            <a:off x="1338734" y="1810136"/>
            <a:ext cx="8603756" cy="3571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marL="0" lvl="2" indent="0">
              <a:buNone/>
            </a:pPr>
            <a:r>
              <a:rPr lang="zh-CN" altLang="en-US" sz="7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不要</a:t>
            </a:r>
            <a:r>
              <a:rPr lang="zh-CN" altLang="en-US" sz="7200" b="1" u="sng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過多</a:t>
            </a:r>
            <a:r>
              <a:rPr lang="zh-CN" altLang="en-US" sz="7200" b="1" u="sng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重複</a:t>
            </a:r>
            <a:endParaRPr lang="en-US" altLang="zh-CN" sz="7200" b="1" u="sng" dirty="0" smtClean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lvl="2" indent="0">
              <a:buNone/>
            </a:pPr>
            <a:r>
              <a:rPr lang="zh-CN" altLang="en-US" sz="7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在</a:t>
            </a:r>
            <a:r>
              <a:rPr lang="zh-CN" altLang="en-US" sz="7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簡歷</a:t>
            </a:r>
            <a:r>
              <a:rPr lang="zh-CN" altLang="en-US" sz="7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中</a:t>
            </a:r>
            <a:r>
              <a:rPr lang="zh-TW" altLang="en-US" sz="7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已</a:t>
            </a:r>
            <a:r>
              <a:rPr lang="zh-CN" altLang="en-US" sz="7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提到</a:t>
            </a:r>
            <a:r>
              <a:rPr lang="zh-TW" altLang="en-US" sz="7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內容</a:t>
            </a:r>
            <a:endParaRPr lang="en-US" altLang="zh-TW" sz="7200" b="1" dirty="0">
              <a:solidFill>
                <a:schemeClr val="tx1">
                  <a:lumMod val="95000"/>
                  <a:lumOff val="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" name="文字方塊 1"/>
          <p:cNvSpPr txBox="1"/>
          <p:nvPr/>
        </p:nvSpPr>
        <p:spPr>
          <a:xfrm>
            <a:off x="489712" y="374833"/>
            <a:ext cx="5511843" cy="769441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dist"/>
            <a:r>
              <a:rPr lang="zh-TW" altLang="en-US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自傳撰寫注意事項</a:t>
            </a:r>
            <a:r>
              <a:rPr lang="en-US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-1</a:t>
            </a:r>
            <a:endParaRPr lang="zh-TW" altLang="en-US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992767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86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86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86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86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4" grpId="0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4" name="Rectangle 6"/>
          <p:cNvSpPr>
            <a:spLocks noChangeArrowheads="1"/>
          </p:cNvSpPr>
          <p:nvPr/>
        </p:nvSpPr>
        <p:spPr bwMode="auto">
          <a:xfrm>
            <a:off x="605622" y="1913166"/>
            <a:ext cx="11436125" cy="3571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marL="0" indent="0">
              <a:buNone/>
            </a:pPr>
            <a:r>
              <a:rPr lang="zh-TW" altLang="en-US" sz="8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盡可能將</a:t>
            </a:r>
            <a:r>
              <a:rPr lang="zh-TW" altLang="en-US" sz="8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工作</a:t>
            </a:r>
            <a:r>
              <a:rPr lang="zh-TW" altLang="en-US" sz="8000" b="1" u="sng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成果數字</a:t>
            </a:r>
            <a:r>
              <a:rPr lang="zh-TW" altLang="en-US" sz="8000" b="1" u="sng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化</a:t>
            </a:r>
            <a:endParaRPr lang="en-US" altLang="zh-TW" sz="8000" b="1" u="sng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sz="8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立刻</a:t>
            </a:r>
            <a:r>
              <a:rPr lang="zh-TW" altLang="en-US" sz="8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產生客觀的概念 </a:t>
            </a:r>
          </a:p>
        </p:txBody>
      </p:sp>
      <p:sp>
        <p:nvSpPr>
          <p:cNvPr id="6" name="文字方塊 5"/>
          <p:cNvSpPr txBox="1"/>
          <p:nvPr/>
        </p:nvSpPr>
        <p:spPr>
          <a:xfrm>
            <a:off x="489712" y="374833"/>
            <a:ext cx="5511843" cy="769441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dist"/>
            <a:r>
              <a:rPr lang="zh-TW" altLang="en-US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自傳撰寫注意事項</a:t>
            </a:r>
            <a:r>
              <a:rPr lang="en-US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-2</a:t>
            </a:r>
            <a:endParaRPr lang="zh-TW" altLang="en-US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875283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86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86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86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86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4" grpId="0" build="p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Rectangle 3"/>
          <p:cNvSpPr>
            <a:spLocks noChangeArrowheads="1"/>
          </p:cNvSpPr>
          <p:nvPr/>
        </p:nvSpPr>
        <p:spPr bwMode="auto">
          <a:xfrm>
            <a:off x="1226633" y="701677"/>
            <a:ext cx="9879981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 algn="ctr">
              <a:defRPr kumimoji="1" sz="4400">
                <a:solidFill>
                  <a:schemeClr val="tx2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algn="ctr">
              <a:defRPr kumimoji="1" sz="4400">
                <a:solidFill>
                  <a:schemeClr val="tx2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algn="ctr">
              <a:defRPr kumimoji="1" sz="4400">
                <a:solidFill>
                  <a:schemeClr val="tx2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algn="ctr">
              <a:defRPr kumimoji="1" sz="4400">
                <a:solidFill>
                  <a:schemeClr val="tx2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algn="ctr">
              <a:defRPr kumimoji="1" sz="4400">
                <a:solidFill>
                  <a:schemeClr val="tx2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r>
              <a:rPr lang="zh-TW" altLang="en-US" sz="5400" b="1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自傳</a:t>
            </a:r>
            <a:r>
              <a:rPr lang="en-US" altLang="zh-TW" sz="5400" b="1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5400" b="1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求職爭取函</a:t>
            </a:r>
            <a:r>
              <a:rPr lang="en-US" altLang="zh-TW" sz="5400" b="1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5400" b="1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修改</a:t>
            </a:r>
            <a:r>
              <a:rPr lang="zh-TW" altLang="en-US" sz="5400" b="1" dirty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案例 </a:t>
            </a:r>
            <a:r>
              <a:rPr lang="en-US" altLang="zh-TW" sz="5400" b="1" dirty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5400" b="1" dirty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ㄧ</a:t>
            </a:r>
            <a:r>
              <a:rPr lang="en-US" altLang="zh-TW" sz="5400" b="1" dirty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</p:txBody>
      </p:sp>
      <p:sp>
        <p:nvSpPr>
          <p:cNvPr id="44036" name="Rectangle 4"/>
          <p:cNvSpPr>
            <a:spLocks noChangeArrowheads="1"/>
          </p:cNvSpPr>
          <p:nvPr/>
        </p:nvSpPr>
        <p:spPr bwMode="auto">
          <a:xfrm>
            <a:off x="1524001" y="1557338"/>
            <a:ext cx="8893175" cy="4895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endParaRPr lang="zh-TW" altLang="zh-TW" sz="200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4037" name="Rectangle 5"/>
          <p:cNvSpPr>
            <a:spLocks noChangeArrowheads="1"/>
          </p:cNvSpPr>
          <p:nvPr/>
        </p:nvSpPr>
        <p:spPr bwMode="auto">
          <a:xfrm>
            <a:off x="1854559" y="2492376"/>
            <a:ext cx="3233380" cy="3313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>
              <a:buFontTx/>
              <a:buNone/>
            </a:pPr>
            <a:r>
              <a:rPr lang="zh-TW" altLang="en-US" sz="36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能夠於極</a:t>
            </a:r>
            <a:r>
              <a:rPr lang="zh-TW" altLang="en-US" sz="3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短的</a:t>
            </a:r>
            <a:r>
              <a:rPr lang="zh-TW" altLang="en-US" sz="36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時間內</a:t>
            </a:r>
            <a:r>
              <a:rPr lang="zh-TW" altLang="en-US" sz="3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完成</a:t>
            </a:r>
            <a:r>
              <a:rPr lang="zh-TW" altLang="en-US" sz="36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一份</a:t>
            </a:r>
            <a:r>
              <a:rPr lang="zh-TW" altLang="en-US" sz="3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內容可觀</a:t>
            </a:r>
            <a:r>
              <a:rPr lang="zh-TW" altLang="en-US" sz="36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的</a:t>
            </a:r>
            <a:r>
              <a:rPr lang="zh-TW" altLang="en-US" sz="3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企劃案</a:t>
            </a:r>
            <a:endParaRPr lang="zh-TW" altLang="en-US" sz="36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4038" name="AutoShape 6"/>
          <p:cNvSpPr>
            <a:spLocks noChangeArrowheads="1"/>
          </p:cNvSpPr>
          <p:nvPr/>
        </p:nvSpPr>
        <p:spPr bwMode="auto">
          <a:xfrm>
            <a:off x="5375276" y="2781301"/>
            <a:ext cx="1008063" cy="27082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noFill/>
          <a:ln w="9525">
            <a:solidFill>
              <a:schemeClr val="bg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44039" name="Rectangle 7"/>
          <p:cNvSpPr>
            <a:spLocks noChangeArrowheads="1"/>
          </p:cNvSpPr>
          <p:nvPr/>
        </p:nvSpPr>
        <p:spPr bwMode="auto">
          <a:xfrm>
            <a:off x="6670676" y="2658269"/>
            <a:ext cx="4043868" cy="2693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>
              <a:lnSpc>
                <a:spcPct val="90000"/>
              </a:lnSpc>
              <a:buFontTx/>
              <a:buNone/>
            </a:pPr>
            <a:r>
              <a:rPr lang="zh-TW" altLang="en-US" sz="36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能夠在</a:t>
            </a:r>
            <a:r>
              <a:rPr lang="en-US" altLang="zh-TW" sz="36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en-US" sz="36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小時內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zh-TW" altLang="en-US" sz="36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製作完成一份長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zh-TW" altLang="en-US" sz="36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達</a:t>
            </a:r>
            <a:r>
              <a:rPr lang="en-US" altLang="zh-TW" sz="36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20</a:t>
            </a:r>
            <a:r>
              <a:rPr lang="zh-TW" altLang="en-US" sz="36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頁的</a:t>
            </a:r>
            <a:r>
              <a:rPr lang="zh-TW" altLang="en-US" sz="36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企劃案 </a:t>
            </a:r>
            <a:endParaRPr lang="zh-TW" altLang="en-US" sz="3600" b="1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" name="向右箭號 1"/>
          <p:cNvSpPr/>
          <p:nvPr/>
        </p:nvSpPr>
        <p:spPr>
          <a:xfrm>
            <a:off x="5375276" y="2492376"/>
            <a:ext cx="1037412" cy="3170122"/>
          </a:xfrm>
          <a:prstGeom prst="rightArrow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17199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0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0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40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40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40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40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40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40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7" grpId="0" build="p"/>
      <p:bldP spid="44039" grpId="0" build="p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4" name="Rectangle 4"/>
          <p:cNvSpPr>
            <a:spLocks noChangeArrowheads="1"/>
          </p:cNvSpPr>
          <p:nvPr/>
        </p:nvSpPr>
        <p:spPr bwMode="auto">
          <a:xfrm>
            <a:off x="1524001" y="1557338"/>
            <a:ext cx="8893175" cy="4895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endParaRPr lang="zh-TW" altLang="zh-TW" sz="200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6085" name="AutoShape 5"/>
          <p:cNvSpPr>
            <a:spLocks noChangeArrowheads="1"/>
          </p:cNvSpPr>
          <p:nvPr/>
        </p:nvSpPr>
        <p:spPr bwMode="auto">
          <a:xfrm>
            <a:off x="4872038" y="2636839"/>
            <a:ext cx="1008062" cy="27082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noFill/>
          <a:ln w="9525">
            <a:solidFill>
              <a:schemeClr val="bg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46088" name="Rectangle 8"/>
          <p:cNvSpPr>
            <a:spLocks noChangeArrowheads="1"/>
          </p:cNvSpPr>
          <p:nvPr/>
        </p:nvSpPr>
        <p:spPr bwMode="auto">
          <a:xfrm>
            <a:off x="1079889" y="2736046"/>
            <a:ext cx="3624921" cy="2538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>
              <a:buFontTx/>
              <a:buNone/>
            </a:pPr>
            <a:r>
              <a:rPr lang="zh-TW" altLang="en-US" sz="3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負責某某連鎖集團某某</a:t>
            </a:r>
            <a:r>
              <a:rPr lang="zh-TW" altLang="en-US" sz="36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新店之人員</a:t>
            </a:r>
            <a:r>
              <a:rPr lang="zh-TW" altLang="en-US" sz="3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管理</a:t>
            </a:r>
            <a:r>
              <a:rPr lang="zh-TW" altLang="en-US" sz="36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及</a:t>
            </a:r>
            <a:r>
              <a:rPr lang="zh-TW" altLang="en-US" sz="3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開幕營運規劃。 </a:t>
            </a:r>
            <a:endParaRPr lang="zh-TW" altLang="en-US" sz="36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6089" name="Rectangle 9"/>
          <p:cNvSpPr>
            <a:spLocks noChangeArrowheads="1"/>
          </p:cNvSpPr>
          <p:nvPr/>
        </p:nvSpPr>
        <p:spPr bwMode="auto">
          <a:xfrm>
            <a:off x="5970588" y="2097089"/>
            <a:ext cx="4672902" cy="4103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>
              <a:buFontTx/>
              <a:buNone/>
            </a:pPr>
            <a:r>
              <a:rPr lang="zh-TW" altLang="en-US" sz="36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完成某某連鎖集團某某新店的前置規劃作業，培訓出</a:t>
            </a:r>
            <a:r>
              <a:rPr lang="en-US" altLang="zh-TW" sz="36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en-US" sz="36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位主管與</a:t>
            </a:r>
            <a:r>
              <a:rPr lang="en-US" altLang="zh-TW" sz="36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7</a:t>
            </a:r>
            <a:r>
              <a:rPr lang="zh-TW" altLang="en-US" sz="36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位員工，並以三項行銷</a:t>
            </a:r>
            <a:r>
              <a:rPr lang="zh-TW" altLang="en-US" sz="36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活動</a:t>
            </a:r>
            <a:r>
              <a:rPr lang="zh-TW" altLang="en-US" sz="36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成功達到開幕</a:t>
            </a:r>
            <a:r>
              <a:rPr lang="zh-TW" altLang="en-US" sz="36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zh-TW" altLang="en-US" sz="36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業績目標</a:t>
            </a:r>
            <a:r>
              <a:rPr lang="en-US" altLang="zh-TW" sz="36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85%</a:t>
            </a:r>
            <a:r>
              <a:rPr lang="zh-TW" altLang="en-US" sz="36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 </a:t>
            </a:r>
            <a:endParaRPr lang="zh-TW" altLang="en-US" sz="3600" b="1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8" name="向右箭號 7"/>
          <p:cNvSpPr/>
          <p:nvPr/>
        </p:nvSpPr>
        <p:spPr>
          <a:xfrm>
            <a:off x="4950638" y="2405915"/>
            <a:ext cx="1037412" cy="3170122"/>
          </a:xfrm>
          <a:prstGeom prst="rightArrow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1226634" y="701677"/>
            <a:ext cx="9634654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 algn="ctr">
              <a:defRPr kumimoji="1" sz="4400">
                <a:solidFill>
                  <a:schemeClr val="tx2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algn="ctr">
              <a:defRPr kumimoji="1" sz="4400">
                <a:solidFill>
                  <a:schemeClr val="tx2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algn="ctr">
              <a:defRPr kumimoji="1" sz="4400">
                <a:solidFill>
                  <a:schemeClr val="tx2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algn="ctr">
              <a:defRPr kumimoji="1" sz="4400">
                <a:solidFill>
                  <a:schemeClr val="tx2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algn="ctr">
              <a:defRPr kumimoji="1" sz="4400">
                <a:solidFill>
                  <a:schemeClr val="tx2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r>
              <a:rPr lang="zh-TW" altLang="en-US" sz="5400" b="1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自傳</a:t>
            </a:r>
            <a:r>
              <a:rPr lang="en-US" altLang="zh-TW" sz="5400" b="1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5400" b="1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求職爭取函</a:t>
            </a:r>
            <a:r>
              <a:rPr lang="en-US" altLang="zh-TW" sz="5400" b="1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5400" b="1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修改</a:t>
            </a:r>
            <a:r>
              <a:rPr lang="zh-TW" altLang="en-US" sz="5400" b="1" dirty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案例 </a:t>
            </a:r>
            <a:r>
              <a:rPr lang="en-US" altLang="zh-TW" sz="5400" b="1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5400" b="1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二</a:t>
            </a:r>
            <a:r>
              <a:rPr lang="en-US" altLang="zh-TW" sz="5400" b="1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en-US" altLang="zh-TW" sz="5400" b="1" dirty="0">
              <a:solidFill>
                <a:schemeClr val="accent1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153495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60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60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60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60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8" grpId="0" build="p"/>
      <p:bldP spid="46089" grpId="0" build="p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4" name="Rectangle 6"/>
          <p:cNvSpPr>
            <a:spLocks noChangeArrowheads="1"/>
          </p:cNvSpPr>
          <p:nvPr/>
        </p:nvSpPr>
        <p:spPr bwMode="auto">
          <a:xfrm>
            <a:off x="620678" y="1758620"/>
            <a:ext cx="11034702" cy="3571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marL="0" lvl="2" indent="0">
              <a:buNone/>
            </a:pPr>
            <a:r>
              <a:rPr lang="zh-TW" altLang="en-US" sz="8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表達重點</a:t>
            </a:r>
            <a:r>
              <a:rPr lang="zh-TW" altLang="en-US" sz="8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在於</a:t>
            </a:r>
            <a:r>
              <a:rPr lang="zh-TW" altLang="en-US" sz="8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endParaRPr lang="en-US" altLang="zh-TW" sz="80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lvl="2" indent="0">
              <a:buNone/>
            </a:pPr>
            <a:r>
              <a:rPr lang="zh-TW" altLang="en-US" sz="8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你</a:t>
            </a:r>
            <a:r>
              <a:rPr lang="zh-TW" altLang="en-US" sz="8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能將事情</a:t>
            </a:r>
            <a:r>
              <a:rPr lang="zh-TW" altLang="en-US" sz="8000" b="1" u="sng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做得多</a:t>
            </a:r>
            <a:r>
              <a:rPr lang="zh-TW" altLang="en-US" sz="8000" b="1" u="sng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好</a:t>
            </a:r>
            <a:r>
              <a:rPr lang="zh-TW" altLang="en-US" sz="8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？</a:t>
            </a:r>
            <a:r>
              <a:rPr lang="en-US" altLang="zh-TW" sz="8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!</a:t>
            </a:r>
            <a:endParaRPr lang="zh-TW" altLang="en-US" sz="80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endParaRPr lang="zh-TW" altLang="en-US" sz="80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489712" y="374833"/>
            <a:ext cx="5511843" cy="769441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dist"/>
            <a:r>
              <a:rPr lang="zh-TW" altLang="en-US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自傳撰寫注意事項</a:t>
            </a:r>
            <a:r>
              <a:rPr lang="en-US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-3</a:t>
            </a:r>
            <a:endParaRPr lang="zh-TW" altLang="en-US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658976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86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86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86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86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4" grpId="0" build="p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991673" y="1521608"/>
            <a:ext cx="10109916" cy="238760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zh-TW" altLang="en-US" sz="9000" b="1" u="sng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太簡略</a:t>
            </a:r>
            <a:r>
              <a:rPr lang="zh-TW" altLang="en-US" sz="90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的自傳內容</a:t>
            </a:r>
            <a:r>
              <a:rPr lang="en-US" altLang="zh-TW" sz="90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90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是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自己跟自己過不去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4494727"/>
            <a:ext cx="9144000" cy="763072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algn="dist"/>
            <a:r>
              <a:rPr lang="zh-TW" alt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履歷</a:t>
            </a:r>
            <a:r>
              <a:rPr lang="en-US" altLang="zh-TW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自傳製作目的</a:t>
            </a:r>
            <a:r>
              <a:rPr lang="en-US" altLang="zh-TW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zh-TW" alt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獲得面試機會</a:t>
            </a:r>
            <a:endParaRPr lang="zh-TW" altLang="en-US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428761563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8654" y="2102239"/>
            <a:ext cx="4750418" cy="4672359"/>
          </a:xfrm>
          <a:prstGeom prst="rect">
            <a:avLst/>
          </a:prstGeom>
        </p:spPr>
      </p:pic>
      <p:sp>
        <p:nvSpPr>
          <p:cNvPr id="4" name="標題 3"/>
          <p:cNvSpPr>
            <a:spLocks noGrp="1"/>
          </p:cNvSpPr>
          <p:nvPr>
            <p:ph type="ctrTitle"/>
          </p:nvPr>
        </p:nvSpPr>
        <p:spPr>
          <a:xfrm>
            <a:off x="490653" y="196813"/>
            <a:ext cx="11608419" cy="5328223"/>
          </a:xfrm>
        </p:spPr>
        <p:txBody>
          <a:bodyPr/>
          <a:lstStyle/>
          <a:p>
            <a:pPr algn="l">
              <a:lnSpc>
                <a:spcPct val="100000"/>
              </a:lnSpc>
            </a:pPr>
            <a:r>
              <a:rPr lang="zh-TW" altLang="en-US" sz="5400" b="1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履歷</a:t>
            </a:r>
            <a:r>
              <a:rPr lang="en-US" altLang="zh-TW" sz="5400" b="1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5400" b="1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自傳</a:t>
            </a:r>
            <a:r>
              <a:rPr lang="zh-TW" altLang="en-US" sz="5400" b="1" dirty="0" smtClean="0">
                <a:solidFill>
                  <a:schemeClr val="accent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像一道呈現在客人面前的菜</a:t>
            </a:r>
            <a:r>
              <a:rPr lang="en-US" altLang="zh-TW" sz="5400" b="1" dirty="0" smtClean="0">
                <a:solidFill>
                  <a:schemeClr val="accent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5400" b="1" dirty="0" smtClean="0">
                <a:solidFill>
                  <a:schemeClr val="accent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5400" b="1" dirty="0" smtClean="0">
                <a:solidFill>
                  <a:schemeClr val="bg2">
                    <a:lumMod val="1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不管你多會料理</a:t>
            </a:r>
            <a:r>
              <a:rPr lang="en-US" altLang="zh-TW" sz="5400" b="1" dirty="0" smtClean="0">
                <a:solidFill>
                  <a:schemeClr val="bg2">
                    <a:lumMod val="1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5400" b="1" dirty="0" smtClean="0">
                <a:solidFill>
                  <a:schemeClr val="bg2">
                    <a:lumMod val="1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多會擺盤</a:t>
            </a:r>
            <a:r>
              <a:rPr lang="en-US" altLang="zh-TW" sz="5400" b="1" dirty="0" smtClean="0">
                <a:solidFill>
                  <a:schemeClr val="bg2">
                    <a:lumMod val="1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5400" b="1" dirty="0" smtClean="0">
                <a:solidFill>
                  <a:schemeClr val="bg2">
                    <a:lumMod val="1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5400" b="1" dirty="0" smtClean="0">
                <a:solidFill>
                  <a:schemeClr val="bg2">
                    <a:lumMod val="1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重點還是 </a:t>
            </a:r>
            <a:r>
              <a:rPr lang="en-US" altLang="zh-TW" sz="5400" b="1" dirty="0" smtClean="0">
                <a:solidFill>
                  <a:schemeClr val="bg2">
                    <a:lumMod val="1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5400" b="1" dirty="0" smtClean="0">
                <a:solidFill>
                  <a:schemeClr val="bg2">
                    <a:lumMod val="1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sz="5400" b="1" dirty="0" smtClean="0">
                <a:solidFill>
                  <a:schemeClr val="bg2">
                    <a:lumMod val="1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5400" b="1" dirty="0" smtClean="0">
                <a:solidFill>
                  <a:schemeClr val="bg2">
                    <a:lumMod val="1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5400" b="1" dirty="0" smtClean="0">
                <a:solidFill>
                  <a:schemeClr val="bg2">
                    <a:lumMod val="1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你是不是 </a:t>
            </a:r>
            <a:r>
              <a:rPr lang="zh-TW" altLang="en-US" sz="96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好食材</a:t>
            </a:r>
            <a:r>
              <a:rPr lang="zh-TW" altLang="en-US" sz="9600" b="1" dirty="0" smtClean="0">
                <a:solidFill>
                  <a:schemeClr val="bg2">
                    <a:lumMod val="1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lang="zh-TW" altLang="en-US" sz="9600" b="1" dirty="0">
              <a:solidFill>
                <a:schemeClr val="bg2">
                  <a:lumMod val="1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810155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1065064" y="845220"/>
            <a:ext cx="10149036" cy="1962148"/>
          </a:xfrm>
        </p:spPr>
        <p:txBody>
          <a:bodyPr>
            <a:noAutofit/>
          </a:bodyPr>
          <a:lstStyle/>
          <a:p>
            <a:pPr algn="l" eaLnBrk="1" hangingPunct="1">
              <a:lnSpc>
                <a:spcPct val="100000"/>
              </a:lnSpc>
            </a:pPr>
            <a:r>
              <a:rPr lang="zh-TW" altLang="en-US" sz="72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這</a:t>
            </a:r>
            <a:r>
              <a:rPr lang="zh-TW" altLang="en-US" sz="7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是一個最好</a:t>
            </a:r>
            <a:r>
              <a:rPr lang="zh-TW" altLang="en-US" sz="72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的時代</a:t>
            </a:r>
            <a:r>
              <a:rPr lang="en-US" altLang="zh-TW" sz="72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72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7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zh-TW" altLang="en-US" sz="7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也是一個最</a:t>
            </a:r>
            <a:r>
              <a:rPr lang="zh-TW" altLang="en-US" sz="7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壞的時代</a:t>
            </a:r>
            <a:r>
              <a:rPr lang="en-US" altLang="zh-TW" sz="7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…..</a:t>
            </a:r>
            <a:endParaRPr lang="zh-TW" altLang="en-US" sz="7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5122" name="Picture 2" descr="http://a.hiphotos.baidu.com/baike/c0%3Dbaike80%2C5%2C5%2C80%2C26/sign=b21a32f9542c11dfcadcb771024e09b5/ae51f3deb48f8c54442d303539292df5e0fe7f2a.jpg"/>
          <p:cNvPicPr>
            <a:picLocks noChangeAspect="1" noChangeArrowheads="1"/>
          </p:cNvPicPr>
          <p:nvPr/>
        </p:nvPicPr>
        <p:blipFill>
          <a:blip r:embed="rId2">
            <a:biLevel thresh="5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5064" y="3246875"/>
            <a:ext cx="4977240" cy="31057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文字方塊 2"/>
          <p:cNvSpPr txBox="1"/>
          <p:nvPr/>
        </p:nvSpPr>
        <p:spPr>
          <a:xfrm>
            <a:off x="8378552" y="3455422"/>
            <a:ext cx="30963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b="1" i="1" dirty="0">
                <a:latin typeface="標楷體" pitchFamily="65" charset="-120"/>
                <a:ea typeface="標楷體" pitchFamily="65" charset="-120"/>
              </a:rPr>
              <a:t>狄更斯 </a:t>
            </a:r>
            <a:r>
              <a:rPr lang="en-US" altLang="zh-TW" sz="2800" b="1" i="1" dirty="0">
                <a:latin typeface="標楷體" pitchFamily="65" charset="-120"/>
                <a:ea typeface="標楷體" pitchFamily="65" charset="-120"/>
              </a:rPr>
              <a:t>~</a:t>
            </a:r>
            <a:r>
              <a:rPr lang="zh-TW" altLang="en-US" sz="2800" b="1" i="1" dirty="0">
                <a:latin typeface="標楷體" pitchFamily="65" charset="-120"/>
                <a:ea typeface="標楷體" pitchFamily="65" charset="-120"/>
              </a:rPr>
              <a:t> 雙城記</a:t>
            </a:r>
          </a:p>
        </p:txBody>
      </p:sp>
      <p:pic>
        <p:nvPicPr>
          <p:cNvPr id="5" name="Picture 2" descr="http://a.hiphotos.baidu.com/baike/c0%3Dbaike80%2C5%2C5%2C80%2C26/sign=b21a32f9542c11dfcadcb771024e09b5/ae51f3deb48f8c54442d303539292df5e0fe7f2a.jpg"/>
          <p:cNvPicPr>
            <a:picLocks noChangeAspect="1" noChangeArrowheads="1"/>
          </p:cNvPicPr>
          <p:nvPr/>
        </p:nvPicPr>
        <p:blipFill rotWithShape="1">
          <a:blip r:embed="rId4" cstate="print">
            <a:biLevel thresh="5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6108" b="53460"/>
          <a:stretch/>
        </p:blipFill>
        <p:spPr bwMode="auto">
          <a:xfrm>
            <a:off x="1507958" y="5562095"/>
            <a:ext cx="353426" cy="229106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  <a:extLst/>
        </p:spPr>
      </p:pic>
    </p:spTree>
    <p:extLst>
      <p:ext uri="{BB962C8B-B14F-4D97-AF65-F5344CB8AC3E}">
        <p14:creationId xmlns:p14="http://schemas.microsoft.com/office/powerpoint/2010/main" val="3367547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內容版面配置區 8"/>
          <p:cNvSpPr txBox="1">
            <a:spLocks/>
          </p:cNvSpPr>
          <p:nvPr/>
        </p:nvSpPr>
        <p:spPr bwMode="auto">
          <a:xfrm>
            <a:off x="1003327" y="306421"/>
            <a:ext cx="9366794" cy="1882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60000"/>
              <a:defRPr/>
            </a:pPr>
            <a:r>
              <a:rPr lang="zh-TW" altLang="en-US" sz="5400" b="1" kern="0" dirty="0" smtClean="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感謝您的聆聽</a:t>
            </a:r>
            <a:endParaRPr lang="en-US" altLang="zh-TW" sz="5400" b="1" kern="0" dirty="0" smtClean="0">
              <a:solidFill>
                <a:schemeClr val="accent1">
                  <a:lumMod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60000"/>
              <a:defRPr/>
            </a:pPr>
            <a:r>
              <a:rPr lang="zh-TW" altLang="en-US" sz="5400" b="1" kern="0" dirty="0" smtClean="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祝福大家 未來求職一切順心</a:t>
            </a:r>
            <a:r>
              <a:rPr lang="en-US" altLang="zh-TW" sz="5400" b="1" kern="0" dirty="0" smtClean="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!</a:t>
            </a:r>
            <a:endParaRPr lang="zh-TW" altLang="en-US" sz="3200" b="1" kern="0" dirty="0">
              <a:solidFill>
                <a:schemeClr val="accent1">
                  <a:lumMod val="50000"/>
                </a:schemeClr>
              </a:solidFill>
              <a:latin typeface="+mn-lt"/>
              <a:ea typeface="+mn-ea"/>
            </a:endParaRPr>
          </a:p>
        </p:txBody>
      </p:sp>
      <p:pic>
        <p:nvPicPr>
          <p:cNvPr id="4" name="Picture 8" descr="https://encrypted-tbn0.gstatic.com/images?q=tbn:ANd9GcQmbskr7X005bKXebBadlVM2oTWfj4CiJkhqvg-ryahAvs7Xq7_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327" y="2355704"/>
            <a:ext cx="5611927" cy="414981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文字方塊 4"/>
          <p:cNvSpPr txBox="1"/>
          <p:nvPr/>
        </p:nvSpPr>
        <p:spPr>
          <a:xfrm>
            <a:off x="7626146" y="2600301"/>
            <a:ext cx="39519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600" dirty="0" smtClean="0"/>
              <a:t>FB </a:t>
            </a:r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帳號 </a:t>
            </a:r>
            <a:r>
              <a:rPr lang="en-US" altLang="zh-TW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36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盧世安</a:t>
            </a:r>
            <a:endParaRPr lang="zh-TW" altLang="en-US" sz="36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矩形 1"/>
          <p:cNvSpPr/>
          <p:nvPr/>
        </p:nvSpPr>
        <p:spPr>
          <a:xfrm>
            <a:off x="10109915" y="4675031"/>
            <a:ext cx="2082085" cy="218296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6" name="群組 5"/>
          <p:cNvGrpSpPr/>
          <p:nvPr/>
        </p:nvGrpSpPr>
        <p:grpSpPr>
          <a:xfrm>
            <a:off x="7938132" y="3581196"/>
            <a:ext cx="2789969" cy="3043524"/>
            <a:chOff x="10761501" y="5268913"/>
            <a:chExt cx="1184598" cy="1483423"/>
          </a:xfrm>
        </p:grpSpPr>
        <p:pic>
          <p:nvPicPr>
            <p:cNvPr id="7" name="圖片 6"/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761501" y="5268913"/>
              <a:ext cx="1184598" cy="1157287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8" name="文字方塊 7"/>
            <p:cNvSpPr txBox="1"/>
            <p:nvPr userDrawn="1"/>
          </p:nvSpPr>
          <p:spPr>
            <a:xfrm>
              <a:off x="10761501" y="6437312"/>
              <a:ext cx="1184598" cy="3150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TW" altLang="en-US" sz="3600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華康儷中黑" panose="020B0509000000000000" pitchFamily="49" charset="-120"/>
                  <a:ea typeface="華康儷中黑" panose="020B0509000000000000" pitchFamily="49" charset="-120"/>
                </a:rPr>
                <a:t>人資</a:t>
              </a:r>
              <a:r>
                <a:rPr lang="en-US" altLang="zh-TW" sz="3600" b="1" dirty="0" err="1" smtClean="0">
                  <a:solidFill>
                    <a:schemeClr val="accent1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華康儷中黑" panose="020B0509000000000000" pitchFamily="49" charset="-120"/>
                  <a:ea typeface="華康儷中黑" panose="020B0509000000000000" pitchFamily="49" charset="-120"/>
                </a:rPr>
                <a:t>i</a:t>
              </a:r>
              <a:r>
                <a:rPr lang="zh-TW" altLang="en-US" sz="3600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華康儷中黑" panose="020B0509000000000000" pitchFamily="49" charset="-120"/>
                  <a:ea typeface="華康儷中黑" panose="020B0509000000000000" pitchFamily="49" charset="-120"/>
                </a:rPr>
                <a:t>職涯</a:t>
              </a:r>
              <a:endParaRPr lang="zh-TW" altLang="en-US" sz="36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儷中黑" panose="020B0509000000000000" pitchFamily="49" charset="-120"/>
                <a:ea typeface="華康儷中黑" panose="020B0509000000000000" pitchFamily="49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15380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4395</TotalTime>
  <Words>1460</Words>
  <Application>Microsoft Office PowerPoint</Application>
  <PresentationFormat>寬螢幕</PresentationFormat>
  <Paragraphs>267</Paragraphs>
  <Slides>66</Slides>
  <Notes>7</Notes>
  <HiddenSlides>0</HiddenSlides>
  <MMClips>0</MMClips>
  <ScaleCrop>false</ScaleCrop>
  <HeadingPairs>
    <vt:vector size="6" baseType="variant">
      <vt:variant>
        <vt:lpstr>使用字型</vt:lpstr>
      </vt:variant>
      <vt:variant>
        <vt:i4>9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66</vt:i4>
      </vt:variant>
    </vt:vector>
  </HeadingPairs>
  <TitlesOfParts>
    <vt:vector size="76" baseType="lpstr">
      <vt:lpstr>華康儷中黑</vt:lpstr>
      <vt:lpstr>微軟正黑體</vt:lpstr>
      <vt:lpstr>新細明體</vt:lpstr>
      <vt:lpstr>標楷體</vt:lpstr>
      <vt:lpstr>Arial</vt:lpstr>
      <vt:lpstr>Calibri</vt:lpstr>
      <vt:lpstr>Calibri Light</vt:lpstr>
      <vt:lpstr>Wingdings</vt:lpstr>
      <vt:lpstr>Wingdings 2</vt:lpstr>
      <vt:lpstr>Office 佈景主題</vt:lpstr>
      <vt:lpstr>PowerPoint 簡報</vt:lpstr>
      <vt:lpstr>【主講簡介】</vt:lpstr>
      <vt:lpstr>課程大綱</vt:lpstr>
      <vt:lpstr>妳/你在人力銀行 有帳號嗎!?</vt:lpstr>
      <vt:lpstr>求職是一種溝通</vt:lpstr>
      <vt:lpstr>心法 VS. 技法 </vt:lpstr>
      <vt:lpstr>PowerPoint 簡報</vt:lpstr>
      <vt:lpstr>為什麼『人才』會 找不到『工作』？</vt:lpstr>
      <vt:lpstr>這輩子必修的另一門課</vt:lpstr>
      <vt:lpstr>PowerPoint 簡報</vt:lpstr>
      <vt:lpstr>如果求職是一份工作，有哪些事情要做 ?</vt:lpstr>
      <vt:lpstr>PowerPoint 簡報</vt:lpstr>
      <vt:lpstr>確認應徵者 1.是否符合職缺所需的基本規格 2.能否將該職缺工作做好的資訊判斷 3.適不適合我們這個企業/組織  </vt:lpstr>
      <vt:lpstr>求職力之 自我分析篇</vt:lpstr>
      <vt:lpstr>PowerPoint 簡報</vt:lpstr>
      <vt:lpstr>兩位哈佛教授提出三個重點：</vt:lpstr>
      <vt:lpstr>PowerPoint 簡報</vt:lpstr>
      <vt:lpstr>PowerPoint 簡報</vt:lpstr>
      <vt:lpstr>求職力 SWOT分析（範例）</vt:lpstr>
      <vt:lpstr>求職力之  企業研究篇</vt:lpstr>
      <vt:lpstr>撰寫履歷  不是作文  而是解題</vt:lpstr>
      <vt:lpstr>PowerPoint 簡報</vt:lpstr>
      <vt:lpstr>PowerPoint 簡報</vt:lpstr>
      <vt:lpstr>PowerPoint 簡報</vt:lpstr>
      <vt:lpstr>PowerPoint 簡報</vt:lpstr>
      <vt:lpstr>希望待遇的重點</vt:lpstr>
      <vt:lpstr>PowerPoint 簡報</vt:lpstr>
      <vt:lpstr>PowerPoint 簡報</vt:lpstr>
      <vt:lpstr>站在雇主角度思考</vt:lpstr>
      <vt:lpstr>如何製作吸睛履歷?!</vt:lpstr>
      <vt:lpstr>招募人員僅用6秒看你的履歷</vt:lpstr>
      <vt:lpstr>HR會先瞄的是哪幾項?</vt:lpstr>
      <vt:lpstr>履歷表的「目的」是什麼？</vt:lpstr>
      <vt:lpstr>履歷表 = 一份推銷自己的企劃書</vt:lpstr>
      <vt:lpstr>好履歷的特徵 : </vt:lpstr>
      <vt:lpstr>PowerPoint 簡報</vt:lpstr>
      <vt:lpstr>PowerPoint 簡報</vt:lpstr>
      <vt:lpstr>PowerPoint 簡報</vt:lpstr>
      <vt:lpstr>履歷表 防呆二原則</vt:lpstr>
      <vt:lpstr>以倒述呈現 學歷/經歷/專長</vt:lpstr>
      <vt:lpstr>設計重點/焦點 呈現 學歷/經歷/專長</vt:lpstr>
      <vt:lpstr>解釋各項證照 對妳/你的意義</vt:lpstr>
      <vt:lpstr>履歷表的 5個 No!</vt:lpstr>
      <vt:lpstr>如何提高履歷中選機率 Part.1</vt:lpstr>
      <vt:lpstr>如何提高履歷中選機率Part.2</vt:lpstr>
      <vt:lpstr>如何提高履歷 能見度</vt:lpstr>
      <vt:lpstr>求職力之 自傳製作篇</vt:lpstr>
      <vt:lpstr>自傳的功能</vt:lpstr>
      <vt:lpstr>自傳的長度</vt:lpstr>
      <vt:lpstr>自傳 其實不是 自傳  自傳是一封『求職爭取函』</vt:lpstr>
      <vt:lpstr>自傳 陳述內容</vt:lpstr>
      <vt:lpstr>PowerPoint 簡報</vt:lpstr>
      <vt:lpstr>PowerPoint 簡報</vt:lpstr>
      <vt:lpstr>PowerPoint 簡報</vt:lpstr>
      <vt:lpstr>PowerPoint 簡報</vt:lpstr>
      <vt:lpstr>PowerPoint 簡報</vt:lpstr>
      <vt:lpstr>至少要有一個亮點</vt:lpstr>
      <vt:lpstr>PowerPoint 簡報</vt:lpstr>
      <vt:lpstr>PowerPoint 簡報</vt:lpstr>
      <vt:lpstr>PowerPoint 簡報</vt:lpstr>
      <vt:lpstr>PowerPoint 簡報</vt:lpstr>
      <vt:lpstr>PowerPoint 簡報</vt:lpstr>
      <vt:lpstr>太簡略的自傳內容 是自己跟自己過不去</vt:lpstr>
      <vt:lpstr>履歷/自傳像一道呈現在客人面前的菜 不管你多會料理/多會擺盤 重點還是   你是不是 好食材 </vt:lpstr>
      <vt:lpstr>這是一個最好的時代    也是一個最壞的時代…..</vt:lpstr>
      <vt:lpstr>PowerPoint 簡報</vt:lpstr>
    </vt:vector>
  </TitlesOfParts>
  <Company>SYNNEX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職場倫理與潛規則</dc:title>
  <dc:creator>user</dc:creator>
  <cp:lastModifiedBy>charles.lu</cp:lastModifiedBy>
  <cp:revision>211</cp:revision>
  <dcterms:created xsi:type="dcterms:W3CDTF">2015-09-29T14:13:25Z</dcterms:created>
  <dcterms:modified xsi:type="dcterms:W3CDTF">2016-10-31T16:09:26Z</dcterms:modified>
</cp:coreProperties>
</file>