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25"/>
  </p:notesMasterIdLst>
  <p:handoutMasterIdLst>
    <p:handoutMasterId r:id="rId26"/>
  </p:handoutMasterIdLst>
  <p:sldIdLst>
    <p:sldId id="264" r:id="rId3"/>
    <p:sldId id="296" r:id="rId4"/>
    <p:sldId id="276" r:id="rId5"/>
    <p:sldId id="300" r:id="rId6"/>
    <p:sldId id="295" r:id="rId7"/>
    <p:sldId id="297" r:id="rId8"/>
    <p:sldId id="298" r:id="rId9"/>
    <p:sldId id="299" r:id="rId10"/>
    <p:sldId id="283" r:id="rId11"/>
    <p:sldId id="281" r:id="rId12"/>
    <p:sldId id="282" r:id="rId13"/>
    <p:sldId id="284" r:id="rId14"/>
    <p:sldId id="285" r:id="rId15"/>
    <p:sldId id="286" r:id="rId16"/>
    <p:sldId id="287" r:id="rId17"/>
    <p:sldId id="288" r:id="rId18"/>
    <p:sldId id="289" r:id="rId19"/>
    <p:sldId id="290" r:id="rId20"/>
    <p:sldId id="292" r:id="rId21"/>
    <p:sldId id="293" r:id="rId22"/>
    <p:sldId id="294" r:id="rId23"/>
    <p:sldId id="291" r:id="rId24"/>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945">
          <p15:clr>
            <a:srgbClr val="A4A3A4"/>
          </p15:clr>
        </p15:guide>
        <p15:guide id="3" orient="horz" pos="3888">
          <p15:clr>
            <a:srgbClr val="A4A3A4"/>
          </p15:clr>
        </p15:guide>
        <p15:guide id="4" orient="horz" pos="192">
          <p15:clr>
            <a:srgbClr val="A4A3A4"/>
          </p15:clr>
        </p15:guide>
        <p15:guide id="5" orient="horz" pos="1072">
          <p15:clr>
            <a:srgbClr val="A4A3A4"/>
          </p15:clr>
        </p15:guide>
        <p15:guide id="6" pos="3839">
          <p15:clr>
            <a:srgbClr val="A4A3A4"/>
          </p15:clr>
        </p15:guide>
        <p15:guide id="7" pos="704">
          <p15:clr>
            <a:srgbClr val="A4A3A4"/>
          </p15:clr>
        </p15:guide>
        <p15:guide id="8" pos="710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4" d="100"/>
          <a:sy n="74" d="100"/>
        </p:scale>
        <p:origin x="582" y="72"/>
      </p:cViewPr>
      <p:guideLst>
        <p:guide orient="horz" pos="2160"/>
        <p:guide orient="horz" pos="945"/>
        <p:guide orient="horz" pos="3888"/>
        <p:guide orient="horz" pos="192"/>
        <p:guide orient="horz" pos="1072"/>
        <p:guide pos="3839"/>
        <p:guide pos="704"/>
        <p:guide pos="7102"/>
      </p:guideLst>
    </p:cSldViewPr>
  </p:slideViewPr>
  <p:notesTextViewPr>
    <p:cViewPr>
      <p:scale>
        <a:sx n="1" d="1"/>
        <a:sy n="1" d="1"/>
      </p:scale>
      <p:origin x="0" y="0"/>
    </p:cViewPr>
  </p:notesTextViewPr>
  <p:notesViewPr>
    <p:cSldViewPr>
      <p:cViewPr varScale="1">
        <p:scale>
          <a:sx n="55" d="100"/>
          <a:sy n="55" d="100"/>
        </p:scale>
        <p:origin x="307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lang="zh-TW" sz="1200"/>
            </a:lvl1pPr>
          </a:lstStyle>
          <a:p>
            <a:endParaRPr lang="zh-TW">
              <a:solidFill>
                <a:schemeClr val="tx2"/>
              </a:solidFill>
            </a:endParaRPr>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latinLnBrk="0">
              <a:defRPr lang="zh-TW" sz="1200"/>
            </a:lvl1pPr>
          </a:lstStyle>
          <a:p>
            <a:fld id="{E973C59C-4E16-4A64-A766-34DB213E11B3}" type="datetimeFigureOut">
              <a:rPr lang="en-US" altLang="zh-TW">
                <a:solidFill>
                  <a:schemeClr val="tx2"/>
                </a:solidFill>
              </a:rPr>
              <a:pPr/>
              <a:t>5/8/2015</a:t>
            </a:fld>
            <a:endParaRPr lang="zh-TW">
              <a:solidFill>
                <a:schemeClr val="tx2"/>
              </a:solidFill>
            </a:endParaRPr>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latinLnBrk="0">
              <a:defRPr lang="zh-TW" sz="1200"/>
            </a:lvl1pPr>
          </a:lstStyle>
          <a:p>
            <a:endParaRPr lang="zh-TW">
              <a:solidFill>
                <a:schemeClr val="tx2"/>
              </a:solidFill>
            </a:endParaRPr>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latinLnBrk="0">
              <a:defRPr lang="zh-TW" sz="1200"/>
            </a:lvl1pPr>
          </a:lstStyle>
          <a:p>
            <a:fld id="{CFD77566-CD65-4859-9FA1-43956DC85B8C}" type="slidenum">
              <a:rPr lang="zh-TW">
                <a:solidFill>
                  <a:schemeClr val="tx2"/>
                </a:solidFill>
              </a:rPr>
              <a:pPr/>
              <a:t>‹#›</a:t>
            </a:fld>
            <a:endParaRPr lang="zh-TW">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lang="zh-TW" sz="1200">
                <a:solidFill>
                  <a:schemeClr val="tx2"/>
                </a:solidFill>
              </a:defRPr>
            </a:lvl1pPr>
          </a:lstStyle>
          <a:p>
            <a:endParaRPr lang="zh-TW"/>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latinLnBrk="0">
              <a:defRPr lang="zh-TW" sz="1200">
                <a:solidFill>
                  <a:schemeClr val="tx2"/>
                </a:solidFill>
              </a:defRPr>
            </a:lvl1pPr>
          </a:lstStyle>
          <a:p>
            <a:fld id="{F95CF31C-F757-429C-A789-86504F04C3BE}" type="datetimeFigureOut">
              <a:rPr lang="zh-TW" altLang="en-US"/>
              <a:pPr/>
              <a:t>2015/5/8</a:t>
            </a:fld>
            <a:endParaRPr lang="zh-TW"/>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p>
        </p:txBody>
      </p:sp>
      <p:sp>
        <p:nvSpPr>
          <p:cNvPr id="5" name="備忘錄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t>按一下以編輯母片文字樣式</a:t>
            </a:r>
          </a:p>
          <a:p>
            <a:pPr lvl="1"/>
            <a:r>
              <a:rPr lang="zh-TW"/>
              <a:t>第二層</a:t>
            </a:r>
          </a:p>
          <a:p>
            <a:pPr lvl="2"/>
            <a:r>
              <a:rPr lang="zh-TW"/>
              <a:t>第三層</a:t>
            </a:r>
          </a:p>
          <a:p>
            <a:pPr lvl="3"/>
            <a:r>
              <a:rPr lang="zh-TW"/>
              <a:t>第四層</a:t>
            </a:r>
          </a:p>
          <a:p>
            <a:pPr lvl="4"/>
            <a:r>
              <a:rPr lang="zh-TW"/>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latinLnBrk="0">
              <a:defRPr lang="zh-TW" sz="1200">
                <a:solidFill>
                  <a:schemeClr val="tx2"/>
                </a:solidFill>
              </a:defRPr>
            </a:lvl1pPr>
          </a:lstStyle>
          <a:p>
            <a:endParaRPr lang="zh-TW"/>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latinLnBrk="0">
              <a:defRPr lang="zh-TW" sz="1200">
                <a:solidFill>
                  <a:schemeClr val="tx2"/>
                </a:solidFill>
              </a:defRPr>
            </a:lvl1pPr>
          </a:lstStyle>
          <a:p>
            <a:fld id="{B8796F01-7154-41E0-B48B-A6921757531A}" type="slidenum">
              <a:rPr/>
              <a:pPr/>
              <a:t>‹#›</a:t>
            </a:fld>
            <a:endParaRPr lang="zh-TW"/>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lang="zh-TW" sz="1600" kern="1200">
        <a:solidFill>
          <a:schemeClr val="tx2"/>
        </a:solidFill>
        <a:latin typeface="+mn-lt"/>
        <a:ea typeface="+mn-ea"/>
        <a:cs typeface="+mn-cs"/>
      </a:defRPr>
    </a:lvl1pPr>
    <a:lvl2pPr marL="609493" algn="l" defTabSz="1218987" rtl="0" eaLnBrk="1" latinLnBrk="0" hangingPunct="1">
      <a:defRPr lang="zh-TW" sz="1600" kern="1200">
        <a:solidFill>
          <a:schemeClr val="tx2"/>
        </a:solidFill>
        <a:latin typeface="+mn-lt"/>
        <a:ea typeface="+mn-ea"/>
        <a:cs typeface="+mn-cs"/>
      </a:defRPr>
    </a:lvl2pPr>
    <a:lvl3pPr marL="1218987" algn="l" defTabSz="1218987" rtl="0" eaLnBrk="1" latinLnBrk="0" hangingPunct="1">
      <a:defRPr lang="zh-TW" sz="1600" kern="1200">
        <a:solidFill>
          <a:schemeClr val="tx2"/>
        </a:solidFill>
        <a:latin typeface="+mn-lt"/>
        <a:ea typeface="+mn-ea"/>
        <a:cs typeface="+mn-cs"/>
      </a:defRPr>
    </a:lvl3pPr>
    <a:lvl4pPr marL="1828480" algn="l" defTabSz="1218987" rtl="0" eaLnBrk="1" latinLnBrk="0" hangingPunct="1">
      <a:defRPr lang="zh-TW" sz="1600" kern="1200">
        <a:solidFill>
          <a:schemeClr val="tx2"/>
        </a:solidFill>
        <a:latin typeface="+mn-lt"/>
        <a:ea typeface="+mn-ea"/>
        <a:cs typeface="+mn-cs"/>
      </a:defRPr>
    </a:lvl4pPr>
    <a:lvl5pPr marL="2437973" algn="l" defTabSz="1218987" rtl="0" eaLnBrk="1" latinLnBrk="0" hangingPunct="1">
      <a:defRPr lang="zh-TW" sz="1600" kern="1200">
        <a:solidFill>
          <a:schemeClr val="tx2"/>
        </a:solidFill>
        <a:latin typeface="+mn-lt"/>
        <a:ea typeface="+mn-ea"/>
        <a:cs typeface="+mn-cs"/>
      </a:defRPr>
    </a:lvl5pPr>
    <a:lvl6pPr marL="3047467" algn="l" defTabSz="1218987" rtl="0" eaLnBrk="1" latinLnBrk="0" hangingPunct="1">
      <a:defRPr lang="zh-TW" sz="1600" kern="1200">
        <a:solidFill>
          <a:schemeClr val="tx1"/>
        </a:solidFill>
        <a:latin typeface="+mn-lt"/>
        <a:ea typeface="+mn-ea"/>
        <a:cs typeface="+mn-cs"/>
      </a:defRPr>
    </a:lvl6pPr>
    <a:lvl7pPr marL="3656960" algn="l" defTabSz="1218987" rtl="0" eaLnBrk="1" latinLnBrk="0" hangingPunct="1">
      <a:defRPr lang="zh-TW" sz="1600" kern="1200">
        <a:solidFill>
          <a:schemeClr val="tx1"/>
        </a:solidFill>
        <a:latin typeface="+mn-lt"/>
        <a:ea typeface="+mn-ea"/>
        <a:cs typeface="+mn-cs"/>
      </a:defRPr>
    </a:lvl7pPr>
    <a:lvl8pPr marL="4266453" algn="l" defTabSz="1218987" rtl="0" eaLnBrk="1" latinLnBrk="0" hangingPunct="1">
      <a:defRPr lang="zh-TW" sz="1600" kern="1200">
        <a:solidFill>
          <a:schemeClr val="tx1"/>
        </a:solidFill>
        <a:latin typeface="+mn-lt"/>
        <a:ea typeface="+mn-ea"/>
        <a:cs typeface="+mn-cs"/>
      </a:defRPr>
    </a:lvl8pPr>
    <a:lvl9pPr marL="4875947" algn="l" defTabSz="1218987" rtl="0" eaLnBrk="1" latinLnBrk="0" hangingPunct="1">
      <a:defRPr lang="zh-TW"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B8796F01-7154-41E0-B48B-A6921757531A}" type="slidenum">
              <a:rPr lang="en-US" altLang="zh-TW" smtClean="0"/>
              <a:pPr/>
              <a:t>10</a:t>
            </a:fld>
            <a:endParaRPr lang="zh-TW" altLang="en-US"/>
          </a:p>
        </p:txBody>
      </p:sp>
    </p:spTree>
    <p:extLst>
      <p:ext uri="{BB962C8B-B14F-4D97-AF65-F5344CB8AC3E}">
        <p14:creationId xmlns:p14="http://schemas.microsoft.com/office/powerpoint/2010/main" val="11659121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bwMode="auto">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4672383" y="1498601"/>
            <a:ext cx="7008574" cy="3298825"/>
          </a:xfrm>
        </p:spPr>
        <p:txBody>
          <a:bodyPr>
            <a:normAutofit/>
          </a:bodyPr>
          <a:lstStyle>
            <a:lvl1pPr latinLnBrk="0">
              <a:lnSpc>
                <a:spcPct val="90000"/>
              </a:lnSpc>
              <a:defRPr lang="zh-TW" sz="5400" cap="none" baseline="0"/>
            </a:lvl1pPr>
          </a:lstStyle>
          <a:p>
            <a:r>
              <a:rPr lang="zh-TW" altLang="en-US" smtClean="0"/>
              <a:t>按一下以編輯母片標題樣式</a:t>
            </a:r>
            <a:endParaRPr lang="zh-TW"/>
          </a:p>
        </p:txBody>
      </p:sp>
      <p:sp>
        <p:nvSpPr>
          <p:cNvPr id="3" name="副標題 2"/>
          <p:cNvSpPr>
            <a:spLocks noGrp="1"/>
          </p:cNvSpPr>
          <p:nvPr>
            <p:ph type="subTitle" idx="1"/>
          </p:nvPr>
        </p:nvSpPr>
        <p:spPr>
          <a:xfrm>
            <a:off x="4672383" y="4927600"/>
            <a:ext cx="7008574" cy="1244600"/>
          </a:xfrm>
        </p:spPr>
        <p:txBody>
          <a:bodyPr>
            <a:normAutofit/>
          </a:bodyPr>
          <a:lstStyle>
            <a:lvl1pPr marL="0" indent="0" algn="l" latinLnBrk="0">
              <a:spcBef>
                <a:spcPts val="0"/>
              </a:spcBef>
              <a:buNone/>
              <a:defRPr lang="zh-TW" sz="2800" b="0">
                <a:solidFill>
                  <a:schemeClr val="tx1"/>
                </a:solidFill>
              </a:defRPr>
            </a:lvl1pPr>
            <a:lvl2pPr marL="609493" indent="0" algn="ctr" latinLnBrk="0">
              <a:buNone/>
              <a:defRPr lang="zh-TW">
                <a:solidFill>
                  <a:schemeClr val="tx1">
                    <a:tint val="75000"/>
                  </a:schemeClr>
                </a:solidFill>
              </a:defRPr>
            </a:lvl2pPr>
            <a:lvl3pPr marL="1218987" indent="0" algn="ctr" latinLnBrk="0">
              <a:buNone/>
              <a:defRPr lang="zh-TW">
                <a:solidFill>
                  <a:schemeClr val="tx1">
                    <a:tint val="75000"/>
                  </a:schemeClr>
                </a:solidFill>
              </a:defRPr>
            </a:lvl3pPr>
            <a:lvl4pPr marL="1828480" indent="0" algn="ctr" latinLnBrk="0">
              <a:buNone/>
              <a:defRPr lang="zh-TW">
                <a:solidFill>
                  <a:schemeClr val="tx1">
                    <a:tint val="75000"/>
                  </a:schemeClr>
                </a:solidFill>
              </a:defRPr>
            </a:lvl4pPr>
            <a:lvl5pPr marL="2437973" indent="0" algn="ctr" latinLnBrk="0">
              <a:buNone/>
              <a:defRPr lang="zh-TW">
                <a:solidFill>
                  <a:schemeClr val="tx1">
                    <a:tint val="75000"/>
                  </a:schemeClr>
                </a:solidFill>
              </a:defRPr>
            </a:lvl5pPr>
            <a:lvl6pPr marL="3047467" indent="0" algn="ctr" latinLnBrk="0">
              <a:buNone/>
              <a:defRPr lang="zh-TW">
                <a:solidFill>
                  <a:schemeClr val="tx1">
                    <a:tint val="75000"/>
                  </a:schemeClr>
                </a:solidFill>
              </a:defRPr>
            </a:lvl6pPr>
            <a:lvl7pPr marL="3656960" indent="0" algn="ctr" latinLnBrk="0">
              <a:buNone/>
              <a:defRPr lang="zh-TW">
                <a:solidFill>
                  <a:schemeClr val="tx1">
                    <a:tint val="75000"/>
                  </a:schemeClr>
                </a:solidFill>
              </a:defRPr>
            </a:lvl7pPr>
            <a:lvl8pPr marL="4266453" indent="0" algn="ctr" latinLnBrk="0">
              <a:buNone/>
              <a:defRPr lang="zh-TW">
                <a:solidFill>
                  <a:schemeClr val="tx1">
                    <a:tint val="75000"/>
                  </a:schemeClr>
                </a:solidFill>
              </a:defRPr>
            </a:lvl8pPr>
            <a:lvl9pPr marL="4875947" indent="0" algn="ctr" latinLnBrk="0">
              <a:buNone/>
              <a:defRPr lang="zh-TW">
                <a:solidFill>
                  <a:schemeClr val="tx1">
                    <a:tint val="75000"/>
                  </a:schemeClr>
                </a:solidFill>
              </a:defRPr>
            </a:lvl9pPr>
          </a:lstStyle>
          <a:p>
            <a:r>
              <a:rPr lang="zh-TW" altLang="en-US" smtClean="0"/>
              <a:t>按一下以編輯母片副標題樣式</a:t>
            </a:r>
            <a:endParaRPr lang="zh-TW"/>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p>
        </p:txBody>
      </p:sp>
      <p:sp>
        <p:nvSpPr>
          <p:cNvPr id="3" name="內容版面配置區 2"/>
          <p:cNvSpPr>
            <a:spLocks noGrp="1"/>
          </p:cNvSpPr>
          <p:nvPr>
            <p:ph idx="1"/>
          </p:nvPr>
        </p:nvSpPr>
        <p:spPr/>
        <p:txBody>
          <a:bodyPr/>
          <a:lstStyle>
            <a:lvl5pPr latinLnBrk="0">
              <a:defRPr lang="zh-TW"/>
            </a:lvl5pPr>
            <a:lvl6pPr latinLnBrk="0">
              <a:defRPr lang="zh-TW"/>
            </a:lvl6pPr>
            <a:lvl7pPr latinLnBrk="0">
              <a:defRPr lang="zh-TW" baseline="0"/>
            </a:lvl7pPr>
            <a:lvl8pPr latinLnBrk="0">
              <a:defRPr lang="zh-TW" baseline="0"/>
            </a:lvl8pPr>
            <a:lvl9pPr latinLnBrk="0">
              <a:defRPr lang="zh-TW" baseline="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DA60BA0E-20D0-4E7C-B286-26C960A6788F}" type="slidenum">
              <a:rPr/>
              <a:pPr/>
              <a:t>‹#›</a:t>
            </a:fld>
            <a:endParaRPr lang="zh-TW"/>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bwMode="auto">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812589" y="4445000"/>
            <a:ext cx="7008574" cy="1930400"/>
          </a:xfrm>
        </p:spPr>
        <p:txBody>
          <a:bodyPr anchor="t">
            <a:normAutofit/>
          </a:bodyPr>
          <a:lstStyle>
            <a:lvl1pPr algn="l" latinLnBrk="0">
              <a:defRPr lang="zh-TW" sz="5400" b="0" cap="none" baseline="0"/>
            </a:lvl1pPr>
          </a:lstStyle>
          <a:p>
            <a:r>
              <a:rPr lang="zh-TW" altLang="en-US" smtClean="0"/>
              <a:t>按一下以編輯母片標題樣式</a:t>
            </a:r>
            <a:endParaRPr lang="zh-TW"/>
          </a:p>
        </p:txBody>
      </p:sp>
      <p:sp>
        <p:nvSpPr>
          <p:cNvPr id="3" name="文字版面配置區 2"/>
          <p:cNvSpPr>
            <a:spLocks noGrp="1"/>
          </p:cNvSpPr>
          <p:nvPr>
            <p:ph type="body" idx="1"/>
          </p:nvPr>
        </p:nvSpPr>
        <p:spPr>
          <a:xfrm>
            <a:off x="812589" y="3124200"/>
            <a:ext cx="7008574" cy="1296987"/>
          </a:xfrm>
        </p:spPr>
        <p:txBody>
          <a:bodyPr anchor="b">
            <a:normAutofit/>
          </a:bodyPr>
          <a:lstStyle>
            <a:lvl1pPr marL="0" indent="0" latinLnBrk="0">
              <a:spcBef>
                <a:spcPts val="0"/>
              </a:spcBef>
              <a:buNone/>
              <a:defRPr lang="zh-TW" sz="2800">
                <a:solidFill>
                  <a:schemeClr val="tx1"/>
                </a:solidFill>
              </a:defRPr>
            </a:lvl1pPr>
            <a:lvl2pPr marL="609493" indent="0" latinLnBrk="0">
              <a:buNone/>
              <a:defRPr lang="zh-TW" sz="2400">
                <a:solidFill>
                  <a:schemeClr val="tx1">
                    <a:tint val="75000"/>
                  </a:schemeClr>
                </a:solidFill>
              </a:defRPr>
            </a:lvl2pPr>
            <a:lvl3pPr marL="1218987" indent="0" latinLnBrk="0">
              <a:buNone/>
              <a:defRPr lang="zh-TW" sz="2100">
                <a:solidFill>
                  <a:schemeClr val="tx1">
                    <a:tint val="75000"/>
                  </a:schemeClr>
                </a:solidFill>
              </a:defRPr>
            </a:lvl3pPr>
            <a:lvl4pPr marL="1828480" indent="0" latinLnBrk="0">
              <a:buNone/>
              <a:defRPr lang="zh-TW" sz="1900">
                <a:solidFill>
                  <a:schemeClr val="tx1">
                    <a:tint val="75000"/>
                  </a:schemeClr>
                </a:solidFill>
              </a:defRPr>
            </a:lvl4pPr>
            <a:lvl5pPr marL="2437973" indent="0" latinLnBrk="0">
              <a:buNone/>
              <a:defRPr lang="zh-TW" sz="1900">
                <a:solidFill>
                  <a:schemeClr val="tx1">
                    <a:tint val="75000"/>
                  </a:schemeClr>
                </a:solidFill>
              </a:defRPr>
            </a:lvl5pPr>
            <a:lvl6pPr marL="3047467" indent="0" latinLnBrk="0">
              <a:buNone/>
              <a:defRPr lang="zh-TW" sz="1900">
                <a:solidFill>
                  <a:schemeClr val="tx1">
                    <a:tint val="75000"/>
                  </a:schemeClr>
                </a:solidFill>
              </a:defRPr>
            </a:lvl6pPr>
            <a:lvl7pPr marL="3656960" indent="0" latinLnBrk="0">
              <a:buNone/>
              <a:defRPr lang="zh-TW" sz="1900">
                <a:solidFill>
                  <a:schemeClr val="tx1">
                    <a:tint val="75000"/>
                  </a:schemeClr>
                </a:solidFill>
              </a:defRPr>
            </a:lvl7pPr>
            <a:lvl8pPr marL="4266453" indent="0" latinLnBrk="0">
              <a:buNone/>
              <a:defRPr lang="zh-TW" sz="1900">
                <a:solidFill>
                  <a:schemeClr val="tx1">
                    <a:tint val="75000"/>
                  </a:schemeClr>
                </a:solidFill>
              </a:defRPr>
            </a:lvl8pPr>
            <a:lvl9pPr marL="4875947" indent="0" latinLnBrk="0">
              <a:buNone/>
              <a:defRPr lang="zh-TW" sz="1900">
                <a:solidFill>
                  <a:schemeClr val="tx1">
                    <a:tint val="75000"/>
                  </a:schemeClr>
                </a:solidFill>
              </a:defRPr>
            </a:lvl9pPr>
          </a:lstStyle>
          <a:p>
            <a:pPr lvl="0"/>
            <a:r>
              <a:rPr lang="zh-TW" altLang="en-US" smtClean="0"/>
              <a:t>按一下以編輯母片文字樣式</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p>
        </p:txBody>
      </p:sp>
      <p:sp>
        <p:nvSpPr>
          <p:cNvPr id="3" name="內容版面配置區 2"/>
          <p:cNvSpPr>
            <a:spLocks noGrp="1"/>
          </p:cNvSpPr>
          <p:nvPr>
            <p:ph sz="half" idx="1"/>
          </p:nvPr>
        </p:nvSpPr>
        <p:spPr>
          <a:xfrm>
            <a:off x="1117309" y="1701800"/>
            <a:ext cx="4977104" cy="4470400"/>
          </a:xfrm>
        </p:spPr>
        <p:txBody>
          <a:bodyPr>
            <a:normAutofit/>
          </a:bodyPr>
          <a:lstStyle>
            <a:lvl1pPr latinLnBrk="0">
              <a:defRPr lang="zh-TW" sz="2400"/>
            </a:lvl1pPr>
            <a:lvl2pPr latinLnBrk="0">
              <a:defRPr lang="zh-TW" sz="2000"/>
            </a:lvl2pPr>
            <a:lvl3pPr latinLnBrk="0">
              <a:defRPr lang="zh-TW" sz="1800"/>
            </a:lvl3pPr>
            <a:lvl4pPr latinLnBrk="0">
              <a:defRPr lang="zh-TW" sz="1800"/>
            </a:lvl4pPr>
            <a:lvl5pPr marL="2011328" latinLnBrk="0">
              <a:defRPr lang="zh-TW" sz="1800"/>
            </a:lvl5pPr>
            <a:lvl6pPr marL="2011328" latinLnBrk="0">
              <a:defRPr lang="zh-TW" sz="1800"/>
            </a:lvl6pPr>
            <a:lvl7pPr marL="2011328" latinLnBrk="0">
              <a:defRPr lang="zh-TW" sz="1800"/>
            </a:lvl7pPr>
            <a:lvl8pPr marL="2011328" latinLnBrk="0">
              <a:defRPr lang="zh-TW" sz="1800"/>
            </a:lvl8pPr>
            <a:lvl9pPr marL="2011328" latinLnBrk="0">
              <a:defRPr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內容版面配置區 3"/>
          <p:cNvSpPr>
            <a:spLocks noGrp="1"/>
          </p:cNvSpPr>
          <p:nvPr>
            <p:ph sz="half" idx="2"/>
          </p:nvPr>
        </p:nvSpPr>
        <p:spPr>
          <a:xfrm>
            <a:off x="6297559" y="1701800"/>
            <a:ext cx="4977104" cy="4470400"/>
          </a:xfrm>
        </p:spPr>
        <p:txBody>
          <a:bodyPr>
            <a:normAutofit/>
          </a:bodyPr>
          <a:lstStyle>
            <a:lvl1pPr latinLnBrk="0">
              <a:defRPr lang="zh-TW" sz="2400"/>
            </a:lvl1pPr>
            <a:lvl2pPr latinLnBrk="0">
              <a:defRPr lang="zh-TW" sz="2000"/>
            </a:lvl2pPr>
            <a:lvl3pPr latinLnBrk="0">
              <a:defRPr lang="zh-TW" sz="1800"/>
            </a:lvl3pPr>
            <a:lvl4pPr latinLnBrk="0">
              <a:defRPr lang="zh-TW" sz="1800"/>
            </a:lvl4pPr>
            <a:lvl5pPr marL="2011328" latinLnBrk="0">
              <a:defRPr lang="zh-TW" sz="1800"/>
            </a:lvl5pPr>
            <a:lvl6pPr marL="2011328" latinLnBrk="0">
              <a:defRPr lang="zh-TW" sz="1800"/>
            </a:lvl6pPr>
            <a:lvl7pPr marL="2011328" latinLnBrk="0">
              <a:defRPr lang="zh-TW" sz="1800"/>
            </a:lvl7pPr>
            <a:lvl8pPr marL="2011328" latinLnBrk="0">
              <a:defRPr lang="zh-TW" sz="1800"/>
            </a:lvl8pPr>
            <a:lvl9pPr marL="2011328" latinLnBrk="0">
              <a:defRPr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5" name="日期版面配置區 4"/>
          <p:cNvSpPr>
            <a:spLocks noGrp="1"/>
          </p:cNvSpPr>
          <p:nvPr>
            <p:ph type="dt" sz="half" idx="10"/>
          </p:nvPr>
        </p:nvSpPr>
        <p:spPr/>
        <p:txBody>
          <a:bodyPr/>
          <a:lstStyle/>
          <a:p>
            <a:fld id="{B3CB4E84-A1C5-4A6D-A14F-D2C98712344C}" type="datetime1">
              <a:rPr lang="zh-TW" altLang="en-US" smtClean="0"/>
              <a:pPr/>
              <a:t>2015/5/8</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EB37DED6-D4C7-42EE-AB49-D2E39E64FDE4}" type="slidenum">
              <a:rPr/>
              <a:pPr/>
              <a:t>‹#›</a:t>
            </a:fld>
            <a:endParaRPr lang="zh-TW"/>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latinLnBrk="0">
              <a:defRPr lang="zh-TW"/>
            </a:lvl1pPr>
          </a:lstStyle>
          <a:p>
            <a:r>
              <a:rPr lang="zh-TW" altLang="en-US" smtClean="0"/>
              <a:t>按一下以編輯母片標題樣式</a:t>
            </a:r>
            <a:endParaRPr lang="zh-TW"/>
          </a:p>
        </p:txBody>
      </p:sp>
      <p:sp>
        <p:nvSpPr>
          <p:cNvPr id="3" name="文字版面配置區 2"/>
          <p:cNvSpPr>
            <a:spLocks noGrp="1"/>
          </p:cNvSpPr>
          <p:nvPr>
            <p:ph type="body" idx="1"/>
          </p:nvPr>
        </p:nvSpPr>
        <p:spPr>
          <a:xfrm>
            <a:off x="1121372" y="1608836"/>
            <a:ext cx="4973041" cy="512064"/>
          </a:xfrm>
        </p:spPr>
        <p:txBody>
          <a:bodyPr anchor="b">
            <a:noAutofit/>
          </a:bodyPr>
          <a:lstStyle>
            <a:lvl1pPr marL="0" indent="0" latinLnBrk="0">
              <a:spcBef>
                <a:spcPts val="0"/>
              </a:spcBef>
              <a:buNone/>
              <a:defRPr lang="zh-TW" sz="2400" b="1"/>
            </a:lvl1pPr>
            <a:lvl2pPr marL="609493" indent="0" latinLnBrk="0">
              <a:buNone/>
              <a:defRPr lang="zh-TW" sz="2700" b="1"/>
            </a:lvl2pPr>
            <a:lvl3pPr marL="1218987" indent="0" latinLnBrk="0">
              <a:buNone/>
              <a:defRPr lang="zh-TW" sz="2400" b="1"/>
            </a:lvl3pPr>
            <a:lvl4pPr marL="1828480" indent="0" latinLnBrk="0">
              <a:buNone/>
              <a:defRPr lang="zh-TW" sz="2100" b="1"/>
            </a:lvl4pPr>
            <a:lvl5pPr marL="2437973" indent="0" latinLnBrk="0">
              <a:buNone/>
              <a:defRPr lang="zh-TW" sz="2100" b="1"/>
            </a:lvl5pPr>
            <a:lvl6pPr marL="3047467" indent="0" latinLnBrk="0">
              <a:buNone/>
              <a:defRPr lang="zh-TW" sz="2100" b="1"/>
            </a:lvl6pPr>
            <a:lvl7pPr marL="3656960" indent="0" latinLnBrk="0">
              <a:buNone/>
              <a:defRPr lang="zh-TW" sz="2100" b="1"/>
            </a:lvl7pPr>
            <a:lvl8pPr marL="4266453" indent="0" latinLnBrk="0">
              <a:buNone/>
              <a:defRPr lang="zh-TW" sz="2100" b="1"/>
            </a:lvl8pPr>
            <a:lvl9pPr marL="4875947" indent="0" latinLnBrk="0">
              <a:buNone/>
              <a:defRPr lang="zh-TW" sz="2100" b="1"/>
            </a:lvl9pPr>
          </a:lstStyle>
          <a:p>
            <a:pPr lvl="0"/>
            <a:r>
              <a:rPr lang="zh-TW" altLang="en-US" smtClean="0"/>
              <a:t>按一下以編輯母片文字樣式</a:t>
            </a:r>
          </a:p>
        </p:txBody>
      </p:sp>
      <p:sp>
        <p:nvSpPr>
          <p:cNvPr id="4" name="內容版面配置區 3"/>
          <p:cNvSpPr>
            <a:spLocks noGrp="1"/>
          </p:cNvSpPr>
          <p:nvPr>
            <p:ph sz="half" idx="2"/>
          </p:nvPr>
        </p:nvSpPr>
        <p:spPr>
          <a:xfrm>
            <a:off x="1117309" y="2209800"/>
            <a:ext cx="4977104" cy="3962400"/>
          </a:xfrm>
        </p:spPr>
        <p:txBody>
          <a:bodyPr>
            <a:normAutofit/>
          </a:bodyPr>
          <a:lstStyle>
            <a:lvl1pPr latinLnBrk="0">
              <a:defRPr lang="zh-TW" sz="2000"/>
            </a:lvl1pPr>
            <a:lvl2pPr latinLnBrk="0">
              <a:defRPr lang="zh-TW" sz="1800"/>
            </a:lvl2pPr>
            <a:lvl3pPr latinLnBrk="0">
              <a:defRPr lang="zh-TW" sz="1800"/>
            </a:lvl3pPr>
            <a:lvl4pPr latinLnBrk="0">
              <a:defRPr lang="zh-TW" sz="1800"/>
            </a:lvl4pPr>
            <a:lvl5pPr marL="2011328" latinLnBrk="0">
              <a:defRPr lang="zh-TW" sz="1800"/>
            </a:lvl5pPr>
            <a:lvl6pPr marL="2011328" latinLnBrk="0">
              <a:defRPr lang="zh-TW" sz="1800"/>
            </a:lvl6pPr>
            <a:lvl7pPr marL="2011328" latinLnBrk="0">
              <a:defRPr lang="zh-TW" sz="1800"/>
            </a:lvl7pPr>
            <a:lvl8pPr marL="2011328" latinLnBrk="0">
              <a:defRPr lang="zh-TW" sz="1800"/>
            </a:lvl8pPr>
            <a:lvl9pPr marL="2011328" latinLnBrk="0">
              <a:defRPr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5" name="文字版面配置區 4"/>
          <p:cNvSpPr>
            <a:spLocks noGrp="1"/>
          </p:cNvSpPr>
          <p:nvPr>
            <p:ph type="body" sz="quarter" idx="3"/>
          </p:nvPr>
        </p:nvSpPr>
        <p:spPr>
          <a:xfrm>
            <a:off x="6301622" y="1608836"/>
            <a:ext cx="4973041" cy="512064"/>
          </a:xfrm>
        </p:spPr>
        <p:txBody>
          <a:bodyPr anchor="b">
            <a:noAutofit/>
          </a:bodyPr>
          <a:lstStyle>
            <a:lvl1pPr marL="0" indent="0" latinLnBrk="0">
              <a:spcBef>
                <a:spcPts val="0"/>
              </a:spcBef>
              <a:buNone/>
              <a:defRPr lang="zh-TW" sz="2400" b="1"/>
            </a:lvl1pPr>
            <a:lvl2pPr marL="609493" indent="0" latinLnBrk="0">
              <a:buNone/>
              <a:defRPr lang="zh-TW" sz="2700" b="1"/>
            </a:lvl2pPr>
            <a:lvl3pPr marL="1218987" indent="0" latinLnBrk="0">
              <a:buNone/>
              <a:defRPr lang="zh-TW" sz="2400" b="1"/>
            </a:lvl3pPr>
            <a:lvl4pPr marL="1828480" indent="0" latinLnBrk="0">
              <a:buNone/>
              <a:defRPr lang="zh-TW" sz="2100" b="1"/>
            </a:lvl4pPr>
            <a:lvl5pPr marL="2437973" indent="0" latinLnBrk="0">
              <a:buNone/>
              <a:defRPr lang="zh-TW" sz="2100" b="1"/>
            </a:lvl5pPr>
            <a:lvl6pPr marL="3047467" indent="0" latinLnBrk="0">
              <a:buNone/>
              <a:defRPr lang="zh-TW" sz="2100" b="1"/>
            </a:lvl6pPr>
            <a:lvl7pPr marL="3656960" indent="0" latinLnBrk="0">
              <a:buNone/>
              <a:defRPr lang="zh-TW" sz="2100" b="1"/>
            </a:lvl7pPr>
            <a:lvl8pPr marL="4266453" indent="0" latinLnBrk="0">
              <a:buNone/>
              <a:defRPr lang="zh-TW" sz="2100" b="1"/>
            </a:lvl8pPr>
            <a:lvl9pPr marL="4875947" indent="0" latinLnBrk="0">
              <a:buNone/>
              <a:defRPr lang="zh-TW" sz="2100" b="1"/>
            </a:lvl9pPr>
          </a:lstStyle>
          <a:p>
            <a:pPr lvl="0"/>
            <a:r>
              <a:rPr lang="zh-TW" altLang="en-US" smtClean="0"/>
              <a:t>按一下以編輯母片文字樣式</a:t>
            </a:r>
          </a:p>
        </p:txBody>
      </p:sp>
      <p:sp>
        <p:nvSpPr>
          <p:cNvPr id="6" name="內容版面配置區 5"/>
          <p:cNvSpPr>
            <a:spLocks noGrp="1"/>
          </p:cNvSpPr>
          <p:nvPr>
            <p:ph sz="quarter" idx="4"/>
          </p:nvPr>
        </p:nvSpPr>
        <p:spPr>
          <a:xfrm>
            <a:off x="6297559" y="2209800"/>
            <a:ext cx="4977104" cy="3962400"/>
          </a:xfrm>
        </p:spPr>
        <p:txBody>
          <a:bodyPr>
            <a:normAutofit/>
          </a:bodyPr>
          <a:lstStyle>
            <a:lvl1pPr latinLnBrk="0">
              <a:defRPr lang="zh-TW" sz="2000"/>
            </a:lvl1pPr>
            <a:lvl2pPr latinLnBrk="0">
              <a:defRPr lang="zh-TW" sz="1800"/>
            </a:lvl2pPr>
            <a:lvl3pPr latinLnBrk="0">
              <a:defRPr lang="zh-TW" sz="1800"/>
            </a:lvl3pPr>
            <a:lvl4pPr latinLnBrk="0">
              <a:defRPr lang="zh-TW" sz="1800"/>
            </a:lvl4pPr>
            <a:lvl5pPr marL="2011328" latinLnBrk="0">
              <a:defRPr lang="zh-TW" sz="1800"/>
            </a:lvl5pPr>
            <a:lvl6pPr marL="2011328" latinLnBrk="0">
              <a:defRPr lang="zh-TW" sz="1800"/>
            </a:lvl6pPr>
            <a:lvl7pPr marL="2011328" latinLnBrk="0">
              <a:defRPr lang="zh-TW" sz="1800"/>
            </a:lvl7pPr>
            <a:lvl8pPr marL="2011328" latinLnBrk="0">
              <a:defRPr lang="zh-TW" sz="1800"/>
            </a:lvl8pPr>
            <a:lvl9pPr marL="2011328" latinLnBrk="0">
              <a:defRPr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7" name="日期版面配置區 6"/>
          <p:cNvSpPr>
            <a:spLocks noGrp="1"/>
          </p:cNvSpPr>
          <p:nvPr>
            <p:ph type="dt" sz="half" idx="10"/>
          </p:nvPr>
        </p:nvSpPr>
        <p:spPr/>
        <p:txBody>
          <a:bodyPr/>
          <a:lstStyle/>
          <a:p>
            <a:fld id="{B4F26527-C1FE-4BDB-84ED-D753D6059D62}" type="datetime1">
              <a:rPr lang="zh-TW" altLang="en-US" smtClean="0"/>
              <a:pPr/>
              <a:t>2015/5/8</a:t>
            </a:fld>
            <a:endParaRPr lang="zh-TW"/>
          </a:p>
        </p:txBody>
      </p:sp>
      <p:sp>
        <p:nvSpPr>
          <p:cNvPr id="8" name="頁尾版面配置區 7"/>
          <p:cNvSpPr>
            <a:spLocks noGrp="1"/>
          </p:cNvSpPr>
          <p:nvPr>
            <p:ph type="ftr" sz="quarter" idx="11"/>
          </p:nvPr>
        </p:nvSpPr>
        <p:spPr/>
        <p:txBody>
          <a:bodyPr/>
          <a:lstStyle/>
          <a:p>
            <a:endParaRPr lang="zh-TW"/>
          </a:p>
        </p:txBody>
      </p:sp>
      <p:sp>
        <p:nvSpPr>
          <p:cNvPr id="9" name="投影片編號版面配置區 8"/>
          <p:cNvSpPr>
            <a:spLocks noGrp="1"/>
          </p:cNvSpPr>
          <p:nvPr>
            <p:ph type="sldNum" sz="quarter" idx="12"/>
          </p:nvPr>
        </p:nvSpPr>
        <p:spPr/>
        <p:txBody>
          <a:bodyPr/>
          <a:lstStyle/>
          <a:p>
            <a:fld id="{EB37DED6-D4C7-42EE-AB49-D2E39E64FDE4}" type="slidenum">
              <a:rPr/>
              <a:pPr/>
              <a:t>‹#›</a:t>
            </a:fld>
            <a:endParaRPr lang="zh-TW"/>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頁尾版面配置區 3"/>
          <p:cNvSpPr>
            <a:spLocks noGrp="1"/>
          </p:cNvSpPr>
          <p:nvPr>
            <p:ph type="ftr" sz="quarter" idx="11"/>
          </p:nvPr>
        </p:nvSpPr>
        <p:spPr/>
        <p:txBody>
          <a:bodyPr/>
          <a:lstStyle/>
          <a:p>
            <a:endParaRPr lang="zh-TW"/>
          </a:p>
        </p:txBody>
      </p:sp>
      <p:sp>
        <p:nvSpPr>
          <p:cNvPr id="5" name="投影片編號版面配置區 4"/>
          <p:cNvSpPr>
            <a:spLocks noGrp="1"/>
          </p:cNvSpPr>
          <p:nvPr>
            <p:ph type="sldNum" sz="quarter" idx="12"/>
          </p:nvPr>
        </p:nvSpPr>
        <p:spPr/>
        <p:txBody>
          <a:bodyPr/>
          <a:lstStyle/>
          <a:p>
            <a:fld id="{EB37DED6-D4C7-42EE-AB49-D2E39E64FDE4}" type="slidenum">
              <a:rPr/>
              <a:pPr/>
              <a:t>‹#›</a:t>
            </a:fld>
            <a:endParaRPr lang="zh-TW"/>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A65F546-4A5D-4E8E-BAD5-0479A792FC1F}" type="datetime1">
              <a:rPr lang="zh-TW" altLang="en-US" smtClean="0"/>
              <a:pPr/>
              <a:t>2015/5/8</a:t>
            </a:fld>
            <a:endParaRPr lang="zh-TW"/>
          </a:p>
        </p:txBody>
      </p:sp>
      <p:sp>
        <p:nvSpPr>
          <p:cNvPr id="3" name="頁尾版面配置區 2"/>
          <p:cNvSpPr>
            <a:spLocks noGrp="1"/>
          </p:cNvSpPr>
          <p:nvPr>
            <p:ph type="ftr" sz="quarter" idx="11"/>
          </p:nvPr>
        </p:nvSpPr>
        <p:spPr/>
        <p:txBody>
          <a:bodyPr/>
          <a:lstStyle/>
          <a:p>
            <a:endParaRPr lang="zh-TW"/>
          </a:p>
        </p:txBody>
      </p:sp>
      <p:sp>
        <p:nvSpPr>
          <p:cNvPr id="4" name="投影片編號版面配置區 3"/>
          <p:cNvSpPr>
            <a:spLocks noGrp="1"/>
          </p:cNvSpPr>
          <p:nvPr>
            <p:ph type="sldNum" sz="quarter" idx="12"/>
          </p:nvPr>
        </p:nvSpPr>
        <p:spPr/>
        <p:txBody>
          <a:bodyPr/>
          <a:lstStyle/>
          <a:p>
            <a:fld id="{EB37DED6-D4C7-42EE-AB49-D2E39E64FDE4}" type="slidenum">
              <a:rPr/>
              <a:pPr/>
              <a:t>‹#›</a:t>
            </a:fld>
            <a:endParaRPr lang="zh-TW"/>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矩形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TW"/>
          </a:p>
        </p:txBody>
      </p:sp>
      <p:sp>
        <p:nvSpPr>
          <p:cNvPr id="2" name="標題 1"/>
          <p:cNvSpPr>
            <a:spLocks noGrp="1"/>
          </p:cNvSpPr>
          <p:nvPr>
            <p:ph type="title"/>
          </p:nvPr>
        </p:nvSpPr>
        <p:spPr>
          <a:xfrm>
            <a:off x="304721" y="1701800"/>
            <a:ext cx="3351927" cy="2844800"/>
          </a:xfrm>
        </p:spPr>
        <p:txBody>
          <a:bodyPr anchor="b">
            <a:normAutofit/>
          </a:bodyPr>
          <a:lstStyle>
            <a:lvl1pPr algn="l" latinLnBrk="0">
              <a:defRPr lang="zh-TW" sz="2000" b="1"/>
            </a:lvl1pPr>
          </a:lstStyle>
          <a:p>
            <a:r>
              <a:rPr lang="zh-TW" altLang="en-US" smtClean="0"/>
              <a:t>按一下以編輯母片標題樣式</a:t>
            </a:r>
            <a:endParaRPr lang="zh-TW"/>
          </a:p>
        </p:txBody>
      </p:sp>
      <p:sp>
        <p:nvSpPr>
          <p:cNvPr id="3" name="內容版面配置區 2"/>
          <p:cNvSpPr>
            <a:spLocks noGrp="1"/>
          </p:cNvSpPr>
          <p:nvPr>
            <p:ph idx="1"/>
          </p:nvPr>
        </p:nvSpPr>
        <p:spPr>
          <a:xfrm>
            <a:off x="4469236" y="482600"/>
            <a:ext cx="6805427" cy="5892800"/>
          </a:xfrm>
        </p:spPr>
        <p:txBody>
          <a:bodyPr>
            <a:normAutofit/>
          </a:bodyPr>
          <a:lstStyle>
            <a:lvl1pPr latinLnBrk="0">
              <a:defRPr lang="zh-TW" sz="2400"/>
            </a:lvl1pPr>
            <a:lvl2pPr latinLnBrk="0">
              <a:defRPr lang="zh-TW" sz="2000"/>
            </a:lvl2pPr>
            <a:lvl3pPr latinLnBrk="0">
              <a:defRPr lang="zh-TW" sz="1800"/>
            </a:lvl3pPr>
            <a:lvl4pPr latinLnBrk="0">
              <a:defRPr lang="zh-TW" sz="1800"/>
            </a:lvl4pPr>
            <a:lvl5pPr latinLnBrk="0">
              <a:defRPr lang="zh-TW" sz="1800"/>
            </a:lvl5pPr>
            <a:lvl6pPr latinLnBrk="0">
              <a:defRPr lang="zh-TW" sz="1800"/>
            </a:lvl6pPr>
            <a:lvl7pPr latinLnBrk="0">
              <a:defRPr lang="zh-TW" sz="1800"/>
            </a:lvl7pPr>
            <a:lvl8pPr latinLnBrk="0">
              <a:defRPr lang="zh-TW" sz="1800"/>
            </a:lvl8pPr>
            <a:lvl9pPr latinLnBrk="0">
              <a:defRPr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文字版面配置區 3"/>
          <p:cNvSpPr>
            <a:spLocks noGrp="1"/>
          </p:cNvSpPr>
          <p:nvPr>
            <p:ph type="body" sz="half" idx="2"/>
          </p:nvPr>
        </p:nvSpPr>
        <p:spPr>
          <a:xfrm>
            <a:off x="304721" y="4648200"/>
            <a:ext cx="3351927" cy="1727200"/>
          </a:xfrm>
        </p:spPr>
        <p:txBody>
          <a:bodyPr>
            <a:normAutofit/>
          </a:bodyPr>
          <a:lstStyle>
            <a:lvl1pPr marL="0" indent="0" latinLnBrk="0">
              <a:spcBef>
                <a:spcPts val="1200"/>
              </a:spcBef>
              <a:buNone/>
              <a:defRPr lang="zh-TW" sz="1600"/>
            </a:lvl1pPr>
            <a:lvl2pPr marL="609493" indent="0" latinLnBrk="0">
              <a:buNone/>
              <a:defRPr lang="zh-TW" sz="1600"/>
            </a:lvl2pPr>
            <a:lvl3pPr marL="1218987" indent="0" latinLnBrk="0">
              <a:buNone/>
              <a:defRPr lang="zh-TW" sz="1300"/>
            </a:lvl3pPr>
            <a:lvl4pPr marL="1828480" indent="0" latinLnBrk="0">
              <a:buNone/>
              <a:defRPr lang="zh-TW" sz="1200"/>
            </a:lvl4pPr>
            <a:lvl5pPr marL="2437973" indent="0" latinLnBrk="0">
              <a:buNone/>
              <a:defRPr lang="zh-TW" sz="1200"/>
            </a:lvl5pPr>
            <a:lvl6pPr marL="3047467" indent="0" latinLnBrk="0">
              <a:buNone/>
              <a:defRPr lang="zh-TW" sz="1200"/>
            </a:lvl6pPr>
            <a:lvl7pPr marL="3656960" indent="0" latinLnBrk="0">
              <a:buNone/>
              <a:defRPr lang="zh-TW" sz="1200"/>
            </a:lvl7pPr>
            <a:lvl8pPr marL="4266453" indent="0" latinLnBrk="0">
              <a:buNone/>
              <a:defRPr lang="zh-TW" sz="1200"/>
            </a:lvl8pPr>
            <a:lvl9pPr marL="4875947" indent="0" latinLnBrk="0">
              <a:buNone/>
              <a:defRPr lang="zh-TW" sz="12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4219D19-8FC8-4E75-8916-5914AD0B21F5}" type="datetime1">
              <a:rPr lang="zh-TW" altLang="en-US" smtClean="0"/>
              <a:pPr/>
              <a:t>2015/5/8</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2DFBB78A-01B4-41F2-96B0-677A4A282832}" type="slidenum">
              <a:rPr/>
              <a:pPr/>
              <a:t>‹#›</a:t>
            </a:fld>
            <a:endParaRPr lang="zh-TW"/>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8" name="矩形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TW"/>
          </a:p>
        </p:txBody>
      </p:sp>
      <p:sp>
        <p:nvSpPr>
          <p:cNvPr id="2" name="標題 1"/>
          <p:cNvSpPr>
            <a:spLocks noGrp="1"/>
          </p:cNvSpPr>
          <p:nvPr>
            <p:ph type="title"/>
          </p:nvPr>
        </p:nvSpPr>
        <p:spPr>
          <a:xfrm>
            <a:off x="2437765" y="4800600"/>
            <a:ext cx="7313295" cy="762000"/>
          </a:xfrm>
        </p:spPr>
        <p:txBody>
          <a:bodyPr anchor="b">
            <a:normAutofit/>
          </a:bodyPr>
          <a:lstStyle>
            <a:lvl1pPr algn="l" latinLnBrk="0">
              <a:defRPr lang="zh-TW" sz="2000" b="1"/>
            </a:lvl1pPr>
          </a:lstStyle>
          <a:p>
            <a:r>
              <a:rPr lang="zh-TW" altLang="en-US" smtClean="0"/>
              <a:t>按一下以編輯母片標題樣式</a:t>
            </a:r>
            <a:endParaRPr lang="zh-TW"/>
          </a:p>
        </p:txBody>
      </p:sp>
      <p:sp>
        <p:nvSpPr>
          <p:cNvPr id="3" name="圖片版面配置區 2"/>
          <p:cNvSpPr>
            <a:spLocks noGrp="1"/>
          </p:cNvSpPr>
          <p:nvPr>
            <p:ph type="pic" idx="1"/>
          </p:nvPr>
        </p:nvSpPr>
        <p:spPr>
          <a:xfrm>
            <a:off x="2437765" y="279401"/>
            <a:ext cx="7313295" cy="4448175"/>
          </a:xfrm>
        </p:spPr>
        <p:txBody>
          <a:bodyPr>
            <a:normAutofit/>
          </a:bodyPr>
          <a:lstStyle>
            <a:lvl1pPr marL="0" indent="0" latinLnBrk="0">
              <a:buNone/>
              <a:defRPr lang="zh-TW" sz="2800"/>
            </a:lvl1pPr>
            <a:lvl2pPr marL="609493" indent="0" latinLnBrk="0">
              <a:buNone/>
              <a:defRPr lang="zh-TW" sz="3700"/>
            </a:lvl2pPr>
            <a:lvl3pPr marL="1218987" indent="0" latinLnBrk="0">
              <a:buNone/>
              <a:defRPr lang="zh-TW" sz="3200"/>
            </a:lvl3pPr>
            <a:lvl4pPr marL="1828480" indent="0" latinLnBrk="0">
              <a:buNone/>
              <a:defRPr lang="zh-TW" sz="2700"/>
            </a:lvl4pPr>
            <a:lvl5pPr marL="2437973" indent="0" latinLnBrk="0">
              <a:buNone/>
              <a:defRPr lang="zh-TW" sz="2700"/>
            </a:lvl5pPr>
            <a:lvl6pPr marL="3047467" indent="0" latinLnBrk="0">
              <a:buNone/>
              <a:defRPr lang="zh-TW" sz="2700"/>
            </a:lvl6pPr>
            <a:lvl7pPr marL="3656960" indent="0" latinLnBrk="0">
              <a:buNone/>
              <a:defRPr lang="zh-TW" sz="2700"/>
            </a:lvl7pPr>
            <a:lvl8pPr marL="4266453" indent="0" latinLnBrk="0">
              <a:buNone/>
              <a:defRPr lang="zh-TW" sz="2700"/>
            </a:lvl8pPr>
            <a:lvl9pPr marL="4875947" indent="0" latinLnBrk="0">
              <a:buNone/>
              <a:defRPr lang="zh-TW" sz="2700"/>
            </a:lvl9pPr>
          </a:lstStyle>
          <a:p>
            <a:r>
              <a:rPr lang="zh-TW" altLang="en-US" smtClean="0"/>
              <a:t>按一下圖示以新增圖片</a:t>
            </a:r>
            <a:endParaRPr lang="zh-TW"/>
          </a:p>
        </p:txBody>
      </p:sp>
      <p:sp>
        <p:nvSpPr>
          <p:cNvPr id="4" name="文字版面配置區 3"/>
          <p:cNvSpPr>
            <a:spLocks noGrp="1"/>
          </p:cNvSpPr>
          <p:nvPr>
            <p:ph type="body" sz="half" idx="2"/>
          </p:nvPr>
        </p:nvSpPr>
        <p:spPr>
          <a:xfrm>
            <a:off x="2437765" y="5562600"/>
            <a:ext cx="7313295" cy="812800"/>
          </a:xfrm>
        </p:spPr>
        <p:txBody>
          <a:bodyPr>
            <a:normAutofit/>
          </a:bodyPr>
          <a:lstStyle>
            <a:lvl1pPr marL="0" indent="0" latinLnBrk="0">
              <a:spcBef>
                <a:spcPts val="0"/>
              </a:spcBef>
              <a:buNone/>
              <a:defRPr lang="zh-TW" sz="1600"/>
            </a:lvl1pPr>
            <a:lvl2pPr marL="609493" indent="0" latinLnBrk="0">
              <a:buNone/>
              <a:defRPr lang="zh-TW" sz="1600"/>
            </a:lvl2pPr>
            <a:lvl3pPr marL="1218987" indent="0" latinLnBrk="0">
              <a:buNone/>
              <a:defRPr lang="zh-TW" sz="1300"/>
            </a:lvl3pPr>
            <a:lvl4pPr marL="1828480" indent="0" latinLnBrk="0">
              <a:buNone/>
              <a:defRPr lang="zh-TW" sz="1200"/>
            </a:lvl4pPr>
            <a:lvl5pPr marL="2437973" indent="0" latinLnBrk="0">
              <a:buNone/>
              <a:defRPr lang="zh-TW" sz="1200"/>
            </a:lvl5pPr>
            <a:lvl6pPr marL="3047467" indent="0" latinLnBrk="0">
              <a:buNone/>
              <a:defRPr lang="zh-TW" sz="1200"/>
            </a:lvl6pPr>
            <a:lvl7pPr marL="3656960" indent="0" latinLnBrk="0">
              <a:buNone/>
              <a:defRPr lang="zh-TW" sz="1200"/>
            </a:lvl7pPr>
            <a:lvl8pPr marL="4266453" indent="0" latinLnBrk="0">
              <a:buNone/>
              <a:defRPr lang="zh-TW" sz="1200"/>
            </a:lvl8pPr>
            <a:lvl9pPr marL="4875947" indent="0" latinLnBrk="0">
              <a:buNone/>
              <a:defRPr lang="zh-TW" sz="12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1699C4B-175B-4656-BB17-456CB5A1BC1F}" type="datetime1">
              <a:rPr lang="zh-TW" altLang="en-US" smtClean="0"/>
              <a:pPr/>
              <a:t>2015/5/8</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2DFBB78A-01B4-41F2-96B0-677A4A282832}" type="slidenum">
              <a:rPr/>
              <a:pPr/>
              <a:t>‹#›</a:t>
            </a:fld>
            <a:endParaRPr lang="zh-TW"/>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25199D30-5D50-4F26-B3CD-BC30BB647B09}" type="datetime1">
              <a:rPr lang="zh-TW" altLang="en-US" smtClean="0"/>
              <a:pPr/>
              <a:t>2015/5/8</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591C5AD9-787D-40FA-8A4D-16A055B9AF81}" type="slidenum">
              <a:rPr/>
              <a:pPr/>
              <a:t>‹#›</a:t>
            </a:fld>
            <a:endParaRPr lang="zh-TW"/>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9852633" y="274638"/>
            <a:ext cx="1422030" cy="5897561"/>
          </a:xfrm>
        </p:spPr>
        <p:txBody>
          <a:bodyPr vert="eaVert"/>
          <a:lstStyle/>
          <a:p>
            <a:r>
              <a:rPr lang="zh-TW" altLang="en-US" smtClean="0"/>
              <a:t>按一下以編輯母片標題樣式</a:t>
            </a:r>
            <a:endParaRPr lang="zh-TW"/>
          </a:p>
        </p:txBody>
      </p:sp>
      <p:sp>
        <p:nvSpPr>
          <p:cNvPr id="3" name="直排文字版面配置區 2"/>
          <p:cNvSpPr>
            <a:spLocks noGrp="1"/>
          </p:cNvSpPr>
          <p:nvPr>
            <p:ph type="body" orient="vert" idx="1"/>
          </p:nvPr>
        </p:nvSpPr>
        <p:spPr>
          <a:xfrm>
            <a:off x="1117309" y="274638"/>
            <a:ext cx="8532178" cy="5897561"/>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EB0E87EB-2F21-4EEA-BA0E-C3AE5B2CE575}" type="datetime1">
              <a:rPr lang="zh-TW" altLang="en-US" smtClean="0"/>
              <a:pPr/>
              <a:t>2015/5/8</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591C5AD9-787D-40FA-8A4D-16A055B9AF81}" type="slidenum">
              <a:rPr/>
              <a:pPr/>
              <a:t>‹#›</a:t>
            </a:fld>
            <a:endParaRPr lang="zh-TW"/>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9" name="矩形 8"/>
          <p:cNvSpPr/>
          <p:nvPr/>
        </p:nvSpPr>
        <p:spPr>
          <a:xfrm>
            <a:off x="304721" y="-17756"/>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TW">
              <a:latin typeface="+mj-ea"/>
              <a:ea typeface="+mj-ea"/>
            </a:endParaRPr>
          </a:p>
        </p:txBody>
      </p:sp>
      <p:sp>
        <p:nvSpPr>
          <p:cNvPr id="2" name="標題版面配置區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zh-TW" dirty="0"/>
              <a:t>按一下以編輯母片標題樣式</a:t>
            </a:r>
          </a:p>
        </p:txBody>
      </p:sp>
      <p:sp>
        <p:nvSpPr>
          <p:cNvPr id="3" name="文字版面配置區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zh-TW" dirty="0"/>
              <a:t>按一下以編輯母片文字樣式</a:t>
            </a:r>
          </a:p>
          <a:p>
            <a:pPr lvl="1"/>
            <a:r>
              <a:rPr lang="zh-TW" dirty="0"/>
              <a:t>第二層</a:t>
            </a:r>
          </a:p>
          <a:p>
            <a:pPr lvl="2"/>
            <a:r>
              <a:rPr lang="zh-TW" dirty="0"/>
              <a:t>第三層</a:t>
            </a:r>
          </a:p>
          <a:p>
            <a:pPr lvl="3"/>
            <a:r>
              <a:rPr lang="zh-TW" dirty="0"/>
              <a:t>第四層</a:t>
            </a:r>
          </a:p>
          <a:p>
            <a:pPr lvl="4"/>
            <a:r>
              <a:rPr lang="zh-TW" dirty="0"/>
              <a:t>第五層</a:t>
            </a:r>
          </a:p>
        </p:txBody>
      </p:sp>
      <p:sp>
        <p:nvSpPr>
          <p:cNvPr id="4" name="日期版面配置區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latinLnBrk="0">
              <a:defRPr lang="zh-TW" sz="1200">
                <a:solidFill>
                  <a:schemeClr val="tx2">
                    <a:lumMod val="50000"/>
                    <a:lumOff val="50000"/>
                  </a:schemeClr>
                </a:solidFill>
                <a:latin typeface="+mj-ea"/>
                <a:ea typeface="+mj-ea"/>
              </a:defRPr>
            </a:lvl1pPr>
          </a:lstStyle>
          <a:p>
            <a:fld id="{6CA6584B-590D-4A02-A965-6ADC2B2EC64A}" type="datetime1">
              <a:rPr lang="zh-TW" altLang="en-US" smtClean="0"/>
              <a:pPr/>
              <a:t>2015/5/8</a:t>
            </a:fld>
            <a:endParaRPr lang="zh-TW" altLang="en-US" dirty="0"/>
          </a:p>
        </p:txBody>
      </p:sp>
      <p:sp>
        <p:nvSpPr>
          <p:cNvPr id="5" name="頁尾版面配置區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latinLnBrk="0">
              <a:defRPr lang="zh-TW" sz="1200">
                <a:solidFill>
                  <a:schemeClr val="tx2">
                    <a:lumMod val="50000"/>
                    <a:lumOff val="50000"/>
                  </a:schemeClr>
                </a:solidFill>
                <a:latin typeface="+mj-ea"/>
                <a:ea typeface="+mj-ea"/>
              </a:defRPr>
            </a:lvl1pPr>
          </a:lstStyle>
          <a:p>
            <a:endParaRPr lang="zh-TW" altLang="en-US" dirty="0"/>
          </a:p>
        </p:txBody>
      </p:sp>
      <p:sp>
        <p:nvSpPr>
          <p:cNvPr id="6" name="投影片編號版面配置區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latinLnBrk="0">
              <a:defRPr lang="zh-TW" sz="1200">
                <a:solidFill>
                  <a:schemeClr val="tx2">
                    <a:lumMod val="50000"/>
                    <a:lumOff val="50000"/>
                  </a:schemeClr>
                </a:solidFill>
                <a:latin typeface="+mj-ea"/>
                <a:ea typeface="+mj-ea"/>
              </a:defRPr>
            </a:lvl1pPr>
          </a:lstStyle>
          <a:p>
            <a:fld id="{EB37DED6-D4C7-42EE-AB49-D2E39E64FDE4}" type="slidenum">
              <a:rPr lang="en-US" altLang="zh-TW" smtClean="0"/>
              <a:pPr/>
              <a:t>‹#›</a:t>
            </a:fld>
            <a:endParaRPr lang="en-US" altLang="zh-TW"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ftr="0"/>
  <p:txStyles>
    <p:titleStyle>
      <a:lvl1pPr algn="l" defTabSz="1218987" rtl="0" eaLnBrk="1" latinLnBrk="0" hangingPunct="1">
        <a:lnSpc>
          <a:spcPct val="85000"/>
        </a:lnSpc>
        <a:spcBef>
          <a:spcPct val="0"/>
        </a:spcBef>
        <a:buNone/>
        <a:tabLst/>
        <a:defRPr lang="zh-TW" sz="4400" kern="1200" cap="none" baseline="0">
          <a:solidFill>
            <a:schemeClr val="tx1"/>
          </a:solidFill>
          <a:latin typeface="+mj-ea"/>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lang="zh-TW" sz="2400" kern="1200">
          <a:solidFill>
            <a:schemeClr val="tx1"/>
          </a:solidFill>
          <a:latin typeface="+mj-ea"/>
          <a:ea typeface="+mj-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lang="zh-TW" sz="2000" kern="1200">
          <a:solidFill>
            <a:schemeClr val="tx1"/>
          </a:solidFill>
          <a:latin typeface="+mj-ea"/>
          <a:ea typeface="+mj-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lang="zh-TW" sz="1800" kern="1200">
          <a:solidFill>
            <a:schemeClr val="tx1"/>
          </a:solidFill>
          <a:latin typeface="+mj-ea"/>
          <a:ea typeface="+mj-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lang="zh-TW" sz="1800" kern="1200">
          <a:solidFill>
            <a:schemeClr val="tx1"/>
          </a:solidFill>
          <a:latin typeface="+mj-ea"/>
          <a:ea typeface="+mj-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lang="zh-TW" sz="1800" kern="1200">
          <a:solidFill>
            <a:schemeClr val="tx1"/>
          </a:solidFill>
          <a:latin typeface="+mj-ea"/>
          <a:ea typeface="+mj-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lang="zh-TW"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lang="zh-TW"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lang="zh-TW"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lang="zh-TW" sz="1800" kern="1200">
          <a:solidFill>
            <a:schemeClr val="tx1"/>
          </a:solidFill>
          <a:latin typeface="+mn-lt"/>
          <a:ea typeface="+mn-ea"/>
          <a:cs typeface="+mn-cs"/>
        </a:defRPr>
      </a:lvl9pPr>
    </p:bodyStyle>
    <p:otherStyle>
      <a:defPPr>
        <a:defRPr lang="zh-TW"/>
      </a:defPPr>
      <a:lvl1pPr marL="0" algn="l" defTabSz="1218987" rtl="0" eaLnBrk="1" latinLnBrk="0" hangingPunct="1">
        <a:defRPr lang="zh-TW" sz="2400" kern="1200">
          <a:solidFill>
            <a:schemeClr val="tx1"/>
          </a:solidFill>
          <a:latin typeface="+mn-lt"/>
          <a:ea typeface="+mn-ea"/>
          <a:cs typeface="+mn-cs"/>
        </a:defRPr>
      </a:lvl1pPr>
      <a:lvl2pPr marL="609493" algn="l" defTabSz="1218987" rtl="0" eaLnBrk="1" latinLnBrk="0" hangingPunct="1">
        <a:defRPr lang="zh-TW" sz="2400" kern="1200">
          <a:solidFill>
            <a:schemeClr val="tx1"/>
          </a:solidFill>
          <a:latin typeface="+mn-lt"/>
          <a:ea typeface="+mn-ea"/>
          <a:cs typeface="+mn-cs"/>
        </a:defRPr>
      </a:lvl2pPr>
      <a:lvl3pPr marL="1218987" algn="l" defTabSz="1218987" rtl="0" eaLnBrk="1" latinLnBrk="0" hangingPunct="1">
        <a:defRPr lang="zh-TW" sz="2400" kern="1200">
          <a:solidFill>
            <a:schemeClr val="tx1"/>
          </a:solidFill>
          <a:latin typeface="+mn-lt"/>
          <a:ea typeface="+mn-ea"/>
          <a:cs typeface="+mn-cs"/>
        </a:defRPr>
      </a:lvl3pPr>
      <a:lvl4pPr marL="1828480" algn="l" defTabSz="1218987" rtl="0" eaLnBrk="1" latinLnBrk="0" hangingPunct="1">
        <a:defRPr lang="zh-TW" sz="2400" kern="1200">
          <a:solidFill>
            <a:schemeClr val="tx1"/>
          </a:solidFill>
          <a:latin typeface="+mn-lt"/>
          <a:ea typeface="+mn-ea"/>
          <a:cs typeface="+mn-cs"/>
        </a:defRPr>
      </a:lvl4pPr>
      <a:lvl5pPr marL="2437973" algn="l" defTabSz="1218987" rtl="0" eaLnBrk="1" latinLnBrk="0" hangingPunct="1">
        <a:defRPr lang="zh-TW" sz="2400" kern="1200">
          <a:solidFill>
            <a:schemeClr val="tx1"/>
          </a:solidFill>
          <a:latin typeface="+mn-lt"/>
          <a:ea typeface="+mn-ea"/>
          <a:cs typeface="+mn-cs"/>
        </a:defRPr>
      </a:lvl5pPr>
      <a:lvl6pPr marL="3047467" algn="l" defTabSz="1218987" rtl="0" eaLnBrk="1" latinLnBrk="0" hangingPunct="1">
        <a:defRPr lang="zh-TW" sz="2400" kern="1200">
          <a:solidFill>
            <a:schemeClr val="tx1"/>
          </a:solidFill>
          <a:latin typeface="+mn-lt"/>
          <a:ea typeface="+mn-ea"/>
          <a:cs typeface="+mn-cs"/>
        </a:defRPr>
      </a:lvl6pPr>
      <a:lvl7pPr marL="3656960" algn="l" defTabSz="1218987" rtl="0" eaLnBrk="1" latinLnBrk="0" hangingPunct="1">
        <a:defRPr lang="zh-TW" sz="2400" kern="1200">
          <a:solidFill>
            <a:schemeClr val="tx1"/>
          </a:solidFill>
          <a:latin typeface="+mn-lt"/>
          <a:ea typeface="+mn-ea"/>
          <a:cs typeface="+mn-cs"/>
        </a:defRPr>
      </a:lvl7pPr>
      <a:lvl8pPr marL="4266453" algn="l" defTabSz="1218987" rtl="0" eaLnBrk="1" latinLnBrk="0" hangingPunct="1">
        <a:defRPr lang="zh-TW" sz="2400" kern="1200">
          <a:solidFill>
            <a:schemeClr val="tx1"/>
          </a:solidFill>
          <a:latin typeface="+mn-lt"/>
          <a:ea typeface="+mn-ea"/>
          <a:cs typeface="+mn-cs"/>
        </a:defRPr>
      </a:lvl8pPr>
      <a:lvl9pPr marL="4875947" algn="l" defTabSz="1218987" rtl="0" eaLnBrk="1" latinLnBrk="0" hangingPunct="1">
        <a:defRPr lang="zh-TW"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xml"/><Relationship Id="rId7" Type="http://schemas.openxmlformats.org/officeDocument/2006/relationships/image" Target="../media/image5.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wmf"/><Relationship Id="rId4" Type="http://schemas.openxmlformats.org/officeDocument/2006/relationships/oleObject" Target="../embeddings/oleObject1.bin"/><Relationship Id="rId9" Type="http://schemas.openxmlformats.org/officeDocument/2006/relationships/image" Target="../media/image6.wmf"/></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7.wmf"/></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006180" y="836712"/>
            <a:ext cx="7344816" cy="2362447"/>
          </a:xfrm>
        </p:spPr>
        <p:txBody>
          <a:bodyPr anchor="t">
            <a:noAutofit/>
          </a:bodyPr>
          <a:lstStyle/>
          <a:p>
            <a:pPr marL="72000" algn="ctr">
              <a:lnSpc>
                <a:spcPts val="4800"/>
              </a:lnSpc>
              <a:spcBef>
                <a:spcPts val="1200"/>
              </a:spcBef>
            </a:pPr>
            <a:r>
              <a:rPr lang="en-US" altLang="zh-TW" sz="3600" b="1" dirty="0">
                <a:latin typeface="Times New Roman" panose="02020603050405020304" pitchFamily="18" charset="0"/>
                <a:ea typeface="SimSun" panose="02010600030101010101" pitchFamily="2" charset="-122"/>
              </a:rPr>
              <a:t>The Operating Efficiency of Public and Private High Schools </a:t>
            </a:r>
            <a:r>
              <a:rPr lang="en-US" altLang="zh-TW" sz="3600" b="1" dirty="0" smtClean="0">
                <a:latin typeface="Times New Roman" panose="02020603050405020304" pitchFamily="18" charset="0"/>
                <a:ea typeface="SimSun" panose="02010600030101010101" pitchFamily="2" charset="-122"/>
              </a:rPr>
              <a:t/>
            </a:r>
            <a:br>
              <a:rPr lang="en-US" altLang="zh-TW" sz="3600" b="1" dirty="0" smtClean="0">
                <a:latin typeface="Times New Roman" panose="02020603050405020304" pitchFamily="18" charset="0"/>
                <a:ea typeface="SimSun" panose="02010600030101010101" pitchFamily="2" charset="-122"/>
              </a:rPr>
            </a:br>
            <a:r>
              <a:rPr lang="en-US" altLang="zh-TW" sz="3600" b="1" dirty="0" smtClean="0">
                <a:latin typeface="Times New Roman" panose="02020603050405020304" pitchFamily="18" charset="0"/>
                <a:ea typeface="SimSun" panose="02010600030101010101" pitchFamily="2" charset="-122"/>
              </a:rPr>
              <a:t>in </a:t>
            </a:r>
            <a:r>
              <a:rPr lang="en-US" altLang="zh-TW" sz="3600" b="1" dirty="0" err="1">
                <a:latin typeface="Times New Roman" panose="02020603050405020304" pitchFamily="18" charset="0"/>
                <a:ea typeface="SimSun" panose="02010600030101010101" pitchFamily="2" charset="-122"/>
              </a:rPr>
              <a:t>Xindian</a:t>
            </a:r>
            <a:r>
              <a:rPr lang="en-US" altLang="zh-TW" sz="3600" b="1" dirty="0">
                <a:latin typeface="Times New Roman" panose="02020603050405020304" pitchFamily="18" charset="0"/>
                <a:ea typeface="SimSun" panose="02010600030101010101" pitchFamily="2" charset="-122"/>
              </a:rPr>
              <a:t> District of New Taipei City: Three Models in DEA</a:t>
            </a:r>
            <a:endParaRPr lang="zh-TW" sz="3600"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25860" y="1772816"/>
            <a:ext cx="10157354" cy="1397000"/>
          </a:xfrm>
        </p:spPr>
        <p:txBody>
          <a:bodyPr>
            <a:normAutofit/>
          </a:bodyPr>
          <a:lstStyle/>
          <a:p>
            <a:r>
              <a:rPr lang="en-US" altLang="zh-TW" sz="4800" dirty="0"/>
              <a:t>1.	INTRODUCTION</a:t>
            </a:r>
            <a:endParaRPr lang="zh-TW" altLang="en-US" sz="4800" dirty="0"/>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投影片編號版面配置區 3"/>
          <p:cNvSpPr>
            <a:spLocks noGrp="1"/>
          </p:cNvSpPr>
          <p:nvPr>
            <p:ph type="sldNum" sz="quarter" idx="12"/>
          </p:nvPr>
        </p:nvSpPr>
        <p:spPr/>
        <p:txBody>
          <a:bodyPr/>
          <a:lstStyle/>
          <a:p>
            <a:fld id="{EB37DED6-D4C7-42EE-AB49-D2E39E64FDE4}" type="slidenum">
              <a:rPr lang="en-US" altLang="zh-TW" smtClean="0"/>
              <a:pPr/>
              <a:t>2</a:t>
            </a:fld>
            <a:endParaRPr lang="zh-TW" altLang="en-US"/>
          </a:p>
        </p:txBody>
      </p:sp>
    </p:spTree>
    <p:extLst>
      <p:ext uri="{BB962C8B-B14F-4D97-AF65-F5344CB8AC3E}">
        <p14:creationId xmlns:p14="http://schemas.microsoft.com/office/powerpoint/2010/main" val="305753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a:xfrm>
            <a:off x="477788" y="0"/>
            <a:ext cx="10157354" cy="1397000"/>
          </a:xfrm>
        </p:spPr>
        <p:txBody>
          <a:bodyPr anchor="ctr"/>
          <a:lstStyle/>
          <a:p>
            <a:r>
              <a:rPr lang="en-US" altLang="zh-TW" dirty="0" smtClean="0"/>
              <a:t>INTRODUCTION (1/2)</a:t>
            </a:r>
            <a:endParaRPr lang="zh-TW" dirty="0"/>
          </a:p>
        </p:txBody>
      </p:sp>
      <p:sp>
        <p:nvSpPr>
          <p:cNvPr id="14" name="內容版面配置區 13"/>
          <p:cNvSpPr>
            <a:spLocks noGrp="1"/>
          </p:cNvSpPr>
          <p:nvPr>
            <p:ph idx="1"/>
          </p:nvPr>
        </p:nvSpPr>
        <p:spPr>
          <a:xfrm>
            <a:off x="621804" y="1484784"/>
            <a:ext cx="10733418" cy="4752528"/>
          </a:xfrm>
          <a:noFill/>
        </p:spPr>
        <p:txBody>
          <a:bodyPr>
            <a:noAutofit/>
          </a:bodyPr>
          <a:lstStyle/>
          <a:p>
            <a:pPr algn="just"/>
            <a:r>
              <a:rPr lang="en-US" altLang="zh-TW" sz="2800" dirty="0"/>
              <a:t>Education </a:t>
            </a:r>
            <a:r>
              <a:rPr lang="en-US" altLang="zh-TW" sz="2800" dirty="0" smtClean="0"/>
              <a:t>reforms </a:t>
            </a:r>
            <a:r>
              <a:rPr lang="en-US" altLang="zh-TW" sz="2800" dirty="0"/>
              <a:t>and </a:t>
            </a:r>
            <a:r>
              <a:rPr lang="en-US" altLang="zh-TW" sz="2800" dirty="0" smtClean="0"/>
              <a:t>analysis </a:t>
            </a:r>
            <a:r>
              <a:rPr lang="en-US" altLang="zh-TW" sz="2800" dirty="0"/>
              <a:t>of school competitiveness </a:t>
            </a:r>
            <a:r>
              <a:rPr lang="en-US" altLang="zh-TW" sz="2800" dirty="0" smtClean="0"/>
              <a:t>are popular </a:t>
            </a:r>
            <a:r>
              <a:rPr lang="en-US" altLang="zh-TW" sz="2800" dirty="0"/>
              <a:t>issues </a:t>
            </a:r>
            <a:r>
              <a:rPr lang="en-US" altLang="zh-TW" sz="2800" dirty="0" smtClean="0"/>
              <a:t>for  government agencies, academics, and industries.</a:t>
            </a:r>
          </a:p>
          <a:p>
            <a:pPr algn="just"/>
            <a:endParaRPr lang="zh-TW" sz="2800" dirty="0"/>
          </a:p>
        </p:txBody>
      </p:sp>
      <p:sp>
        <p:nvSpPr>
          <p:cNvPr id="2" name="日期版面配置區 1"/>
          <p:cNvSpPr>
            <a:spLocks noGrp="1"/>
          </p:cNvSpPr>
          <p:nvPr>
            <p:ph type="dt" sz="half" idx="10"/>
          </p:nvPr>
        </p:nvSpPr>
        <p:spPr/>
        <p:txBody>
          <a:bodyPr/>
          <a:lstStyle/>
          <a:p>
            <a:fld id="{A051497C-2871-42C8-87D5-8B303DD37B33}" type="datetime1">
              <a:rPr lang="zh-TW" altLang="en-US" smtClean="0"/>
              <a:pPr/>
              <a:t>2015/5/8</a:t>
            </a:fld>
            <a:endParaRPr lang="zh-TW"/>
          </a:p>
        </p:txBody>
      </p:sp>
      <p:sp>
        <p:nvSpPr>
          <p:cNvPr id="3" name="投影片編號版面配置區 2"/>
          <p:cNvSpPr>
            <a:spLocks noGrp="1"/>
          </p:cNvSpPr>
          <p:nvPr>
            <p:ph type="sldNum" sz="quarter" idx="12"/>
          </p:nvPr>
        </p:nvSpPr>
        <p:spPr/>
        <p:txBody>
          <a:bodyPr/>
          <a:lstStyle/>
          <a:p>
            <a:fld id="{DA60BA0E-20D0-4E7C-B286-26C960A6788F}" type="slidenum">
              <a:rPr lang="en-US" altLang="zh-TW" smtClean="0"/>
              <a:pPr/>
              <a:t>3</a:t>
            </a:fld>
            <a:endParaRPr lang="zh-TW" altLang="en-US"/>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a:xfrm>
            <a:off x="477788" y="0"/>
            <a:ext cx="10157354" cy="1397000"/>
          </a:xfrm>
        </p:spPr>
        <p:txBody>
          <a:bodyPr anchor="ctr"/>
          <a:lstStyle/>
          <a:p>
            <a:r>
              <a:rPr lang="en-US" altLang="zh-TW" dirty="0" smtClean="0"/>
              <a:t>INTRODUCTION (2/2)</a:t>
            </a:r>
            <a:endParaRPr lang="zh-TW" dirty="0"/>
          </a:p>
        </p:txBody>
      </p:sp>
      <p:sp>
        <p:nvSpPr>
          <p:cNvPr id="14" name="內容版面配置區 13"/>
          <p:cNvSpPr>
            <a:spLocks noGrp="1"/>
          </p:cNvSpPr>
          <p:nvPr>
            <p:ph idx="1"/>
          </p:nvPr>
        </p:nvSpPr>
        <p:spPr>
          <a:xfrm>
            <a:off x="621804" y="1268759"/>
            <a:ext cx="10733418" cy="5132041"/>
          </a:xfrm>
          <a:noFill/>
        </p:spPr>
        <p:txBody>
          <a:bodyPr>
            <a:noAutofit/>
          </a:bodyPr>
          <a:lstStyle/>
          <a:p>
            <a:pPr algn="just">
              <a:lnSpc>
                <a:spcPts val="3500"/>
              </a:lnSpc>
            </a:pPr>
            <a:r>
              <a:rPr lang="en-US" altLang="zh-TW" sz="2800" dirty="0" smtClean="0"/>
              <a:t>This </a:t>
            </a:r>
            <a:r>
              <a:rPr lang="en-US" altLang="zh-TW" sz="2800" dirty="0"/>
              <a:t>study </a:t>
            </a:r>
            <a:r>
              <a:rPr lang="en-US" altLang="zh-TW" sz="2800" dirty="0" smtClean="0"/>
              <a:t>uses </a:t>
            </a:r>
            <a:r>
              <a:rPr lang="en-US" altLang="zh-TW" sz="2800" dirty="0"/>
              <a:t>three analytical </a:t>
            </a:r>
            <a:r>
              <a:rPr lang="en-US" altLang="zh-TW" sz="2800" dirty="0" smtClean="0"/>
              <a:t>models to solve </a:t>
            </a:r>
            <a:r>
              <a:rPr lang="en-US" altLang="zh-TW" sz="2800" dirty="0"/>
              <a:t>competitiveness analysis of public and private high schools </a:t>
            </a:r>
            <a:r>
              <a:rPr lang="en-US" altLang="zh-TW" sz="2800" dirty="0" smtClean="0"/>
              <a:t>Problem with quantitative analysis.  These three models are:</a:t>
            </a:r>
          </a:p>
          <a:p>
            <a:pPr marL="796925" indent="-444500" algn="just">
              <a:spcBef>
                <a:spcPts val="1200"/>
              </a:spcBef>
              <a:buFont typeface="+mj-lt"/>
              <a:buAutoNum type="arabicPeriod"/>
            </a:pPr>
            <a:r>
              <a:rPr lang="en-US" altLang="zh-TW" sz="2800" dirty="0">
                <a:solidFill>
                  <a:srgbClr val="FF0000"/>
                </a:solidFill>
              </a:rPr>
              <a:t>data envelopment analysis </a:t>
            </a:r>
            <a:r>
              <a:rPr lang="en-US" altLang="zh-TW" sz="2800" dirty="0" smtClean="0">
                <a:solidFill>
                  <a:srgbClr val="FF0000"/>
                </a:solidFill>
              </a:rPr>
              <a:t>(DEA),</a:t>
            </a:r>
          </a:p>
          <a:p>
            <a:pPr marL="796925" indent="-444500" algn="just">
              <a:spcBef>
                <a:spcPts val="1200"/>
              </a:spcBef>
              <a:buFont typeface="+mj-lt"/>
              <a:buAutoNum type="arabicPeriod"/>
            </a:pPr>
            <a:r>
              <a:rPr lang="en-US" altLang="zh-TW" sz="2800" dirty="0" smtClean="0">
                <a:solidFill>
                  <a:srgbClr val="FF0000"/>
                </a:solidFill>
              </a:rPr>
              <a:t> </a:t>
            </a:r>
            <a:r>
              <a:rPr lang="en-US" altLang="zh-TW" sz="2800" dirty="0">
                <a:solidFill>
                  <a:srgbClr val="FF0000"/>
                </a:solidFill>
              </a:rPr>
              <a:t>the cross-efficiency </a:t>
            </a:r>
            <a:r>
              <a:rPr lang="en-US" altLang="zh-TW" sz="2800" dirty="0" smtClean="0">
                <a:solidFill>
                  <a:srgbClr val="FF0000"/>
                </a:solidFill>
              </a:rPr>
              <a:t>model,</a:t>
            </a:r>
            <a:r>
              <a:rPr lang="zh-TW" altLang="en-US" sz="2800" dirty="0" smtClean="0">
                <a:solidFill>
                  <a:srgbClr val="FF0000"/>
                </a:solidFill>
              </a:rPr>
              <a:t> </a:t>
            </a:r>
            <a:endParaRPr lang="en-US" altLang="zh-TW" sz="2800" dirty="0" smtClean="0">
              <a:solidFill>
                <a:srgbClr val="FF0000"/>
              </a:solidFill>
            </a:endParaRPr>
          </a:p>
          <a:p>
            <a:pPr marL="796925" indent="-444500" algn="just">
              <a:spcBef>
                <a:spcPts val="1200"/>
              </a:spcBef>
              <a:buFont typeface="+mj-lt"/>
              <a:buAutoNum type="arabicPeriod"/>
            </a:pPr>
            <a:r>
              <a:rPr lang="en-US" altLang="zh-TW" sz="2800" dirty="0" smtClean="0">
                <a:solidFill>
                  <a:srgbClr val="FF0000"/>
                </a:solidFill>
              </a:rPr>
              <a:t>the </a:t>
            </a:r>
            <a:r>
              <a:rPr lang="en-US" altLang="zh-TW" sz="2800" dirty="0">
                <a:solidFill>
                  <a:srgbClr val="FF0000"/>
                </a:solidFill>
              </a:rPr>
              <a:t>categorical variable </a:t>
            </a:r>
            <a:r>
              <a:rPr lang="en-US" altLang="zh-TW" sz="2800" dirty="0" smtClean="0">
                <a:solidFill>
                  <a:srgbClr val="FF0000"/>
                </a:solidFill>
              </a:rPr>
              <a:t>model.</a:t>
            </a:r>
          </a:p>
          <a:p>
            <a:pPr algn="just">
              <a:lnSpc>
                <a:spcPts val="3500"/>
              </a:lnSpc>
            </a:pPr>
            <a:r>
              <a:rPr lang="en-US" altLang="zh-TW" sz="2800" dirty="0"/>
              <a:t>We hope that the results of this analysis can serve as a reference for schools in setting up performance improvement strategies and for government agencies in formulating related policies and measures.</a:t>
            </a:r>
            <a:endParaRPr lang="zh-TW" sz="2800" dirty="0"/>
          </a:p>
        </p:txBody>
      </p:sp>
      <p:sp>
        <p:nvSpPr>
          <p:cNvPr id="2" name="日期版面配置區 1"/>
          <p:cNvSpPr>
            <a:spLocks noGrp="1"/>
          </p:cNvSpPr>
          <p:nvPr>
            <p:ph type="dt" sz="half" idx="10"/>
          </p:nvPr>
        </p:nvSpPr>
        <p:spPr/>
        <p:txBody>
          <a:bodyPr/>
          <a:lstStyle/>
          <a:p>
            <a:fld id="{A051497C-2871-42C8-87D5-8B303DD37B33}" type="datetime1">
              <a:rPr lang="zh-TW" altLang="en-US" smtClean="0"/>
              <a:pPr/>
              <a:t>2015/5/8</a:t>
            </a:fld>
            <a:endParaRPr lang="zh-TW"/>
          </a:p>
        </p:txBody>
      </p:sp>
      <p:sp>
        <p:nvSpPr>
          <p:cNvPr id="3" name="投影片編號版面配置區 2"/>
          <p:cNvSpPr>
            <a:spLocks noGrp="1"/>
          </p:cNvSpPr>
          <p:nvPr>
            <p:ph type="sldNum" sz="quarter" idx="12"/>
          </p:nvPr>
        </p:nvSpPr>
        <p:spPr/>
        <p:txBody>
          <a:bodyPr/>
          <a:lstStyle/>
          <a:p>
            <a:fld id="{DA60BA0E-20D0-4E7C-B286-26C960A6788F}" type="slidenum">
              <a:rPr lang="en-US" altLang="zh-TW" smtClean="0"/>
              <a:pPr/>
              <a:t>4</a:t>
            </a:fld>
            <a:endParaRPr lang="zh-TW" altLang="en-US"/>
          </a:p>
        </p:txBody>
      </p:sp>
    </p:spTree>
    <p:extLst>
      <p:ext uri="{BB962C8B-B14F-4D97-AF65-F5344CB8AC3E}">
        <p14:creationId xmlns:p14="http://schemas.microsoft.com/office/powerpoint/2010/main" val="4281210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25860" y="1772816"/>
            <a:ext cx="10157354" cy="1397000"/>
          </a:xfrm>
        </p:spPr>
        <p:txBody>
          <a:bodyPr>
            <a:normAutofit/>
          </a:bodyPr>
          <a:lstStyle/>
          <a:p>
            <a:r>
              <a:rPr lang="en-US" altLang="zh-TW" sz="4800" dirty="0"/>
              <a:t>2.	LITERATURE REVIEWS</a:t>
            </a:r>
            <a:endParaRPr lang="zh-TW" altLang="en-US" sz="4800" dirty="0"/>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投影片編號版面配置區 3"/>
          <p:cNvSpPr>
            <a:spLocks noGrp="1"/>
          </p:cNvSpPr>
          <p:nvPr>
            <p:ph type="sldNum" sz="quarter" idx="12"/>
          </p:nvPr>
        </p:nvSpPr>
        <p:spPr/>
        <p:txBody>
          <a:bodyPr/>
          <a:lstStyle/>
          <a:p>
            <a:fld id="{EB37DED6-D4C7-42EE-AB49-D2E39E64FDE4}" type="slidenum">
              <a:rPr lang="en-US" altLang="zh-TW" smtClean="0"/>
              <a:pPr/>
              <a:t>5</a:t>
            </a:fld>
            <a:endParaRPr lang="zh-TW" altLang="en-US"/>
          </a:p>
        </p:txBody>
      </p:sp>
    </p:spTree>
    <p:extLst>
      <p:ext uri="{BB962C8B-B14F-4D97-AF65-F5344CB8AC3E}">
        <p14:creationId xmlns:p14="http://schemas.microsoft.com/office/powerpoint/2010/main" val="3030577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lstStyle/>
          <a:p>
            <a:r>
              <a:rPr lang="en-US" altLang="zh-TW" dirty="0"/>
              <a:t>LITERATURE </a:t>
            </a:r>
            <a:r>
              <a:rPr lang="en-US" altLang="zh-TW" dirty="0" smtClean="0"/>
              <a:t>REVIEWS (1/3)</a:t>
            </a:r>
            <a:endParaRPr lang="zh-TW" altLang="en-US" dirty="0"/>
          </a:p>
        </p:txBody>
      </p:sp>
      <p:sp>
        <p:nvSpPr>
          <p:cNvPr id="3" name="內容版面配置區 2"/>
          <p:cNvSpPr>
            <a:spLocks noGrp="1"/>
          </p:cNvSpPr>
          <p:nvPr>
            <p:ph idx="1"/>
          </p:nvPr>
        </p:nvSpPr>
        <p:spPr>
          <a:xfrm>
            <a:off x="981844" y="1340768"/>
            <a:ext cx="10157354" cy="5184576"/>
          </a:xfrm>
        </p:spPr>
        <p:txBody>
          <a:bodyPr>
            <a:normAutofit/>
          </a:bodyPr>
          <a:lstStyle/>
          <a:p>
            <a:pPr algn="just">
              <a:lnSpc>
                <a:spcPts val="3500"/>
              </a:lnSpc>
            </a:pPr>
            <a:r>
              <a:rPr lang="en-US" altLang="zh-TW" sz="2800" dirty="0"/>
              <a:t>Past studies on the education industry were mainly conducted from the perspective of school marketing, with enhancement of organizational efficiency being the main objective. </a:t>
            </a:r>
            <a:r>
              <a:rPr lang="en-US" altLang="zh-TW" sz="2800" dirty="0" smtClean="0"/>
              <a:t>(Kotler </a:t>
            </a:r>
            <a:r>
              <a:rPr lang="en-US" altLang="zh-TW" sz="2800" dirty="0"/>
              <a:t>and Fox (1994) </a:t>
            </a:r>
            <a:r>
              <a:rPr lang="en-US" altLang="zh-TW" sz="2800" dirty="0" smtClean="0"/>
              <a:t>; Connor </a:t>
            </a:r>
            <a:r>
              <a:rPr lang="en-US" altLang="zh-TW" sz="2800" dirty="0"/>
              <a:t>(1999) </a:t>
            </a:r>
            <a:r>
              <a:rPr lang="en-US" altLang="zh-TW" sz="2800" dirty="0" smtClean="0"/>
              <a:t>)</a:t>
            </a:r>
          </a:p>
          <a:p>
            <a:pPr algn="just">
              <a:lnSpc>
                <a:spcPts val="3500"/>
              </a:lnSpc>
            </a:pPr>
            <a:r>
              <a:rPr lang="en-US" altLang="zh-TW" sz="2800" dirty="0"/>
              <a:t>Hence, </a:t>
            </a:r>
            <a:r>
              <a:rPr lang="en-US" altLang="zh-TW" sz="2800" dirty="0" err="1" smtClean="0"/>
              <a:t>Hanushek</a:t>
            </a:r>
            <a:r>
              <a:rPr lang="en-US" altLang="zh-TW" sz="2800" dirty="0" smtClean="0"/>
              <a:t>, </a:t>
            </a:r>
            <a:r>
              <a:rPr lang="en-US" altLang="zh-TW" sz="2800" dirty="0"/>
              <a:t>and </a:t>
            </a:r>
            <a:r>
              <a:rPr lang="en-US" altLang="zh-TW" sz="2800" dirty="0" err="1"/>
              <a:t>Woessmann</a:t>
            </a:r>
            <a:r>
              <a:rPr lang="en-US" altLang="zh-TW" sz="2800" dirty="0"/>
              <a:t> (2009) assessed school operational performance by measuring student achievements. Notably, the </a:t>
            </a:r>
            <a:r>
              <a:rPr lang="en-US" altLang="zh-TW" sz="2800" dirty="0" smtClean="0"/>
              <a:t>above mentioned </a:t>
            </a:r>
            <a:r>
              <a:rPr lang="en-US" altLang="zh-TW" sz="2800" dirty="0"/>
              <a:t>studies used students’ results to measure </a:t>
            </a:r>
            <a:r>
              <a:rPr lang="en-US" altLang="zh-TW" sz="2800" dirty="0" smtClean="0"/>
              <a:t> the </a:t>
            </a:r>
            <a:r>
              <a:rPr lang="en-US" altLang="zh-TW" sz="2800" dirty="0"/>
              <a:t>performance of public schools and were unable to objectively reflect the operational efficiencies of these schools. </a:t>
            </a:r>
            <a:endParaRPr lang="zh-TW" altLang="en-US" sz="2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6</a:t>
            </a:fld>
            <a:endParaRPr lang="zh-TW" altLang="en-US"/>
          </a:p>
        </p:txBody>
      </p:sp>
    </p:spTree>
    <p:extLst>
      <p:ext uri="{BB962C8B-B14F-4D97-AF65-F5344CB8AC3E}">
        <p14:creationId xmlns:p14="http://schemas.microsoft.com/office/powerpoint/2010/main" val="6385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100300"/>
            <a:ext cx="10157354" cy="1397000"/>
          </a:xfrm>
        </p:spPr>
        <p:txBody>
          <a:bodyPr anchor="ctr"/>
          <a:lstStyle/>
          <a:p>
            <a:r>
              <a:rPr lang="en-US" altLang="zh-TW" dirty="0"/>
              <a:t>LITERATURE REVIEWS </a:t>
            </a:r>
            <a:r>
              <a:rPr lang="en-US" altLang="zh-TW" dirty="0" smtClean="0"/>
              <a:t>(2/3)</a:t>
            </a:r>
            <a:endParaRPr lang="zh-TW" altLang="en-US" dirty="0"/>
          </a:p>
        </p:txBody>
      </p:sp>
      <p:sp>
        <p:nvSpPr>
          <p:cNvPr id="3" name="內容版面配置區 2"/>
          <p:cNvSpPr>
            <a:spLocks noGrp="1"/>
          </p:cNvSpPr>
          <p:nvPr>
            <p:ph idx="1"/>
          </p:nvPr>
        </p:nvSpPr>
        <p:spPr>
          <a:xfrm>
            <a:off x="621804" y="1484784"/>
            <a:ext cx="10157354" cy="4470400"/>
          </a:xfrm>
        </p:spPr>
        <p:txBody>
          <a:bodyPr>
            <a:noAutofit/>
          </a:bodyPr>
          <a:lstStyle/>
          <a:p>
            <a:pPr algn="just">
              <a:lnSpc>
                <a:spcPts val="3500"/>
              </a:lnSpc>
            </a:pPr>
            <a:r>
              <a:rPr lang="en-US" altLang="zh-TW" sz="2800" dirty="0"/>
              <a:t>The DEA model, which has been widely used in many </a:t>
            </a:r>
            <a:r>
              <a:rPr lang="en-US" altLang="zh-TW" sz="2800" dirty="0" smtClean="0"/>
              <a:t>areas, since </a:t>
            </a:r>
            <a:r>
              <a:rPr lang="en-US" altLang="zh-TW" sz="2800" dirty="0"/>
              <a:t>it was first developed by </a:t>
            </a:r>
            <a:r>
              <a:rPr lang="en-US" altLang="zh-TW" sz="2800" dirty="0" err="1"/>
              <a:t>Charnes</a:t>
            </a:r>
            <a:r>
              <a:rPr lang="en-US" altLang="zh-TW" sz="2800" dirty="0"/>
              <a:t>, Cooper and Rhodes (1978</a:t>
            </a:r>
            <a:r>
              <a:rPr lang="en-US" altLang="zh-TW" sz="2800" dirty="0" smtClean="0"/>
              <a:t>). DEA </a:t>
            </a:r>
            <a:r>
              <a:rPr lang="en-US" altLang="zh-TW" sz="2800" dirty="0"/>
              <a:t>is characterized by its concept of relative efficiency and its capacity for handling inputs and outputs from different units</a:t>
            </a:r>
            <a:r>
              <a:rPr lang="en-US" altLang="zh-TW" sz="2800" dirty="0" smtClean="0"/>
              <a:t>.</a:t>
            </a:r>
            <a:endParaRPr lang="en-US" altLang="zh-TW" sz="2800" dirty="0"/>
          </a:p>
          <a:p>
            <a:pPr algn="just">
              <a:lnSpc>
                <a:spcPts val="3500"/>
              </a:lnSpc>
            </a:pPr>
            <a:r>
              <a:rPr lang="en-US" altLang="zh-TW" sz="2800" dirty="0"/>
              <a:t> </a:t>
            </a:r>
            <a:r>
              <a:rPr lang="en-US" altLang="zh-TW" sz="2800" dirty="0" err="1"/>
              <a:t>Duncombe</a:t>
            </a:r>
            <a:r>
              <a:rPr lang="en-US" altLang="zh-TW" sz="2800" dirty="0"/>
              <a:t> et al. (1997), </a:t>
            </a:r>
            <a:r>
              <a:rPr lang="en-US" altLang="zh-TW" sz="2800" dirty="0" err="1"/>
              <a:t>Hoxby</a:t>
            </a:r>
            <a:r>
              <a:rPr lang="en-US" altLang="zh-TW" sz="2800" dirty="0"/>
              <a:t> (2000), </a:t>
            </a:r>
            <a:r>
              <a:rPr lang="en-US" altLang="zh-TW" sz="2800" dirty="0" err="1"/>
              <a:t>Grosskopf</a:t>
            </a:r>
            <a:r>
              <a:rPr lang="en-US" altLang="zh-TW" sz="2800" dirty="0"/>
              <a:t> et al. (2001), </a:t>
            </a:r>
            <a:r>
              <a:rPr lang="en-US" altLang="zh-TW" sz="2800" dirty="0" err="1"/>
              <a:t>Bukowska</a:t>
            </a:r>
            <a:r>
              <a:rPr lang="en-US" altLang="zh-TW" sz="2800" dirty="0"/>
              <a:t> and </a:t>
            </a:r>
            <a:r>
              <a:rPr lang="en-US" altLang="zh-TW" sz="2800" dirty="0" err="1"/>
              <a:t>Siwińska-Gorzelak</a:t>
            </a:r>
            <a:r>
              <a:rPr lang="en-US" altLang="zh-TW" sz="2800" dirty="0"/>
              <a:t> (2011) have applied DEA to measure the operational efficiency of schools. </a:t>
            </a:r>
            <a:endParaRPr lang="zh-TW" altLang="zh-TW" sz="2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dirty="0"/>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7</a:t>
            </a:fld>
            <a:endParaRPr lang="zh-TW" altLang="en-US"/>
          </a:p>
        </p:txBody>
      </p:sp>
    </p:spTree>
    <p:extLst>
      <p:ext uri="{BB962C8B-B14F-4D97-AF65-F5344CB8AC3E}">
        <p14:creationId xmlns:p14="http://schemas.microsoft.com/office/powerpoint/2010/main" val="4258444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lstStyle/>
          <a:p>
            <a:r>
              <a:rPr lang="en-US" altLang="zh-TW" dirty="0"/>
              <a:t>LITERATURE REVIEWS </a:t>
            </a:r>
            <a:r>
              <a:rPr lang="en-US" altLang="zh-TW" dirty="0" smtClean="0"/>
              <a:t>(3/3)</a:t>
            </a:r>
            <a:endParaRPr lang="zh-TW" altLang="en-US" dirty="0"/>
          </a:p>
        </p:txBody>
      </p:sp>
      <p:sp>
        <p:nvSpPr>
          <p:cNvPr id="3" name="內容版面配置區 2"/>
          <p:cNvSpPr>
            <a:spLocks noGrp="1"/>
          </p:cNvSpPr>
          <p:nvPr>
            <p:ph idx="1"/>
          </p:nvPr>
        </p:nvSpPr>
        <p:spPr>
          <a:xfrm>
            <a:off x="1053852" y="1196752"/>
            <a:ext cx="10153128" cy="4968552"/>
          </a:xfrm>
        </p:spPr>
        <p:txBody>
          <a:bodyPr>
            <a:noAutofit/>
          </a:bodyPr>
          <a:lstStyle/>
          <a:p>
            <a:pPr algn="just"/>
            <a:r>
              <a:rPr lang="en-US" altLang="zh-TW" dirty="0"/>
              <a:t>DEA has been applied by </a:t>
            </a:r>
            <a:r>
              <a:rPr lang="en-US" altLang="zh-TW" dirty="0" smtClean="0">
                <a:solidFill>
                  <a:srgbClr val="7030A0"/>
                </a:solidFill>
              </a:rPr>
              <a:t>many</a:t>
            </a:r>
            <a:r>
              <a:rPr lang="en-US" altLang="zh-TW" dirty="0" smtClean="0"/>
              <a:t> scholars </a:t>
            </a:r>
            <a:r>
              <a:rPr lang="en-US" altLang="zh-TW" dirty="0"/>
              <a:t>to measure the operational efficiency in schools, and these studies have </a:t>
            </a:r>
            <a:r>
              <a:rPr lang="en-US" altLang="zh-TW" dirty="0" smtClean="0">
                <a:solidFill>
                  <a:srgbClr val="7030A0"/>
                </a:solidFill>
              </a:rPr>
              <a:t>focused </a:t>
            </a:r>
            <a:r>
              <a:rPr lang="en-US" altLang="zh-TW" dirty="0">
                <a:solidFill>
                  <a:srgbClr val="7030A0"/>
                </a:solidFill>
              </a:rPr>
              <a:t>on </a:t>
            </a:r>
            <a:r>
              <a:rPr lang="en-US" altLang="zh-TW" dirty="0"/>
              <a:t>analyzing the competitiveness of universities, with some subsequent focus on the competitiveness of high schools, vocational schools, junior high schools. </a:t>
            </a:r>
            <a:r>
              <a:rPr lang="en-US" altLang="zh-TW" dirty="0">
                <a:solidFill>
                  <a:srgbClr val="FF0000"/>
                </a:solidFill>
              </a:rPr>
              <a:t>For example, Lee (2009) and Huang (2012) studied the operational efficiency of senior vocational schools</a:t>
            </a:r>
            <a:r>
              <a:rPr lang="en-US" altLang="zh-TW" dirty="0" smtClean="0">
                <a:solidFill>
                  <a:srgbClr val="FF0000"/>
                </a:solidFill>
              </a:rPr>
              <a:t>.</a:t>
            </a:r>
          </a:p>
          <a:p>
            <a:pPr algn="just"/>
            <a:r>
              <a:rPr lang="en-US" altLang="zh-TW" dirty="0" smtClean="0"/>
              <a:t>In </a:t>
            </a:r>
            <a:r>
              <a:rPr lang="en-US" altLang="zh-TW" dirty="0"/>
              <a:t>addition to using the standard DEA model for estimating the operational efficiency, this study also employs the cross-efficiency model to objectively assess each DMU and differentiate among genuinely efficient DMUs. We then incorporate considerations for group characteristics by using categorical variable model to estimate school operational efficiency.</a:t>
            </a:r>
            <a:endParaRPr lang="zh-TW" altLang="en-US"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8</a:t>
            </a:fld>
            <a:endParaRPr lang="zh-TW" altLang="en-US"/>
          </a:p>
        </p:txBody>
      </p:sp>
    </p:spTree>
    <p:extLst>
      <p:ext uri="{BB962C8B-B14F-4D97-AF65-F5344CB8AC3E}">
        <p14:creationId xmlns:p14="http://schemas.microsoft.com/office/powerpoint/2010/main" val="3501387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81844" y="2276872"/>
            <a:ext cx="10157354" cy="1397000"/>
          </a:xfrm>
        </p:spPr>
        <p:txBody>
          <a:bodyPr anchor="ctr"/>
          <a:lstStyle/>
          <a:p>
            <a:r>
              <a:rPr lang="en-US" altLang="zh-TW" dirty="0" smtClean="0">
                <a:solidFill>
                  <a:srgbClr val="7030A0"/>
                </a:solidFill>
              </a:rPr>
              <a:t>3. PROPOSED </a:t>
            </a:r>
            <a:r>
              <a:rPr lang="en-US" altLang="zh-TW" dirty="0">
                <a:solidFill>
                  <a:srgbClr val="7030A0"/>
                </a:solidFill>
              </a:rPr>
              <a:t>MODEL</a:t>
            </a:r>
            <a:endParaRPr lang="zh-TW" altLang="en-US" dirty="0">
              <a:solidFill>
                <a:srgbClr val="7030A0"/>
              </a:solidFill>
            </a:endParaRPr>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投影片編號版面配置區 3"/>
          <p:cNvSpPr>
            <a:spLocks noGrp="1"/>
          </p:cNvSpPr>
          <p:nvPr>
            <p:ph type="sldNum" sz="quarter" idx="12"/>
          </p:nvPr>
        </p:nvSpPr>
        <p:spPr/>
        <p:txBody>
          <a:bodyPr/>
          <a:lstStyle/>
          <a:p>
            <a:fld id="{EB37DED6-D4C7-42EE-AB49-D2E39E64FDE4}" type="slidenum">
              <a:rPr lang="en-US" altLang="zh-TW" smtClean="0"/>
              <a:pPr/>
              <a:t>9</a:t>
            </a:fld>
            <a:endParaRPr lang="zh-TW" altLang="en-US"/>
          </a:p>
        </p:txBody>
      </p:sp>
    </p:spTree>
    <p:extLst>
      <p:ext uri="{BB962C8B-B14F-4D97-AF65-F5344CB8AC3E}">
        <p14:creationId xmlns:p14="http://schemas.microsoft.com/office/powerpoint/2010/main" val="2056225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77788" y="0"/>
            <a:ext cx="10157354" cy="1397000"/>
          </a:xfrm>
        </p:spPr>
        <p:txBody>
          <a:bodyPr anchor="ctr"/>
          <a:lstStyle/>
          <a:p>
            <a:r>
              <a:rPr lang="en-US" altLang="zh-TW" dirty="0"/>
              <a:t>3.1 Data </a:t>
            </a:r>
            <a:r>
              <a:rPr lang="en-US" altLang="zh-TW" dirty="0" smtClean="0">
                <a:solidFill>
                  <a:srgbClr val="7030A0"/>
                </a:solidFill>
              </a:rPr>
              <a:t>Methodology</a:t>
            </a:r>
            <a:r>
              <a:rPr lang="en-US" altLang="zh-TW" dirty="0" smtClean="0"/>
              <a:t> (1/2)</a:t>
            </a:r>
            <a:endParaRPr lang="zh-TW" altLang="en-US" dirty="0"/>
          </a:p>
        </p:txBody>
      </p:sp>
      <p:sp>
        <p:nvSpPr>
          <p:cNvPr id="3" name="內容版面配置區 2"/>
          <p:cNvSpPr>
            <a:spLocks noGrp="1"/>
          </p:cNvSpPr>
          <p:nvPr>
            <p:ph idx="1"/>
          </p:nvPr>
        </p:nvSpPr>
        <p:spPr>
          <a:xfrm>
            <a:off x="693812" y="1276350"/>
            <a:ext cx="10157354" cy="4470400"/>
          </a:xfrm>
        </p:spPr>
        <p:txBody>
          <a:bodyPr>
            <a:normAutofit/>
          </a:bodyPr>
          <a:lstStyle/>
          <a:p>
            <a:pPr marL="457200" indent="-457200">
              <a:buFont typeface="+mj-lt"/>
              <a:buAutoNum type="arabicPeriod"/>
            </a:pPr>
            <a:r>
              <a:rPr lang="en-US" altLang="zh-TW" sz="2800" dirty="0" smtClean="0"/>
              <a:t>Model Explanation:</a:t>
            </a:r>
            <a:r>
              <a:rPr lang="zh-TW" altLang="zh-TW" sz="2800" dirty="0" smtClean="0"/>
              <a:t> </a:t>
            </a:r>
            <a:r>
              <a:rPr lang="en-US" altLang="zh-TW" sz="2800" dirty="0"/>
              <a:t>CCR </a:t>
            </a:r>
            <a:r>
              <a:rPr lang="en-US" altLang="zh-TW" sz="2800" dirty="0" smtClean="0">
                <a:solidFill>
                  <a:srgbClr val="7030A0"/>
                </a:solidFill>
              </a:rPr>
              <a:t>M</a:t>
            </a:r>
            <a:r>
              <a:rPr lang="en-US" altLang="zh-TW" sz="2800" dirty="0" smtClean="0"/>
              <a:t>odel   </a:t>
            </a:r>
            <a:endParaRPr lang="en-US" altLang="zh-TW" sz="2800" dirty="0" smtClean="0">
              <a:solidFill>
                <a:srgbClr val="7030A0"/>
              </a:solidFill>
            </a:endParaRPr>
          </a:p>
          <a:p>
            <a:pPr algn="just"/>
            <a:r>
              <a:rPr lang="en-US" altLang="zh-TW" sz="2800" dirty="0" smtClean="0"/>
              <a:t>The </a:t>
            </a:r>
            <a:r>
              <a:rPr lang="en-US" altLang="zh-TW" sz="2800" dirty="0"/>
              <a:t>first DEA model, proposed by </a:t>
            </a:r>
            <a:r>
              <a:rPr lang="en-US" altLang="zh-TW" sz="2800" dirty="0" err="1"/>
              <a:t>Charmes</a:t>
            </a:r>
            <a:r>
              <a:rPr lang="en-US" altLang="zh-TW" sz="2800" dirty="0"/>
              <a:t> et al.(1978</a:t>
            </a:r>
            <a:r>
              <a:rPr lang="en-US" altLang="zh-TW" sz="2800" dirty="0" smtClean="0"/>
              <a:t>),  is also known </a:t>
            </a:r>
            <a:r>
              <a:rPr lang="en-US" altLang="zh-TW" sz="2800" dirty="0"/>
              <a:t>as CCR, </a:t>
            </a:r>
            <a:r>
              <a:rPr lang="en-US" altLang="zh-TW" sz="2800" dirty="0" smtClean="0"/>
              <a:t>which assumes </a:t>
            </a:r>
            <a:r>
              <a:rPr lang="en-US" altLang="zh-TW" sz="2800" dirty="0"/>
              <a:t>the DMUs to be assessed </a:t>
            </a:r>
            <a:r>
              <a:rPr lang="en-US" altLang="zh-TW" sz="2800" dirty="0" smtClean="0"/>
              <a:t>and operated </a:t>
            </a:r>
            <a:r>
              <a:rPr lang="en-US" altLang="zh-TW" sz="2800" dirty="0"/>
              <a:t>within a technology where efficient production is characterized by constant returns to scale(CRS</a:t>
            </a:r>
            <a:r>
              <a:rPr lang="en-US" altLang="zh-TW" sz="2800" dirty="0" smtClean="0"/>
              <a:t>).</a:t>
            </a:r>
          </a:p>
          <a:p>
            <a:endParaRPr lang="zh-TW" altLang="en-US" sz="2800" dirty="0"/>
          </a:p>
        </p:txBody>
      </p:sp>
      <p:sp>
        <p:nvSpPr>
          <p:cNvPr id="19" name="日期版面配置區 18"/>
          <p:cNvSpPr>
            <a:spLocks noGrp="1"/>
          </p:cNvSpPr>
          <p:nvPr>
            <p:ph type="dt" sz="half" idx="10"/>
          </p:nvPr>
        </p:nvSpPr>
        <p:spPr/>
        <p:txBody>
          <a:bodyPr/>
          <a:lstStyle/>
          <a:p>
            <a:fld id="{6E88C15A-92B5-49BE-B697-5B150507E089}" type="datetime1">
              <a:rPr lang="zh-TW" altLang="en-US" smtClean="0"/>
              <a:pPr/>
              <a:t>2015/5/8</a:t>
            </a:fld>
            <a:endParaRPr lang="zh-TW"/>
          </a:p>
        </p:txBody>
      </p:sp>
      <p:sp>
        <p:nvSpPr>
          <p:cNvPr id="20" name="投影片編號版面配置區 19"/>
          <p:cNvSpPr>
            <a:spLocks noGrp="1"/>
          </p:cNvSpPr>
          <p:nvPr>
            <p:ph type="sldNum" sz="quarter" idx="12"/>
          </p:nvPr>
        </p:nvSpPr>
        <p:spPr/>
        <p:txBody>
          <a:bodyPr/>
          <a:lstStyle/>
          <a:p>
            <a:fld id="{DA60BA0E-20D0-4E7C-B286-26C960A6788F}" type="slidenum">
              <a:rPr lang="en-US" altLang="zh-TW" smtClean="0"/>
              <a:pPr/>
              <a:t>10</a:t>
            </a:fld>
            <a:endParaRPr lang="zh-TW" altLang="en-US"/>
          </a:p>
        </p:txBody>
      </p:sp>
      <p:graphicFrame>
        <p:nvGraphicFramePr>
          <p:cNvPr id="42" name="物件 41"/>
          <p:cNvGraphicFramePr>
            <a:graphicFrameLocks noChangeAspect="1"/>
          </p:cNvGraphicFramePr>
          <p:nvPr>
            <p:extLst>
              <p:ext uri="{D42A27DB-BD31-4B8C-83A1-F6EECF244321}">
                <p14:modId xmlns:p14="http://schemas.microsoft.com/office/powerpoint/2010/main" val="490453369"/>
              </p:ext>
            </p:extLst>
          </p:nvPr>
        </p:nvGraphicFramePr>
        <p:xfrm>
          <a:off x="1383652" y="4072681"/>
          <a:ext cx="3054576" cy="1948607"/>
        </p:xfrm>
        <a:graphic>
          <a:graphicData uri="http://schemas.openxmlformats.org/presentationml/2006/ole">
            <mc:AlternateContent xmlns:mc="http://schemas.openxmlformats.org/markup-compatibility/2006">
              <mc:Choice xmlns:v="urn:schemas-microsoft-com:vml" Requires="v">
                <p:oleObj spid="_x0000_s1130" name="方程式" r:id="rId4" imgW="1320800" imgH="838200" progId="Equation.3">
                  <p:embed/>
                </p:oleObj>
              </mc:Choice>
              <mc:Fallback>
                <p:oleObj name="方程式" r:id="rId4" imgW="1320800" imgH="838200" progId="Equation.3">
                  <p:embed/>
                  <p:pic>
                    <p:nvPicPr>
                      <p:cNvPr id="0" name="Picture 9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3652" y="4072681"/>
                        <a:ext cx="3054576" cy="194860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3" name="物件 42"/>
          <p:cNvGraphicFramePr>
            <a:graphicFrameLocks noChangeAspect="1"/>
          </p:cNvGraphicFramePr>
          <p:nvPr>
            <p:extLst>
              <p:ext uri="{D42A27DB-BD31-4B8C-83A1-F6EECF244321}">
                <p14:modId xmlns:p14="http://schemas.microsoft.com/office/powerpoint/2010/main" val="1535686142"/>
              </p:ext>
            </p:extLst>
          </p:nvPr>
        </p:nvGraphicFramePr>
        <p:xfrm>
          <a:off x="5662364" y="4149080"/>
          <a:ext cx="5492562" cy="1872208"/>
        </p:xfrm>
        <a:graphic>
          <a:graphicData uri="http://schemas.openxmlformats.org/presentationml/2006/ole">
            <mc:AlternateContent xmlns:mc="http://schemas.openxmlformats.org/markup-compatibility/2006">
              <mc:Choice xmlns:v="urn:schemas-microsoft-com:vml" Requires="v">
                <p:oleObj spid="_x0000_s1131" name="方程式" r:id="rId6" imgW="1879560" imgH="838080" progId="Equation.3">
                  <p:embed/>
                </p:oleObj>
              </mc:Choice>
              <mc:Fallback>
                <p:oleObj name="方程式" r:id="rId6" imgW="1879560" imgH="838080" progId="Equation.3">
                  <p:embed/>
                  <p:pic>
                    <p:nvPicPr>
                      <p:cNvPr id="0" name="Picture 9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62364" y="4149080"/>
                        <a:ext cx="5492562" cy="18722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 name="物件 43"/>
          <p:cNvGraphicFramePr>
            <a:graphicFrameLocks noChangeAspect="1"/>
          </p:cNvGraphicFramePr>
          <p:nvPr>
            <p:extLst>
              <p:ext uri="{D42A27DB-BD31-4B8C-83A1-F6EECF244321}">
                <p14:modId xmlns:p14="http://schemas.microsoft.com/office/powerpoint/2010/main" val="4231863029"/>
              </p:ext>
            </p:extLst>
          </p:nvPr>
        </p:nvGraphicFramePr>
        <p:xfrm>
          <a:off x="3214092" y="6165304"/>
          <a:ext cx="4810992" cy="567636"/>
        </p:xfrm>
        <a:graphic>
          <a:graphicData uri="http://schemas.openxmlformats.org/presentationml/2006/ole">
            <mc:AlternateContent xmlns:mc="http://schemas.openxmlformats.org/markup-compatibility/2006">
              <mc:Choice xmlns:v="urn:schemas-microsoft-com:vml" Requires="v">
                <p:oleObj spid="_x0000_s1132" name="方程式" r:id="rId8" imgW="2311200" imgH="241200" progId="Equation.3">
                  <p:embed/>
                </p:oleObj>
              </mc:Choice>
              <mc:Fallback>
                <p:oleObj name="方程式" r:id="rId8" imgW="2311200" imgH="241200" progId="Equation.3">
                  <p:embed/>
                  <p:pic>
                    <p:nvPicPr>
                      <p:cNvPr id="0" name="Picture 9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092" y="6165304"/>
                        <a:ext cx="4810992" cy="5676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Rectangle 39"/>
          <p:cNvSpPr>
            <a:spLocks noChangeArrowheads="1"/>
          </p:cNvSpPr>
          <p:nvPr/>
        </p:nvSpPr>
        <p:spPr bwMode="auto">
          <a:xfrm>
            <a:off x="0" y="0"/>
            <a:ext cx="12188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sp>
        <p:nvSpPr>
          <p:cNvPr id="46" name="Rectangle 40"/>
          <p:cNvSpPr>
            <a:spLocks noChangeArrowheads="1"/>
          </p:cNvSpPr>
          <p:nvPr/>
        </p:nvSpPr>
        <p:spPr bwMode="auto">
          <a:xfrm>
            <a:off x="146050" y="1276350"/>
            <a:ext cx="121888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000" b="0" i="0" u="none" strike="noStrike" cap="none" normalizeH="0" baseline="0" dirty="0" smtClean="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a:t>
            </a:r>
            <a:r>
              <a:rPr kumimoji="0" lang="en-US" altLang="zh-TW" sz="1200" b="0" i="0" u="none" strike="noStrike" cap="none" normalizeH="0" baseline="0" dirty="0" smtClean="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kumimoji="0" lang="en-US" altLang="zh-TW" sz="1800" b="0" i="0" u="none" strike="noStrike" cap="none" normalizeH="0" baseline="0" dirty="0" smtClean="0">
              <a:ln>
                <a:noFill/>
              </a:ln>
              <a:solidFill>
                <a:schemeClr val="tx1"/>
              </a:solidFill>
              <a:effectLst/>
              <a:latin typeface="Arial" panose="020B0604020202020204" pitchFamily="34" charset="0"/>
            </a:endParaRPr>
          </a:p>
        </p:txBody>
      </p:sp>
      <p:sp>
        <p:nvSpPr>
          <p:cNvPr id="47" name="Rectangle 41"/>
          <p:cNvSpPr>
            <a:spLocks noChangeArrowheads="1"/>
          </p:cNvSpPr>
          <p:nvPr/>
        </p:nvSpPr>
        <p:spPr bwMode="auto">
          <a:xfrm>
            <a:off x="146050" y="1905000"/>
            <a:ext cx="121888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kumimoji="0" lang="en-US" altLang="zh-TW" sz="1800" b="0" i="0" u="none" strike="noStrike" cap="none" normalizeH="0" baseline="0" smtClean="0">
              <a:ln>
                <a:noFill/>
              </a:ln>
              <a:solidFill>
                <a:schemeClr val="tx1"/>
              </a:solidFill>
              <a:effectLst/>
              <a:latin typeface="Arial" panose="020B0604020202020204" pitchFamily="34" charset="0"/>
            </a:endParaRPr>
          </a:p>
        </p:txBody>
      </p:sp>
      <p:sp>
        <p:nvSpPr>
          <p:cNvPr id="48" name="Rectangle 42"/>
          <p:cNvSpPr>
            <a:spLocks noChangeArrowheads="1"/>
          </p:cNvSpPr>
          <p:nvPr/>
        </p:nvSpPr>
        <p:spPr bwMode="auto">
          <a:xfrm>
            <a:off x="146050" y="2181225"/>
            <a:ext cx="121888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spTree>
    <p:extLst>
      <p:ext uri="{BB962C8B-B14F-4D97-AF65-F5344CB8AC3E}">
        <p14:creationId xmlns:p14="http://schemas.microsoft.com/office/powerpoint/2010/main" val="1387107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76200"/>
            <a:ext cx="10157354" cy="1397000"/>
          </a:xfrm>
        </p:spPr>
        <p:txBody>
          <a:bodyPr anchor="ctr"/>
          <a:lstStyle/>
          <a:p>
            <a:r>
              <a:rPr lang="en-US" altLang="zh-TW" dirty="0"/>
              <a:t>3.1 Data </a:t>
            </a:r>
            <a:r>
              <a:rPr lang="en-US" altLang="zh-TW" dirty="0">
                <a:solidFill>
                  <a:srgbClr val="7030A0"/>
                </a:solidFill>
              </a:rPr>
              <a:t>Methodology</a:t>
            </a:r>
            <a:r>
              <a:rPr lang="en-US" altLang="zh-TW" dirty="0"/>
              <a:t> (</a:t>
            </a:r>
            <a:r>
              <a:rPr lang="en-US" altLang="zh-TW" dirty="0" smtClean="0"/>
              <a:t>2/2</a:t>
            </a:r>
            <a:r>
              <a:rPr lang="en-US" altLang="zh-TW" dirty="0"/>
              <a:t>)</a:t>
            </a:r>
            <a:endParaRPr lang="zh-TW" altLang="en-US" dirty="0"/>
          </a:p>
        </p:txBody>
      </p:sp>
      <p:sp>
        <p:nvSpPr>
          <p:cNvPr id="3" name="內容版面配置區 2"/>
          <p:cNvSpPr>
            <a:spLocks noGrp="1"/>
          </p:cNvSpPr>
          <p:nvPr>
            <p:ph idx="1"/>
          </p:nvPr>
        </p:nvSpPr>
        <p:spPr>
          <a:xfrm>
            <a:off x="1053852" y="1478880"/>
            <a:ext cx="10157354" cy="4470400"/>
          </a:xfrm>
        </p:spPr>
        <p:txBody>
          <a:bodyPr>
            <a:noAutofit/>
          </a:bodyPr>
          <a:lstStyle/>
          <a:p>
            <a:pPr marL="457200" indent="-457200">
              <a:buFont typeface="+mj-lt"/>
              <a:buAutoNum type="arabicPeriod" startAt="2"/>
            </a:pPr>
            <a:r>
              <a:rPr lang="zh-TW" altLang="zh-TW" sz="2800" dirty="0"/>
              <a:t> </a:t>
            </a:r>
            <a:r>
              <a:rPr lang="en-US" altLang="zh-TW" sz="2800" dirty="0"/>
              <a:t>Model Explanation:</a:t>
            </a:r>
            <a:r>
              <a:rPr lang="zh-TW" altLang="zh-TW" sz="2800" dirty="0"/>
              <a:t> </a:t>
            </a:r>
            <a:r>
              <a:rPr lang="en-US" altLang="zh-TW" sz="2800" dirty="0" smtClean="0"/>
              <a:t>BCC </a:t>
            </a:r>
            <a:r>
              <a:rPr lang="en-US" altLang="zh-TW" sz="2800" dirty="0"/>
              <a:t>model</a:t>
            </a:r>
          </a:p>
          <a:p>
            <a:pPr algn="just"/>
            <a:r>
              <a:rPr lang="en-US" altLang="zh-TW" sz="2800" dirty="0" smtClean="0"/>
              <a:t>This model differs </a:t>
            </a:r>
            <a:r>
              <a:rPr lang="en-US" altLang="zh-TW" sz="2800" dirty="0"/>
              <a:t>from the basic CCR model only in that </a:t>
            </a:r>
            <a:r>
              <a:rPr lang="en-US" altLang="zh-TW" sz="2800" dirty="0" smtClean="0"/>
              <a:t> it clues </a:t>
            </a:r>
            <a:r>
              <a:rPr lang="en-US" altLang="zh-TW" sz="2800" dirty="0"/>
              <a:t>in the previous formulation the convexity constraint :</a:t>
            </a:r>
          </a:p>
          <a:p>
            <a:pPr marL="0" indent="0" algn="just">
              <a:buNone/>
            </a:pPr>
            <a:endParaRPr lang="en-US" altLang="zh-TW" sz="2800" dirty="0"/>
          </a:p>
          <a:p>
            <a:pPr algn="just"/>
            <a:r>
              <a:rPr lang="en-US" altLang="zh-TW" sz="2800" dirty="0"/>
              <a:t>In summary, the following equation can be </a:t>
            </a:r>
            <a:r>
              <a:rPr lang="en-US" altLang="zh-TW" sz="2800" dirty="0" smtClean="0"/>
              <a:t>obtained:</a:t>
            </a:r>
            <a:endParaRPr lang="en-US" altLang="zh-TW" sz="2800" dirty="0"/>
          </a:p>
          <a:p>
            <a:pPr algn="just"/>
            <a:r>
              <a:rPr lang="en-US" altLang="zh-TW" b="1" i="1" dirty="0">
                <a:solidFill>
                  <a:srgbClr val="FF0000"/>
                </a:solidFill>
              </a:rPr>
              <a:t>Technical Efficiency = Pure Technical Efficiency × Scale Efficiency</a:t>
            </a:r>
          </a:p>
          <a:p>
            <a:endParaRPr lang="zh-TW" altLang="en-US" sz="2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11</a:t>
            </a:fld>
            <a:endParaRPr lang="zh-TW" altLang="en-US"/>
          </a:p>
        </p:txBody>
      </p:sp>
      <mc:AlternateContent xmlns:mc="http://schemas.openxmlformats.org/markup-compatibility/2006" xmlns:a14="http://schemas.microsoft.com/office/drawing/2010/main">
        <mc:Choice Requires="a14">
          <p:sp>
            <p:nvSpPr>
              <p:cNvPr id="7" name="矩形 6"/>
              <p:cNvSpPr/>
              <p:nvPr/>
            </p:nvSpPr>
            <p:spPr>
              <a:xfrm>
                <a:off x="3790156" y="3662022"/>
                <a:ext cx="2654866" cy="415050"/>
              </a:xfrm>
              <a:prstGeom prst="rect">
                <a:avLst/>
              </a:prstGeom>
            </p:spPr>
            <p:txBody>
              <a:bodyPr wrap="square">
                <a:spAutoFit/>
              </a:bodyPr>
              <a:lstStyle/>
              <a:p>
                <a:pPr indent="90170" algn="just">
                  <a:lnSpc>
                    <a:spcPts val="1800"/>
                  </a:lnSpc>
                  <a:spcBef>
                    <a:spcPts val="600"/>
                  </a:spcBef>
                  <a:spcAft>
                    <a:spcPts val="600"/>
                  </a:spcAft>
                </a:pPr>
                <a:r>
                  <a:rPr lang="zh-TW" altLang="zh-TW" sz="1100" kern="100"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 </a:t>
                </a:r>
                <a14:m>
                  <m:oMath xmlns:m="http://schemas.openxmlformats.org/officeDocument/2006/math">
                    <m:nary>
                      <m:naryPr>
                        <m:chr m:val="∑"/>
                        <m:limLoc m:val="undOvr"/>
                        <m:ctrlPr>
                          <a:rPr lang="zh-TW" altLang="zh-TW" sz="3600" i="1" kern="1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m:ctrlPr>
                      </m:naryPr>
                      <m:sub>
                        <m:r>
                          <a:rPr lang="en-US" altLang="zh-TW" sz="3600" i="1"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𝑖</m:t>
                        </m:r>
                        <m:r>
                          <a:rPr lang="en-US" altLang="zh-TW" sz="3600" i="1"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=1</m:t>
                        </m:r>
                      </m:sub>
                      <m:sup>
                        <m:r>
                          <a:rPr lang="en-US" altLang="zh-TW" sz="3600" i="1"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𝑛</m:t>
                        </m:r>
                      </m:sup>
                      <m:e>
                        <m:sSub>
                          <m:sSubPr>
                            <m:ctrlPr>
                              <a:rPr lang="zh-TW" altLang="zh-TW" sz="3600" i="1" kern="10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TW" sz="3600" i="1"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𝜆</m:t>
                            </m:r>
                          </m:e>
                          <m:sub>
                            <m:r>
                              <a:rPr lang="en-US" altLang="zh-TW" sz="3600" i="1"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𝑗</m:t>
                            </m:r>
                          </m:sub>
                        </m:sSub>
                        <m:r>
                          <a:rPr lang="en-US" altLang="zh-TW" sz="3600" kern="1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=1</m:t>
                        </m:r>
                      </m:e>
                    </m:nary>
                  </m:oMath>
                </a14:m>
                <a:endParaRPr lang="zh-TW" altLang="zh-TW" sz="1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p:txBody>
          </p:sp>
        </mc:Choice>
        <mc:Fallback xmlns="">
          <p:sp>
            <p:nvSpPr>
              <p:cNvPr id="7" name="矩形 6"/>
              <p:cNvSpPr>
                <a:spLocks noRot="1" noChangeAspect="1" noMove="1" noResize="1" noEditPoints="1" noAdjustHandles="1" noChangeArrowheads="1" noChangeShapeType="1" noTextEdit="1"/>
              </p:cNvSpPr>
              <p:nvPr/>
            </p:nvSpPr>
            <p:spPr>
              <a:xfrm>
                <a:off x="3790156" y="3662022"/>
                <a:ext cx="2654866" cy="415050"/>
              </a:xfrm>
              <a:prstGeom prst="rect">
                <a:avLst/>
              </a:prstGeom>
              <a:blipFill rotWithShape="1">
                <a:blip r:embed="rId2" cstate="print"/>
                <a:stretch>
                  <a:fillRect t="-35294"/>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4146505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0"/>
            <a:ext cx="10157354" cy="1397000"/>
          </a:xfrm>
        </p:spPr>
        <p:txBody>
          <a:bodyPr anchor="ctr"/>
          <a:lstStyle/>
          <a:p>
            <a:r>
              <a:rPr lang="en-US" altLang="zh-TW" dirty="0"/>
              <a:t>3.2 DEA cross-efficiency evaluation</a:t>
            </a:r>
            <a:endParaRPr lang="zh-TW" altLang="en-US" dirty="0"/>
          </a:p>
        </p:txBody>
      </p:sp>
      <p:sp>
        <p:nvSpPr>
          <p:cNvPr id="3" name="內容版面配置區 2"/>
          <p:cNvSpPr>
            <a:spLocks noGrp="1"/>
          </p:cNvSpPr>
          <p:nvPr>
            <p:ph idx="1"/>
          </p:nvPr>
        </p:nvSpPr>
        <p:spPr>
          <a:xfrm>
            <a:off x="765820" y="1412775"/>
            <a:ext cx="10225136" cy="4179415"/>
          </a:xfrm>
        </p:spPr>
        <p:txBody>
          <a:bodyPr>
            <a:normAutofit/>
          </a:bodyPr>
          <a:lstStyle/>
          <a:p>
            <a:pPr algn="just">
              <a:lnSpc>
                <a:spcPts val="3600"/>
              </a:lnSpc>
            </a:pPr>
            <a:r>
              <a:rPr lang="en-US" altLang="zh-TW" sz="2800" dirty="0"/>
              <a:t>The second cross-efficiency model, proposed by Sexton et al. (1986</a:t>
            </a:r>
            <a:r>
              <a:rPr lang="en-US" altLang="zh-TW" sz="2800" dirty="0" smtClean="0"/>
              <a:t>). The </a:t>
            </a:r>
            <a:r>
              <a:rPr lang="en-US" altLang="zh-TW" sz="2800" dirty="0"/>
              <a:t>main idea of cross evaluation is to use DEA in a peer-evaluation called </a:t>
            </a:r>
            <a:r>
              <a:rPr lang="en-US" altLang="zh-TW" sz="2800" dirty="0" smtClean="0"/>
              <a:t>a </a:t>
            </a:r>
            <a:r>
              <a:rPr lang="en-US" altLang="zh-TW" sz="2800" dirty="0"/>
              <a:t>self-evaluation mode. </a:t>
            </a:r>
            <a:endParaRPr lang="en-US" altLang="zh-TW" sz="2800" dirty="0" smtClean="0"/>
          </a:p>
          <a:p>
            <a:pPr algn="just"/>
            <a:endParaRPr lang="zh-TW" altLang="en-US" sz="32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12</a:t>
            </a:fld>
            <a:endParaRPr lang="zh-TW" altLang="en-US"/>
          </a:p>
        </p:txBody>
      </p:sp>
      <p:graphicFrame>
        <p:nvGraphicFramePr>
          <p:cNvPr id="12" name="物件 11"/>
          <p:cNvGraphicFramePr>
            <a:graphicFrameLocks noChangeAspect="1"/>
          </p:cNvGraphicFramePr>
          <p:nvPr>
            <p:extLst>
              <p:ext uri="{D42A27DB-BD31-4B8C-83A1-F6EECF244321}">
                <p14:modId xmlns:p14="http://schemas.microsoft.com/office/powerpoint/2010/main" val="1456985493"/>
              </p:ext>
            </p:extLst>
          </p:nvPr>
        </p:nvGraphicFramePr>
        <p:xfrm>
          <a:off x="1053852" y="3212976"/>
          <a:ext cx="4392488" cy="2179730"/>
        </p:xfrm>
        <a:graphic>
          <a:graphicData uri="http://schemas.openxmlformats.org/presentationml/2006/ole">
            <mc:AlternateContent xmlns:mc="http://schemas.openxmlformats.org/markup-compatibility/2006">
              <mc:Choice xmlns:v="urn:schemas-microsoft-com:vml" Requires="v">
                <p:oleObj spid="_x0000_s2101" name="方程式" r:id="rId3" imgW="1422400" imgH="698500" progId="Equation.3">
                  <p:embed/>
                </p:oleObj>
              </mc:Choice>
              <mc:Fallback>
                <p:oleObj name="方程式" r:id="rId3" imgW="1422400" imgH="698500" progId="Equation.3">
                  <p:embed/>
                  <p:pic>
                    <p:nvPicPr>
                      <p:cNvPr id="0"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3852" y="3212976"/>
                        <a:ext cx="4392488" cy="217973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6"/>
          <p:cNvSpPr>
            <a:spLocks noChangeArrowheads="1"/>
          </p:cNvSpPr>
          <p:nvPr/>
        </p:nvSpPr>
        <p:spPr bwMode="auto">
          <a:xfrm>
            <a:off x="-159428" y="4797151"/>
            <a:ext cx="2978837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zh-TW" altLang="en-US"/>
          </a:p>
        </p:txBody>
      </p:sp>
      <p:graphicFrame>
        <p:nvGraphicFramePr>
          <p:cNvPr id="14" name="物件 13"/>
          <p:cNvGraphicFramePr>
            <a:graphicFrameLocks noChangeAspect="1"/>
          </p:cNvGraphicFramePr>
          <p:nvPr>
            <p:extLst>
              <p:ext uri="{D42A27DB-BD31-4B8C-83A1-F6EECF244321}">
                <p14:modId xmlns:p14="http://schemas.microsoft.com/office/powerpoint/2010/main" val="3451742950"/>
              </p:ext>
            </p:extLst>
          </p:nvPr>
        </p:nvGraphicFramePr>
        <p:xfrm>
          <a:off x="6310436" y="3356992"/>
          <a:ext cx="4790581" cy="2160240"/>
        </p:xfrm>
        <a:graphic>
          <a:graphicData uri="http://schemas.openxmlformats.org/presentationml/2006/ole">
            <mc:AlternateContent xmlns:mc="http://schemas.openxmlformats.org/markup-compatibility/2006">
              <mc:Choice xmlns:v="urn:schemas-microsoft-com:vml" Requires="v">
                <p:oleObj spid="_x0000_s2102" name="方程式" r:id="rId5" imgW="1497950" imgH="710891" progId="Equation.3">
                  <p:embed/>
                </p:oleObj>
              </mc:Choice>
              <mc:Fallback>
                <p:oleObj name="方程式" r:id="rId5" imgW="1497950" imgH="710891" progId="Equation.3">
                  <p:embed/>
                  <p:pic>
                    <p:nvPicPr>
                      <p:cNvPr id="0" name="Picture 4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0436" y="3356992"/>
                        <a:ext cx="4790581" cy="21602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67175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70338"/>
            <a:ext cx="10157354" cy="1264568"/>
          </a:xfrm>
        </p:spPr>
        <p:txBody>
          <a:bodyPr anchor="ctr"/>
          <a:lstStyle/>
          <a:p>
            <a:r>
              <a:rPr lang="en-US" altLang="zh-TW" b="1" dirty="0"/>
              <a:t>3.3 Categorical variable </a:t>
            </a:r>
            <a:r>
              <a:rPr lang="en-US" altLang="zh-TW" b="1" dirty="0" smtClean="0"/>
              <a:t>evaluation</a:t>
            </a:r>
            <a:endParaRPr lang="zh-TW" altLang="en-US" dirty="0"/>
          </a:p>
        </p:txBody>
      </p:sp>
      <mc:AlternateContent xmlns:mc="http://schemas.openxmlformats.org/markup-compatibility/2006" xmlns:a14="http://schemas.microsoft.com/office/drawing/2010/main">
        <mc:Choice Requires="a14">
          <p:sp>
            <p:nvSpPr>
              <p:cNvPr id="3" name="內容版面配置區 2"/>
              <p:cNvSpPr>
                <a:spLocks noGrp="1"/>
              </p:cNvSpPr>
              <p:nvPr>
                <p:ph idx="1"/>
              </p:nvPr>
            </p:nvSpPr>
            <p:spPr>
              <a:xfrm>
                <a:off x="693812" y="1196752"/>
                <a:ext cx="10945216" cy="5400600"/>
              </a:xfrm>
            </p:spPr>
            <p:txBody>
              <a:bodyPr>
                <a:noAutofit/>
              </a:bodyPr>
              <a:lstStyle/>
              <a:p>
                <a:pPr algn="just">
                  <a:spcAft>
                    <a:spcPts val="1200"/>
                  </a:spcAft>
                </a:pPr>
                <a:r>
                  <a:rPr lang="en-US" altLang="zh-TW" sz="2800" dirty="0" smtClean="0">
                    <a:solidFill>
                      <a:schemeClr val="tx1"/>
                    </a:solidFill>
                  </a:rPr>
                  <a:t>Assume that there are </a:t>
                </a:r>
                <a:r>
                  <a:rPr lang="en-US" altLang="zh-TW" sz="2800" i="1" dirty="0">
                    <a:solidFill>
                      <a:schemeClr val="tx1"/>
                    </a:solidFill>
                  </a:rPr>
                  <a:t>n</a:t>
                </a:r>
                <a:r>
                  <a:rPr lang="en-US" altLang="zh-TW" sz="2800" dirty="0">
                    <a:solidFill>
                      <a:schemeClr val="tx1"/>
                    </a:solidFill>
                  </a:rPr>
                  <a:t> DMUs, with </a:t>
                </a:r>
                <a:r>
                  <a:rPr lang="en-US" altLang="zh-TW" sz="2800" i="1" dirty="0">
                    <a:solidFill>
                      <a:schemeClr val="tx1"/>
                    </a:solidFill>
                  </a:rPr>
                  <a:t>s</a:t>
                </a:r>
                <a:r>
                  <a:rPr lang="en-US" altLang="zh-TW" sz="2800" dirty="0">
                    <a:solidFill>
                      <a:schemeClr val="tx1"/>
                    </a:solidFill>
                  </a:rPr>
                  <a:t> inputs and</a:t>
                </a:r>
                <a:r>
                  <a:rPr lang="en-US" altLang="zh-TW" sz="2800" i="1" dirty="0">
                    <a:solidFill>
                      <a:schemeClr val="tx1"/>
                    </a:solidFill>
                  </a:rPr>
                  <a:t> r </a:t>
                </a:r>
                <a:r>
                  <a:rPr lang="en-US" altLang="zh-TW" sz="2800" dirty="0">
                    <a:solidFill>
                      <a:schemeClr val="tx1"/>
                    </a:solidFill>
                  </a:rPr>
                  <a:t>outputs and assume that there </a:t>
                </a:r>
                <a:r>
                  <a:rPr lang="en-US" altLang="zh-TW" sz="2800" dirty="0" smtClean="0">
                    <a:solidFill>
                      <a:schemeClr val="tx1"/>
                    </a:solidFill>
                  </a:rPr>
                  <a:t>are </a:t>
                </a:r>
                <a:r>
                  <a:rPr lang="en-US" altLang="zh-TW" sz="2800" i="1" dirty="0" smtClean="0">
                    <a:solidFill>
                      <a:schemeClr val="tx1"/>
                    </a:solidFill>
                  </a:rPr>
                  <a:t>t</a:t>
                </a:r>
                <a:r>
                  <a:rPr lang="en-US" altLang="zh-TW" sz="2800" dirty="0" smtClean="0">
                    <a:solidFill>
                      <a:schemeClr val="tx1"/>
                    </a:solidFill>
                  </a:rPr>
                  <a:t> </a:t>
                </a:r>
                <a:r>
                  <a:rPr lang="en-US" altLang="zh-TW" sz="2800" dirty="0">
                    <a:solidFill>
                      <a:schemeClr val="tx1"/>
                    </a:solidFill>
                  </a:rPr>
                  <a:t>categories. We denote the categories, with </a:t>
                </a:r>
                <a:r>
                  <a:rPr lang="en-US" altLang="zh-TW" sz="2800" i="1" dirty="0">
                    <a:solidFill>
                      <a:schemeClr val="tx1"/>
                    </a:solidFill>
                  </a:rPr>
                  <a:t>CAT</a:t>
                </a:r>
                <a:r>
                  <a:rPr lang="en-US" altLang="zh-TW" sz="2800" i="1" baseline="-25000" dirty="0">
                    <a:solidFill>
                      <a:schemeClr val="tx1"/>
                    </a:solidFill>
                  </a:rPr>
                  <a:t>1</a:t>
                </a:r>
                <a:r>
                  <a:rPr lang="en-US" altLang="zh-TW" sz="2800" i="1" dirty="0">
                    <a:solidFill>
                      <a:schemeClr val="tx1"/>
                    </a:solidFill>
                  </a:rPr>
                  <a:t>, CAT</a:t>
                </a:r>
                <a:r>
                  <a:rPr lang="en-US" altLang="zh-TW" sz="2800" i="1" baseline="-25000" dirty="0">
                    <a:solidFill>
                      <a:schemeClr val="tx1"/>
                    </a:solidFill>
                  </a:rPr>
                  <a:t>2</a:t>
                </a:r>
                <a:r>
                  <a:rPr lang="en-US" altLang="zh-TW" sz="2800" i="1" dirty="0">
                    <a:solidFill>
                      <a:schemeClr val="tx1"/>
                    </a:solidFill>
                  </a:rPr>
                  <a:t>,..., </a:t>
                </a:r>
                <a:r>
                  <a:rPr lang="en-US" altLang="zh-TW" sz="2800" i="1" dirty="0" err="1">
                    <a:solidFill>
                      <a:schemeClr val="tx1"/>
                    </a:solidFill>
                  </a:rPr>
                  <a:t>CAT</a:t>
                </a:r>
                <a:r>
                  <a:rPr lang="en-US" altLang="zh-TW" sz="2800" i="1" baseline="-25000" dirty="0" err="1">
                    <a:solidFill>
                      <a:schemeClr val="tx1"/>
                    </a:solidFill>
                  </a:rPr>
                  <a:t>t</a:t>
                </a:r>
                <a:r>
                  <a:rPr lang="en-US" altLang="zh-TW" sz="2800" i="1" dirty="0">
                    <a:solidFill>
                      <a:schemeClr val="tx1"/>
                    </a:solidFill>
                  </a:rPr>
                  <a:t> </a:t>
                </a:r>
                <a:r>
                  <a:rPr lang="en-US" altLang="zh-TW" sz="2800" dirty="0">
                    <a:solidFill>
                      <a:schemeClr val="tx1"/>
                    </a:solidFill>
                  </a:rPr>
                  <a:t>and DMUs with </a:t>
                </a:r>
                <a:r>
                  <a:rPr lang="en-US" altLang="zh-TW" sz="2800" i="1" dirty="0">
                    <a:solidFill>
                      <a:schemeClr val="tx1"/>
                    </a:solidFill>
                  </a:rPr>
                  <a:t>DMU</a:t>
                </a:r>
                <a:r>
                  <a:rPr lang="en-US" altLang="zh-TW" sz="2800" i="1" baseline="-25000" dirty="0">
                    <a:solidFill>
                      <a:schemeClr val="tx1"/>
                    </a:solidFill>
                  </a:rPr>
                  <a:t>1</a:t>
                </a:r>
                <a:r>
                  <a:rPr lang="en-US" altLang="zh-TW" sz="2800" i="1" dirty="0">
                    <a:solidFill>
                      <a:schemeClr val="tx1"/>
                    </a:solidFill>
                  </a:rPr>
                  <a:t>,..., </a:t>
                </a:r>
                <a:r>
                  <a:rPr lang="en-US" altLang="zh-TW" sz="2800" i="1" dirty="0" err="1">
                    <a:solidFill>
                      <a:schemeClr val="tx1"/>
                    </a:solidFill>
                  </a:rPr>
                  <a:t>DMU</a:t>
                </a:r>
                <a:r>
                  <a:rPr lang="en-US" altLang="zh-TW" sz="2800" i="1" baseline="-25000" dirty="0" err="1">
                    <a:solidFill>
                      <a:schemeClr val="tx1"/>
                    </a:solidFill>
                  </a:rPr>
                  <a:t>n</a:t>
                </a:r>
                <a:r>
                  <a:rPr lang="en-US" altLang="zh-TW" sz="2800" dirty="0">
                    <a:solidFill>
                      <a:schemeClr val="tx1"/>
                    </a:solidFill>
                  </a:rPr>
                  <a:t>. Matrix D with entries</a:t>
                </a:r>
                <a14:m>
                  <m:oMath xmlns:m="http://schemas.openxmlformats.org/officeDocument/2006/math">
                    <m:sSub>
                      <m:sSubPr>
                        <m:ctrlPr>
                          <a:rPr lang="zh-TW" altLang="zh-TW" sz="2800" i="1">
                            <a:solidFill>
                              <a:schemeClr val="tx1"/>
                            </a:solidFill>
                            <a:latin typeface="Cambria Math" panose="02040503050406030204" pitchFamily="18" charset="0"/>
                          </a:rPr>
                        </m:ctrlPr>
                      </m:sSubPr>
                      <m:e>
                        <m:r>
                          <a:rPr lang="en-US" altLang="zh-TW" sz="2800">
                            <a:solidFill>
                              <a:schemeClr val="tx1"/>
                            </a:solidFill>
                            <a:latin typeface="Cambria Math"/>
                          </a:rPr>
                          <m:t> </m:t>
                        </m:r>
                        <m:r>
                          <a:rPr lang="en-US" altLang="zh-TW" sz="2800">
                            <a:solidFill>
                              <a:schemeClr val="tx1"/>
                            </a:solidFill>
                            <a:latin typeface="Cambria Math"/>
                          </a:rPr>
                          <m:t>𝑑</m:t>
                        </m:r>
                      </m:e>
                      <m:sub>
                        <m:r>
                          <a:rPr lang="en-US" altLang="zh-TW" sz="2800">
                            <a:solidFill>
                              <a:schemeClr val="tx1"/>
                            </a:solidFill>
                            <a:latin typeface="Cambria Math"/>
                          </a:rPr>
                          <m:t>𝑗𝑘</m:t>
                        </m:r>
                      </m:sub>
                    </m:sSub>
                  </m:oMath>
                </a14:m>
                <a:r>
                  <a:rPr lang="en-US" altLang="zh-TW" sz="2800" dirty="0">
                    <a:solidFill>
                      <a:schemeClr val="tx1"/>
                    </a:solidFill>
                  </a:rPr>
                  <a:t> presents the membership degree of </a:t>
                </a:r>
                <a14:m>
                  <m:oMath xmlns:m="http://schemas.openxmlformats.org/officeDocument/2006/math">
                    <m:sSub>
                      <m:sSubPr>
                        <m:ctrlPr>
                          <a:rPr lang="zh-TW" altLang="zh-TW" sz="2800" i="1">
                            <a:solidFill>
                              <a:schemeClr val="tx1"/>
                            </a:solidFill>
                            <a:latin typeface="Cambria Math" panose="02040503050406030204" pitchFamily="18" charset="0"/>
                          </a:rPr>
                        </m:ctrlPr>
                      </m:sSubPr>
                      <m:e>
                        <m:r>
                          <m:rPr>
                            <m:sty m:val="p"/>
                          </m:rPr>
                          <a:rPr lang="en-US" altLang="zh-TW" sz="2800">
                            <a:solidFill>
                              <a:schemeClr val="tx1"/>
                            </a:solidFill>
                            <a:latin typeface="Cambria Math"/>
                          </a:rPr>
                          <m:t>DMU</m:t>
                        </m:r>
                      </m:e>
                      <m:sub>
                        <m:r>
                          <m:rPr>
                            <m:sty m:val="p"/>
                          </m:rPr>
                          <a:rPr lang="en-US" altLang="zh-TW" sz="2800">
                            <a:solidFill>
                              <a:schemeClr val="tx1"/>
                            </a:solidFill>
                            <a:latin typeface="Cambria Math"/>
                          </a:rPr>
                          <m:t>j</m:t>
                        </m:r>
                      </m:sub>
                    </m:sSub>
                  </m:oMath>
                </a14:m>
                <a:r>
                  <a:rPr lang="en-US" altLang="zh-TW" sz="2800" dirty="0">
                    <a:solidFill>
                      <a:schemeClr val="tx1"/>
                    </a:solidFill>
                  </a:rPr>
                  <a:t> in category </a:t>
                </a:r>
                <a:r>
                  <a:rPr lang="en-US" altLang="zh-TW" sz="2800" i="1" dirty="0" err="1">
                    <a:solidFill>
                      <a:schemeClr val="tx1"/>
                    </a:solidFill>
                  </a:rPr>
                  <a:t>CAT</a:t>
                </a:r>
                <a:r>
                  <a:rPr lang="en-US" altLang="zh-TW" sz="2800" i="1" baseline="-25000" dirty="0" err="1">
                    <a:solidFill>
                      <a:schemeClr val="tx1"/>
                    </a:solidFill>
                  </a:rPr>
                  <a:t>k</a:t>
                </a:r>
                <a:r>
                  <a:rPr lang="en-US" altLang="zh-TW" sz="2800" i="1" dirty="0">
                    <a:solidFill>
                      <a:schemeClr val="tx1"/>
                    </a:solidFill>
                  </a:rPr>
                  <a:t> </a:t>
                </a:r>
                <a:r>
                  <a:rPr lang="en-US" altLang="zh-TW" sz="2800" dirty="0">
                    <a:solidFill>
                      <a:schemeClr val="tx1"/>
                    </a:solidFill>
                  </a:rPr>
                  <a:t>where </a:t>
                </a:r>
                <a:r>
                  <a:rPr lang="en-US" altLang="zh-TW" sz="2800" i="1" dirty="0">
                    <a:solidFill>
                      <a:schemeClr val="tx1"/>
                    </a:solidFill>
                  </a:rPr>
                  <a:t>j=1,..., n </a:t>
                </a:r>
                <a:r>
                  <a:rPr lang="en-US" altLang="zh-TW" sz="2800" dirty="0">
                    <a:solidFill>
                      <a:schemeClr val="tx1"/>
                    </a:solidFill>
                  </a:rPr>
                  <a:t>and </a:t>
                </a:r>
                <a:r>
                  <a:rPr lang="en-US" altLang="zh-TW" sz="2800" i="1" dirty="0">
                    <a:solidFill>
                      <a:schemeClr val="tx1"/>
                    </a:solidFill>
                  </a:rPr>
                  <a:t>k=1,..,</a:t>
                </a:r>
                <a:r>
                  <a:rPr lang="en-US" altLang="zh-TW" sz="2800" i="1" dirty="0" smtClean="0">
                    <a:solidFill>
                      <a:schemeClr val="tx1"/>
                    </a:solidFill>
                  </a:rPr>
                  <a:t>t</a:t>
                </a:r>
                <a:r>
                  <a:rPr lang="en-US" altLang="zh-TW" sz="2800" dirty="0" smtClean="0">
                    <a:solidFill>
                      <a:schemeClr val="tx1"/>
                    </a:solidFill>
                  </a:rPr>
                  <a:t>. as showed in(4</a:t>
                </a:r>
                <a:r>
                  <a:rPr lang="en-US" altLang="zh-TW" sz="2800" dirty="0">
                    <a:solidFill>
                      <a:schemeClr val="tx1"/>
                    </a:solidFill>
                  </a:rPr>
                  <a:t>): </a:t>
                </a:r>
                <a:endParaRPr lang="en-US" altLang="zh-TW" sz="2800" dirty="0" smtClean="0">
                  <a:solidFill>
                    <a:schemeClr val="tx1"/>
                  </a:solidFill>
                </a:endParaRPr>
              </a:p>
              <a:p>
                <a:pPr marL="0" indent="0">
                  <a:buNone/>
                </a:pPr>
                <a:r>
                  <a:rPr lang="en-US" altLang="zh-TW" sz="2800" dirty="0" smtClean="0"/>
                  <a:t>    </a:t>
                </a:r>
                <a14:m>
                  <m:oMath xmlns:m="http://schemas.openxmlformats.org/officeDocument/2006/math">
                    <m:nary>
                      <m:naryPr>
                        <m:chr m:val="∑"/>
                        <m:limLoc m:val="undOvr"/>
                        <m:ctrlPr>
                          <a:rPr lang="zh-TW" altLang="zh-TW" sz="2800" i="1">
                            <a:latin typeface="Cambria Math" panose="02040503050406030204" pitchFamily="18" charset="0"/>
                          </a:rPr>
                        </m:ctrlPr>
                      </m:naryPr>
                      <m:sub>
                        <m:r>
                          <a:rPr lang="en-US" altLang="zh-TW" sz="2800" i="1">
                            <a:latin typeface="Cambria Math"/>
                          </a:rPr>
                          <m:t>𝑘</m:t>
                        </m:r>
                        <m:r>
                          <a:rPr lang="en-US" altLang="zh-TW" sz="2800" i="1">
                            <a:latin typeface="Cambria Math"/>
                          </a:rPr>
                          <m:t>=1</m:t>
                        </m:r>
                      </m:sub>
                      <m:sup>
                        <m:r>
                          <a:rPr lang="en-US" altLang="zh-TW" sz="2800" i="1">
                            <a:latin typeface="Cambria Math"/>
                          </a:rPr>
                          <m:t>𝑡</m:t>
                        </m:r>
                      </m:sup>
                      <m:e>
                        <m:sSub>
                          <m:sSubPr>
                            <m:ctrlPr>
                              <a:rPr lang="zh-TW" altLang="zh-TW" sz="2800" i="1">
                                <a:latin typeface="Cambria Math" panose="02040503050406030204" pitchFamily="18" charset="0"/>
                              </a:rPr>
                            </m:ctrlPr>
                          </m:sSubPr>
                          <m:e>
                            <m:r>
                              <a:rPr lang="en-US" altLang="zh-TW" sz="2800" i="1">
                                <a:latin typeface="Cambria Math"/>
                              </a:rPr>
                              <m:t>𝑑</m:t>
                            </m:r>
                          </m:e>
                          <m:sub>
                            <m:r>
                              <a:rPr lang="en-US" altLang="zh-TW" sz="2800" i="1">
                                <a:latin typeface="Cambria Math"/>
                              </a:rPr>
                              <m:t>𝑗𝑘</m:t>
                            </m:r>
                          </m:sub>
                        </m:sSub>
                        <m:r>
                          <a:rPr lang="en-US" altLang="zh-TW" sz="2800" i="1">
                            <a:latin typeface="Cambria Math"/>
                          </a:rPr>
                          <m:t>=1</m:t>
                        </m:r>
                      </m:e>
                    </m:nary>
                  </m:oMath>
                </a14:m>
                <a:r>
                  <a:rPr lang="en-US" altLang="zh-TW" sz="2800" i="1" dirty="0"/>
                  <a:t>   j=1, …, n.              </a:t>
                </a:r>
                <a:r>
                  <a:rPr lang="en-US" altLang="zh-TW" sz="2800" dirty="0"/>
                  <a:t>(4)                                   </a:t>
                </a:r>
                <a:endParaRPr lang="zh-TW" altLang="zh-TW" sz="2800" dirty="0"/>
              </a:p>
              <a:p>
                <a:pPr marL="0" indent="0">
                  <a:buNone/>
                </a:pPr>
                <a:r>
                  <a:rPr lang="en-US" altLang="zh-TW" sz="2800" dirty="0"/>
                  <a:t>  </a:t>
                </a:r>
                <a:r>
                  <a:rPr lang="en-US" altLang="zh-TW" sz="2800" dirty="0" smtClean="0"/>
                  <a:t>  </a:t>
                </a:r>
                <a14:m>
                  <m:oMath xmlns:m="http://schemas.openxmlformats.org/officeDocument/2006/math">
                    <m:f>
                      <m:fPr>
                        <m:ctrlPr>
                          <a:rPr lang="zh-TW" altLang="zh-TW" sz="2800" i="1">
                            <a:latin typeface="Cambria Math" panose="02040503050406030204" pitchFamily="18" charset="0"/>
                          </a:rPr>
                        </m:ctrlPr>
                      </m:fPr>
                      <m:num>
                        <m:sSubSup>
                          <m:sSubSupPr>
                            <m:ctrlPr>
                              <a:rPr lang="zh-TW" altLang="zh-TW" sz="2800" i="1">
                                <a:latin typeface="Cambria Math" panose="02040503050406030204" pitchFamily="18" charset="0"/>
                              </a:rPr>
                            </m:ctrlPr>
                          </m:sSubSupPr>
                          <m:e>
                            <m:r>
                              <a:rPr lang="en-US" altLang="zh-TW" sz="2800" i="1">
                                <a:latin typeface="Cambria Math"/>
                              </a:rPr>
                              <m:t>𝑥</m:t>
                            </m:r>
                          </m:e>
                          <m:sub>
                            <m:r>
                              <a:rPr lang="en-US" altLang="zh-TW" sz="2800" i="1">
                                <a:latin typeface="Cambria Math"/>
                              </a:rPr>
                              <m:t>𝑖𝑗</m:t>
                            </m:r>
                          </m:sub>
                          <m:sup>
                            <m:r>
                              <a:rPr lang="en-US" altLang="zh-TW" sz="2800" i="1">
                                <a:latin typeface="Cambria Math"/>
                              </a:rPr>
                              <m:t>𝑘</m:t>
                            </m:r>
                          </m:sup>
                        </m:sSubSup>
                      </m:num>
                      <m:den>
                        <m:r>
                          <a:rPr lang="en-US" altLang="zh-TW" sz="2800">
                            <a:latin typeface="Cambria Math"/>
                          </a:rPr>
                          <m:t> </m:t>
                        </m:r>
                        <m:sSub>
                          <m:sSubPr>
                            <m:ctrlPr>
                              <a:rPr lang="zh-TW" altLang="zh-TW" sz="2800" i="1">
                                <a:latin typeface="Cambria Math" panose="02040503050406030204" pitchFamily="18" charset="0"/>
                              </a:rPr>
                            </m:ctrlPr>
                          </m:sSubPr>
                          <m:e>
                            <m:r>
                              <a:rPr lang="en-US" altLang="zh-TW" sz="2800" i="1">
                                <a:latin typeface="Cambria Math"/>
                              </a:rPr>
                              <m:t>𝑥</m:t>
                            </m:r>
                          </m:e>
                          <m:sub>
                            <m:r>
                              <a:rPr lang="en-US" altLang="zh-TW" sz="2800" i="1">
                                <a:latin typeface="Cambria Math"/>
                              </a:rPr>
                              <m:t>𝑖𝑗</m:t>
                            </m:r>
                          </m:sub>
                        </m:sSub>
                      </m:den>
                    </m:f>
                  </m:oMath>
                </a14:m>
                <a:r>
                  <a:rPr lang="en-US" altLang="zh-TW" sz="2800" dirty="0"/>
                  <a:t>≤</a:t>
                </a:r>
                <a14:m>
                  <m:oMath xmlns:m="http://schemas.openxmlformats.org/officeDocument/2006/math">
                    <m:sSub>
                      <m:sSubPr>
                        <m:ctrlPr>
                          <a:rPr lang="zh-TW" altLang="zh-TW" sz="2800" i="1">
                            <a:latin typeface="Cambria Math" panose="02040503050406030204" pitchFamily="18" charset="0"/>
                          </a:rPr>
                        </m:ctrlPr>
                      </m:sSubPr>
                      <m:e>
                        <m:r>
                          <a:rPr lang="en-US" altLang="zh-TW" sz="2800" i="1">
                            <a:latin typeface="Cambria Math"/>
                          </a:rPr>
                          <m:t>𝑑</m:t>
                        </m:r>
                      </m:e>
                      <m:sub>
                        <m:r>
                          <a:rPr lang="en-US" altLang="zh-TW" sz="2800" i="1">
                            <a:latin typeface="Cambria Math"/>
                          </a:rPr>
                          <m:t>𝑗𝑘</m:t>
                        </m:r>
                      </m:sub>
                    </m:sSub>
                  </m:oMath>
                </a14:m>
                <a:r>
                  <a:rPr lang="en-US" altLang="zh-TW" sz="2800" dirty="0"/>
                  <a:t> , </a:t>
                </a:r>
                <a14:m>
                  <m:oMath xmlns:m="http://schemas.openxmlformats.org/officeDocument/2006/math">
                    <m:f>
                      <m:fPr>
                        <m:ctrlPr>
                          <a:rPr lang="zh-TW" altLang="zh-TW" sz="2800" i="1">
                            <a:latin typeface="Cambria Math" panose="02040503050406030204" pitchFamily="18" charset="0"/>
                          </a:rPr>
                        </m:ctrlPr>
                      </m:fPr>
                      <m:num>
                        <m:sSubSup>
                          <m:sSubSupPr>
                            <m:ctrlPr>
                              <a:rPr lang="zh-TW" altLang="zh-TW" sz="2800" i="1">
                                <a:latin typeface="Cambria Math" panose="02040503050406030204" pitchFamily="18" charset="0"/>
                              </a:rPr>
                            </m:ctrlPr>
                          </m:sSubSupPr>
                          <m:e>
                            <m:r>
                              <a:rPr lang="en-US" altLang="zh-TW" sz="2800" i="1">
                                <a:latin typeface="Cambria Math"/>
                              </a:rPr>
                              <m:t>𝑥</m:t>
                            </m:r>
                          </m:e>
                          <m:sub>
                            <m:r>
                              <a:rPr lang="en-US" altLang="zh-TW" sz="2800" i="1">
                                <a:latin typeface="Cambria Math"/>
                              </a:rPr>
                              <m:t>h𝑗</m:t>
                            </m:r>
                          </m:sub>
                          <m:sup>
                            <m:r>
                              <a:rPr lang="en-US" altLang="zh-TW" sz="2800" i="1">
                                <a:latin typeface="Cambria Math"/>
                              </a:rPr>
                              <m:t>𝑘</m:t>
                            </m:r>
                          </m:sup>
                        </m:sSubSup>
                      </m:num>
                      <m:den>
                        <m:r>
                          <a:rPr lang="en-US" altLang="zh-TW" sz="2800">
                            <a:latin typeface="Cambria Math"/>
                          </a:rPr>
                          <m:t> </m:t>
                        </m:r>
                        <m:sSub>
                          <m:sSubPr>
                            <m:ctrlPr>
                              <a:rPr lang="zh-TW" altLang="zh-TW" sz="2800" i="1">
                                <a:latin typeface="Cambria Math" panose="02040503050406030204" pitchFamily="18" charset="0"/>
                              </a:rPr>
                            </m:ctrlPr>
                          </m:sSubPr>
                          <m:e>
                            <m:r>
                              <a:rPr lang="en-US" altLang="zh-TW" sz="2800" i="1">
                                <a:latin typeface="Cambria Math"/>
                              </a:rPr>
                              <m:t>𝑥</m:t>
                            </m:r>
                          </m:e>
                          <m:sub>
                            <m:r>
                              <a:rPr lang="en-US" altLang="zh-TW" sz="2800" i="1">
                                <a:latin typeface="Cambria Math"/>
                              </a:rPr>
                              <m:t>h𝑗</m:t>
                            </m:r>
                          </m:sub>
                        </m:sSub>
                      </m:den>
                    </m:f>
                  </m:oMath>
                </a14:m>
                <a:r>
                  <a:rPr lang="en-US" altLang="zh-TW" sz="2800" dirty="0"/>
                  <a:t>≤</a:t>
                </a:r>
                <a14:m>
                  <m:oMath xmlns:m="http://schemas.openxmlformats.org/officeDocument/2006/math">
                    <m:sSub>
                      <m:sSubPr>
                        <m:ctrlPr>
                          <a:rPr lang="zh-TW" altLang="zh-TW" sz="2800" i="1">
                            <a:latin typeface="Cambria Math" panose="02040503050406030204" pitchFamily="18" charset="0"/>
                          </a:rPr>
                        </m:ctrlPr>
                      </m:sSubPr>
                      <m:e>
                        <m:r>
                          <a:rPr lang="en-US" altLang="zh-TW" sz="2800" i="1">
                            <a:latin typeface="Cambria Math"/>
                          </a:rPr>
                          <m:t>𝑑</m:t>
                        </m:r>
                      </m:e>
                      <m:sub>
                        <m:r>
                          <a:rPr lang="en-US" altLang="zh-TW" sz="2800" i="1">
                            <a:latin typeface="Cambria Math"/>
                          </a:rPr>
                          <m:t>𝑗𝑘</m:t>
                        </m:r>
                      </m:sub>
                    </m:sSub>
                  </m:oMath>
                </a14:m>
                <a:r>
                  <a:rPr lang="en-US" altLang="zh-TW" sz="2800" dirty="0"/>
                  <a:t>  </a:t>
                </a:r>
                <a:r>
                  <a:rPr lang="en-US" altLang="zh-TW" sz="2800" i="1" dirty="0"/>
                  <a:t>κ=1, … , t</a:t>
                </a:r>
                <a:endParaRPr lang="zh-TW" altLang="zh-TW" sz="2800" i="1" dirty="0"/>
              </a:p>
              <a:p>
                <a:pPr marL="0" indent="0">
                  <a:buNone/>
                </a:pPr>
                <a:r>
                  <a:rPr lang="en-US" altLang="zh-TW" sz="2800" i="1" dirty="0"/>
                  <a:t> </a:t>
                </a:r>
                <a:r>
                  <a:rPr lang="en-US" altLang="zh-TW" sz="2800" i="1" dirty="0" smtClean="0"/>
                  <a:t>   j=1</a:t>
                </a:r>
                <a:r>
                  <a:rPr lang="en-US" altLang="zh-TW" sz="2800" i="1" dirty="0"/>
                  <a:t>, … ,n  </a:t>
                </a:r>
                <a:r>
                  <a:rPr lang="en-US" altLang="zh-TW" sz="2800" i="1" dirty="0" err="1"/>
                  <a:t>i</a:t>
                </a:r>
                <a:r>
                  <a:rPr lang="en-US" altLang="zh-TW" sz="2800" i="1" dirty="0"/>
                  <a:t>=1, … ,s  and  h=1, … , r.</a:t>
                </a:r>
                <a:endParaRPr lang="zh-TW" altLang="zh-TW" sz="2800" i="1" dirty="0"/>
              </a:p>
              <a:p>
                <a:pPr algn="just">
                  <a:spcAft>
                    <a:spcPts val="1200"/>
                  </a:spcAft>
                </a:pPr>
                <a:endParaRPr lang="zh-TW" altLang="zh-TW" sz="2800" dirty="0"/>
              </a:p>
              <a:p>
                <a:endParaRPr lang="zh-TW" altLang="en-US" sz="2800" dirty="0"/>
              </a:p>
            </p:txBody>
          </p:sp>
        </mc:Choice>
        <mc:Fallback xmlns="">
          <p:sp>
            <p:nvSpPr>
              <p:cNvPr id="3" name="內容版面配置區 2"/>
              <p:cNvSpPr>
                <a:spLocks noGrp="1" noRot="1" noChangeAspect="1" noMove="1" noResize="1" noEditPoints="1" noAdjustHandles="1" noChangeArrowheads="1" noChangeShapeType="1" noTextEdit="1"/>
              </p:cNvSpPr>
              <p:nvPr>
                <p:ph idx="1"/>
              </p:nvPr>
            </p:nvSpPr>
            <p:spPr>
              <a:xfrm>
                <a:off x="693812" y="1196752"/>
                <a:ext cx="10945216" cy="5400600"/>
              </a:xfrm>
              <a:blipFill rotWithShape="0">
                <a:blip r:embed="rId2" cstate="print"/>
                <a:stretch>
                  <a:fillRect l="-724" t="-1242" r="-836"/>
                </a:stretch>
              </a:blipFill>
            </p:spPr>
            <p:txBody>
              <a:bodyPr/>
              <a:lstStyle/>
              <a:p>
                <a:r>
                  <a:rPr lang="zh-TW" altLang="en-US">
                    <a:noFill/>
                  </a:rPr>
                  <a:t> </a:t>
                </a:r>
              </a:p>
            </p:txBody>
          </p:sp>
        </mc:Fallback>
      </mc:AlternateContent>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13</a:t>
            </a:fld>
            <a:endParaRPr lang="zh-TW" altLang="en-US"/>
          </a:p>
        </p:txBody>
      </p:sp>
    </p:spTree>
    <p:extLst>
      <p:ext uri="{BB962C8B-B14F-4D97-AF65-F5344CB8AC3E}">
        <p14:creationId xmlns:p14="http://schemas.microsoft.com/office/powerpoint/2010/main" val="694643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99392"/>
            <a:ext cx="10157354" cy="1397000"/>
          </a:xfrm>
        </p:spPr>
        <p:txBody>
          <a:bodyPr anchor="ctr">
            <a:normAutofit/>
          </a:bodyPr>
          <a:lstStyle/>
          <a:p>
            <a:r>
              <a:rPr lang="en-US" altLang="zh-TW" sz="4000" dirty="0"/>
              <a:t>3.4 Research Subjects and </a:t>
            </a:r>
            <a:r>
              <a:rPr lang="en-US" altLang="zh-TW" sz="4000" dirty="0" smtClean="0"/>
              <a:t>Variables </a:t>
            </a:r>
            <a:r>
              <a:rPr lang="en-US" altLang="zh-TW" sz="4000" dirty="0"/>
              <a:t>(1/2)</a:t>
            </a:r>
            <a:endParaRPr lang="zh-TW" altLang="en-US" sz="4000" dirty="0"/>
          </a:p>
        </p:txBody>
      </p:sp>
      <p:sp>
        <p:nvSpPr>
          <p:cNvPr id="5" name="內容版面配置區 4"/>
          <p:cNvSpPr>
            <a:spLocks noGrp="1"/>
          </p:cNvSpPr>
          <p:nvPr>
            <p:ph idx="1"/>
          </p:nvPr>
        </p:nvSpPr>
        <p:spPr>
          <a:xfrm>
            <a:off x="693812" y="1052736"/>
            <a:ext cx="10157354" cy="864096"/>
          </a:xfrm>
        </p:spPr>
        <p:txBody>
          <a:bodyPr>
            <a:normAutofit/>
          </a:bodyPr>
          <a:lstStyle/>
          <a:p>
            <a:pPr marL="0" indent="0">
              <a:buNone/>
            </a:pPr>
            <a:r>
              <a:rPr lang="en-US" altLang="zh-TW" sz="2800" dirty="0"/>
              <a:t> </a:t>
            </a:r>
            <a:r>
              <a:rPr lang="en-US" altLang="zh-TW" sz="2800" dirty="0" smtClean="0"/>
              <a:t> </a:t>
            </a:r>
            <a:r>
              <a:rPr lang="en-US" altLang="zh-TW" sz="2800" dirty="0" smtClean="0">
                <a:solidFill>
                  <a:srgbClr val="7030A0"/>
                </a:solidFill>
              </a:rPr>
              <a:t>3.4.1 </a:t>
            </a:r>
            <a:r>
              <a:rPr lang="en-US" altLang="zh-TW" sz="2800" dirty="0">
                <a:solidFill>
                  <a:srgbClr val="7030A0"/>
                </a:solidFill>
              </a:rPr>
              <a:t>R</a:t>
            </a:r>
            <a:r>
              <a:rPr lang="en-US" altLang="zh-TW" sz="2800" dirty="0"/>
              <a:t>esearch </a:t>
            </a:r>
            <a:r>
              <a:rPr lang="en-US" altLang="zh-TW" sz="2800" dirty="0" smtClean="0"/>
              <a:t>Subjects</a:t>
            </a:r>
          </a:p>
          <a:p>
            <a:endParaRPr lang="zh-TW" altLang="en-US" sz="2800" dirty="0"/>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投影片編號版面配置區 3"/>
          <p:cNvSpPr>
            <a:spLocks noGrp="1"/>
          </p:cNvSpPr>
          <p:nvPr>
            <p:ph type="sldNum" sz="quarter" idx="12"/>
          </p:nvPr>
        </p:nvSpPr>
        <p:spPr/>
        <p:txBody>
          <a:bodyPr/>
          <a:lstStyle/>
          <a:p>
            <a:fld id="{EB37DED6-D4C7-42EE-AB49-D2E39E64FDE4}" type="slidenum">
              <a:rPr lang="en-US" altLang="zh-TW" smtClean="0"/>
              <a:pPr/>
              <a:t>14</a:t>
            </a:fld>
            <a:endParaRPr lang="zh-TW" altLang="en-US"/>
          </a:p>
        </p:txBody>
      </p:sp>
      <p:graphicFrame>
        <p:nvGraphicFramePr>
          <p:cNvPr id="6" name="表格 5"/>
          <p:cNvGraphicFramePr>
            <a:graphicFrameLocks noGrp="1"/>
          </p:cNvGraphicFramePr>
          <p:nvPr>
            <p:extLst>
              <p:ext uri="{D42A27DB-BD31-4B8C-83A1-F6EECF244321}">
                <p14:modId xmlns:p14="http://schemas.microsoft.com/office/powerpoint/2010/main" val="486367126"/>
              </p:ext>
            </p:extLst>
          </p:nvPr>
        </p:nvGraphicFramePr>
        <p:xfrm>
          <a:off x="1125860" y="1700808"/>
          <a:ext cx="10081120" cy="4824538"/>
        </p:xfrm>
        <a:graphic>
          <a:graphicData uri="http://schemas.openxmlformats.org/drawingml/2006/table">
            <a:tbl>
              <a:tblPr firstRow="1" firstCol="1" bandRow="1">
                <a:tableStyleId>{69012ECD-51FC-41F1-AA8D-1B2483CD663E}</a:tableStyleId>
              </a:tblPr>
              <a:tblGrid>
                <a:gridCol w="600685"/>
                <a:gridCol w="6312083"/>
                <a:gridCol w="2232248"/>
                <a:gridCol w="936104"/>
              </a:tblGrid>
              <a:tr h="389070">
                <a:tc>
                  <a:txBody>
                    <a:bodyPr/>
                    <a:lstStyle/>
                    <a:p>
                      <a:pPr indent="-2540" algn="l">
                        <a:lnSpc>
                          <a:spcPts val="1800"/>
                        </a:lnSpc>
                        <a:spcAft>
                          <a:spcPts val="0"/>
                        </a:spcAft>
                      </a:pPr>
                      <a:r>
                        <a:rPr lang="en-US" sz="1800" kern="100" dirty="0">
                          <a:effectLst/>
                        </a:rPr>
                        <a:t>NO</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School name</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Category</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Group</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719797">
                <a:tc>
                  <a:txBody>
                    <a:bodyPr/>
                    <a:lstStyle/>
                    <a:p>
                      <a:pPr indent="-2540" algn="l">
                        <a:lnSpc>
                          <a:spcPts val="1800"/>
                        </a:lnSpc>
                        <a:spcAft>
                          <a:spcPts val="0"/>
                        </a:spcAft>
                      </a:pPr>
                      <a:r>
                        <a:rPr lang="en-US" sz="1800" kern="100">
                          <a:effectLst/>
                        </a:rPr>
                        <a:t>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err="1">
                          <a:solidFill>
                            <a:srgbClr val="FF0000"/>
                          </a:solidFill>
                          <a:effectLst/>
                        </a:rPr>
                        <a:t>Juang</a:t>
                      </a:r>
                      <a:r>
                        <a:rPr lang="en-US" sz="1800" kern="100" dirty="0">
                          <a:solidFill>
                            <a:srgbClr val="FF0000"/>
                          </a:solidFill>
                          <a:effectLst/>
                        </a:rPr>
                        <a:t> Jing Vocational High School</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solidFill>
                            <a:srgbClr val="FF0000"/>
                          </a:solidFill>
                          <a:effectLst/>
                        </a:rPr>
                        <a:t>Vocational High School</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719797">
                <a:tc>
                  <a:txBody>
                    <a:bodyPr/>
                    <a:lstStyle/>
                    <a:p>
                      <a:pPr indent="-2540" algn="l">
                        <a:lnSpc>
                          <a:spcPts val="1800"/>
                        </a:lnSpc>
                        <a:spcAft>
                          <a:spcPts val="0"/>
                        </a:spcAft>
                      </a:pPr>
                      <a:r>
                        <a:rPr lang="en-US" sz="1800" kern="100">
                          <a:effectLst/>
                        </a:rPr>
                        <a:t>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solidFill>
                            <a:srgbClr val="FF0000"/>
                          </a:solidFill>
                          <a:effectLst/>
                        </a:rPr>
                        <a:t>Kai Ming Senior Technical and Commercial Vocational School</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solidFill>
                            <a:srgbClr val="FF0000"/>
                          </a:solidFill>
                          <a:effectLst/>
                        </a:rPr>
                        <a:t>Vocational High School</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719797">
                <a:tc>
                  <a:txBody>
                    <a:bodyPr/>
                    <a:lstStyle/>
                    <a:p>
                      <a:pPr indent="-2540" algn="l">
                        <a:lnSpc>
                          <a:spcPts val="1800"/>
                        </a:lnSpc>
                        <a:spcAft>
                          <a:spcPts val="0"/>
                        </a:spcAft>
                      </a:pPr>
                      <a:r>
                        <a:rPr lang="en-US" sz="1800" kern="100">
                          <a:effectLst/>
                        </a:rPr>
                        <a:t>3</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solidFill>
                            <a:srgbClr val="FF0000"/>
                          </a:solidFill>
                          <a:effectLst/>
                        </a:rPr>
                        <a:t>Nan Chiang Industrial and Commercial Senior High School</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solidFill>
                            <a:srgbClr val="FF0000"/>
                          </a:solidFill>
                          <a:effectLst/>
                        </a:rPr>
                        <a:t>Vocational High School</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719797">
                <a:tc>
                  <a:txBody>
                    <a:bodyPr/>
                    <a:lstStyle/>
                    <a:p>
                      <a:pPr indent="-2540" algn="l">
                        <a:lnSpc>
                          <a:spcPts val="1800"/>
                        </a:lnSpc>
                        <a:spcAft>
                          <a:spcPts val="0"/>
                        </a:spcAft>
                      </a:pPr>
                      <a:r>
                        <a:rPr lang="en-US" sz="1800" kern="100" dirty="0">
                          <a:effectLst/>
                        </a:rPr>
                        <a:t>4</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err="1">
                          <a:solidFill>
                            <a:srgbClr val="FF0000"/>
                          </a:solidFill>
                          <a:effectLst/>
                        </a:rPr>
                        <a:t>Neng</a:t>
                      </a:r>
                      <a:r>
                        <a:rPr lang="en-US" sz="1800" kern="100" dirty="0">
                          <a:solidFill>
                            <a:srgbClr val="FF0000"/>
                          </a:solidFill>
                          <a:effectLst/>
                        </a:rPr>
                        <a:t> Ren Home Economic And Commercial Vocational High School</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solidFill>
                            <a:srgbClr val="FF0000"/>
                          </a:solidFill>
                          <a:effectLst/>
                        </a:rPr>
                        <a:t>Vocational High School</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89070">
                <a:tc>
                  <a:txBody>
                    <a:bodyPr/>
                    <a:lstStyle/>
                    <a:p>
                      <a:pPr indent="-2540" algn="l">
                        <a:lnSpc>
                          <a:spcPts val="1800"/>
                        </a:lnSpc>
                        <a:spcAft>
                          <a:spcPts val="0"/>
                        </a:spcAft>
                      </a:pPr>
                      <a:r>
                        <a:rPr lang="en-US" sz="1800" kern="100">
                          <a:effectLst/>
                        </a:rPr>
                        <a:t>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effectLst/>
                        </a:rPr>
                        <a:t>New Taipei Municipal Hsin Tien Senior High school</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effectLst/>
                        </a:rPr>
                        <a:t>Senior High School</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89070">
                <a:tc>
                  <a:txBody>
                    <a:bodyPr/>
                    <a:lstStyle/>
                    <a:p>
                      <a:pPr indent="-2540" algn="l">
                        <a:lnSpc>
                          <a:spcPts val="1800"/>
                        </a:lnSpc>
                        <a:spcAft>
                          <a:spcPts val="0"/>
                        </a:spcAft>
                      </a:pPr>
                      <a:r>
                        <a:rPr lang="en-US" sz="1800" kern="100">
                          <a:effectLst/>
                        </a:rPr>
                        <a:t>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effectLst/>
                        </a:rPr>
                        <a:t>New Taipei Municipal An Kang High School</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effectLst/>
                        </a:rPr>
                        <a:t>complete school</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89070">
                <a:tc>
                  <a:txBody>
                    <a:bodyPr/>
                    <a:lstStyle/>
                    <a:p>
                      <a:pPr indent="-2540" algn="l">
                        <a:lnSpc>
                          <a:spcPts val="1800"/>
                        </a:lnSpc>
                        <a:spcAft>
                          <a:spcPts val="0"/>
                        </a:spcAft>
                      </a:pPr>
                      <a:r>
                        <a:rPr lang="en-US" sz="1800" kern="100">
                          <a:effectLst/>
                        </a:rPr>
                        <a:t>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effectLst/>
                        </a:rPr>
                        <a:t>Our Lady Of Providence Girls' High School</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effectLst/>
                        </a:rPr>
                        <a:t>Senior High School</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89070">
                <a:tc>
                  <a:txBody>
                    <a:bodyPr/>
                    <a:lstStyle/>
                    <a:p>
                      <a:pPr indent="-2540" algn="l">
                        <a:lnSpc>
                          <a:spcPts val="1800"/>
                        </a:lnSpc>
                        <a:spcAft>
                          <a:spcPts val="0"/>
                        </a:spcAft>
                      </a:pPr>
                      <a:r>
                        <a:rPr lang="en-US" sz="1800" kern="100">
                          <a:effectLst/>
                        </a:rPr>
                        <a:t>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dirty="0">
                          <a:effectLst/>
                        </a:rPr>
                        <a:t>Chi Jen Senior High School</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l">
                        <a:lnSpc>
                          <a:spcPts val="1800"/>
                        </a:lnSpc>
                        <a:spcAft>
                          <a:spcPts val="0"/>
                        </a:spcAft>
                      </a:pPr>
                      <a:r>
                        <a:rPr lang="en-US" sz="1800" kern="100">
                          <a:effectLst/>
                        </a:rPr>
                        <a:t>Senior High School</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4005591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216024"/>
            <a:ext cx="10157354" cy="908720"/>
          </a:xfrm>
        </p:spPr>
        <p:txBody>
          <a:bodyPr anchor="ctr">
            <a:normAutofit/>
          </a:bodyPr>
          <a:lstStyle/>
          <a:p>
            <a:r>
              <a:rPr lang="en-US" altLang="zh-TW" sz="4000" dirty="0"/>
              <a:t>3.4 Research Subjects and Variables </a:t>
            </a:r>
            <a:r>
              <a:rPr lang="en-US" altLang="zh-TW" sz="4000" dirty="0" smtClean="0"/>
              <a:t>(2/2</a:t>
            </a:r>
            <a:r>
              <a:rPr lang="en-US" altLang="zh-TW" sz="4000" dirty="0"/>
              <a:t>)</a:t>
            </a:r>
            <a:endParaRPr lang="zh-TW" altLang="en-US" sz="4000" dirty="0"/>
          </a:p>
        </p:txBody>
      </p:sp>
      <p:sp>
        <p:nvSpPr>
          <p:cNvPr id="3" name="內容版面配置區 2"/>
          <p:cNvSpPr>
            <a:spLocks noGrp="1"/>
          </p:cNvSpPr>
          <p:nvPr>
            <p:ph idx="1"/>
          </p:nvPr>
        </p:nvSpPr>
        <p:spPr>
          <a:xfrm>
            <a:off x="765820" y="980728"/>
            <a:ext cx="10157354" cy="936104"/>
          </a:xfrm>
        </p:spPr>
        <p:txBody>
          <a:bodyPr>
            <a:normAutofit/>
          </a:bodyPr>
          <a:lstStyle/>
          <a:p>
            <a:pPr algn="just" hangingPunct="0">
              <a:spcBef>
                <a:spcPts val="1200"/>
              </a:spcBef>
            </a:pPr>
            <a:r>
              <a:rPr lang="en-US" altLang="zh-TW" dirty="0" smtClean="0"/>
              <a:t>Pearson’s </a:t>
            </a:r>
            <a:r>
              <a:rPr lang="en-US" altLang="zh-TW" dirty="0"/>
              <a:t>correlation analysis </a:t>
            </a:r>
            <a:r>
              <a:rPr lang="en-US" altLang="zh-TW" dirty="0">
                <a:solidFill>
                  <a:srgbClr val="7030A0"/>
                </a:solidFill>
              </a:rPr>
              <a:t>was </a:t>
            </a:r>
            <a:r>
              <a:rPr lang="en-US" altLang="zh-TW" dirty="0" smtClean="0">
                <a:solidFill>
                  <a:srgbClr val="7030A0"/>
                </a:solidFill>
              </a:rPr>
              <a:t> </a:t>
            </a:r>
            <a:r>
              <a:rPr lang="en-US" altLang="zh-TW" dirty="0">
                <a:solidFill>
                  <a:srgbClr val="7030A0"/>
                </a:solidFill>
              </a:rPr>
              <a:t>used </a:t>
            </a:r>
            <a:r>
              <a:rPr lang="en-US" altLang="zh-TW" dirty="0"/>
              <a:t>for preliminary analysis of the level of correlation between the inputs and outputs </a:t>
            </a:r>
            <a:r>
              <a:rPr lang="en-US" altLang="zh-TW" dirty="0" smtClean="0"/>
              <a:t>.</a:t>
            </a:r>
            <a:endParaRPr lang="zh-TW" altLang="en-US" sz="2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15</a:t>
            </a:fld>
            <a:endParaRPr lang="zh-TW" altLang="en-US"/>
          </a:p>
        </p:txBody>
      </p:sp>
      <p:graphicFrame>
        <p:nvGraphicFramePr>
          <p:cNvPr id="6" name="表格 5"/>
          <p:cNvGraphicFramePr>
            <a:graphicFrameLocks noGrp="1"/>
          </p:cNvGraphicFramePr>
          <p:nvPr>
            <p:extLst>
              <p:ext uri="{D42A27DB-BD31-4B8C-83A1-F6EECF244321}">
                <p14:modId xmlns:p14="http://schemas.microsoft.com/office/powerpoint/2010/main" val="1405099870"/>
              </p:ext>
            </p:extLst>
          </p:nvPr>
        </p:nvGraphicFramePr>
        <p:xfrm>
          <a:off x="1117309" y="2198760"/>
          <a:ext cx="9937105" cy="4202041"/>
        </p:xfrm>
        <a:graphic>
          <a:graphicData uri="http://schemas.openxmlformats.org/drawingml/2006/table">
            <a:tbl>
              <a:tblPr firstRow="1" firstCol="1" bandRow="1"/>
              <a:tblGrid>
                <a:gridCol w="2107163"/>
                <a:gridCol w="1511637"/>
                <a:gridCol w="1205736"/>
                <a:gridCol w="864096"/>
                <a:gridCol w="1584176"/>
                <a:gridCol w="1368152"/>
                <a:gridCol w="1296145"/>
              </a:tblGrid>
              <a:tr h="1008112">
                <a:tc>
                  <a:txBody>
                    <a:bodyPr/>
                    <a:lstStyle/>
                    <a:p>
                      <a:endParaRPr lang="zh-TW" sz="1800" kern="100" dirty="0">
                        <a:effectLst/>
                        <a:latin typeface="Calibri" panose="020F0502020204030204" pitchFamily="34" charset="0"/>
                        <a:cs typeface="Times New Roman" panose="02020603050405020304" pitchFamily="18" charset="0"/>
                      </a:endParaRPr>
                    </a:p>
                  </a:txBody>
                  <a:tcPr marL="68580" marR="68580" marT="0" marB="0">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6350"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number of subject groups</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3175"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 number of teachers</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3175"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staff</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3175"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namely the number of school students</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3175"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number of graduates</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101600" algn="ctr">
                        <a:lnSpc>
                          <a:spcPts val="1800"/>
                        </a:lnSpc>
                        <a:spcAft>
                          <a:spcPts val="0"/>
                        </a:spcAft>
                      </a:pPr>
                      <a:r>
                        <a:rPr lang="en-US" sz="2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classes</a:t>
                      </a:r>
                      <a:endParaRPr lang="zh-TW" sz="44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576064">
                <a:tc>
                  <a:txBody>
                    <a:bodyPr/>
                    <a:lstStyle/>
                    <a:p>
                      <a:pPr indent="101600"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number of subject groups</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0.155</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0.088</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0.691</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0.631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0.686</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9050" cap="flat" cmpd="sng" algn="ctr">
                      <a:solidFill>
                        <a:srgbClr val="000000"/>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r>
              <a:tr h="576064">
                <a:tc>
                  <a:txBody>
                    <a:bodyPr/>
                    <a:lstStyle/>
                    <a:p>
                      <a:pPr indent="-1905"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number of teachers</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0.155</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0.335</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0.007</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0.101</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0.029</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r>
              <a:tr h="504056">
                <a:tc>
                  <a:txBody>
                    <a:bodyPr/>
                    <a:lstStyle/>
                    <a:p>
                      <a:pPr indent="-1905"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staff</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0.089</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0.335</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0.495</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0.354</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0.504</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r>
              <a:tr h="720080">
                <a:tc>
                  <a:txBody>
                    <a:bodyPr/>
                    <a:lstStyle/>
                    <a:p>
                      <a:pPr indent="-1905"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namely the number of school students</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0.691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0.007</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0.496</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0.914</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0.993</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r>
              <a:tr h="433242">
                <a:tc>
                  <a:txBody>
                    <a:bodyPr/>
                    <a:lstStyle/>
                    <a:p>
                      <a:pPr indent="-1905"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number of graduates</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0.631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0.101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0.354</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0.914</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0.916</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r>
              <a:tr h="360465">
                <a:tc>
                  <a:txBody>
                    <a:bodyPr/>
                    <a:lstStyle/>
                    <a:p>
                      <a:pPr indent="-1905" algn="ctr">
                        <a:lnSpc>
                          <a:spcPts val="1800"/>
                        </a:lnSpc>
                        <a:spcAft>
                          <a:spcPts val="0"/>
                        </a:spcAft>
                      </a:pPr>
                      <a:r>
                        <a:rPr lang="en-US" sz="20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classes</a:t>
                      </a:r>
                      <a:endParaRPr lang="zh-TW" sz="4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0.686</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0.029</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0.504</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0.992</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0.916</a:t>
                      </a:r>
                      <a:endParaRPr lang="zh-TW" sz="36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540" algn="ctr">
                        <a:lnSpc>
                          <a:spcPts val="1800"/>
                        </a:lnSpc>
                        <a:spcAft>
                          <a:spcPts val="0"/>
                        </a:spcAft>
                      </a:pPr>
                      <a:r>
                        <a:rPr lang="en-US" sz="2400" kern="100" dirty="0">
                          <a:solidFill>
                            <a:srgbClr val="000000"/>
                          </a:solidFill>
                          <a:effectLst/>
                          <a:latin typeface="Times New Roman" panose="02020603050405020304" pitchFamily="18" charset="0"/>
                          <a:ea typeface="新細明體" panose="02020500000000000000" pitchFamily="18" charset="-120"/>
                          <a:cs typeface="Times New Roman" panose="02020603050405020304" pitchFamily="18" charset="0"/>
                        </a:rPr>
                        <a:t>1</a:t>
                      </a:r>
                      <a:endParaRPr lang="zh-TW" sz="36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lnL>
                      <a:noFill/>
                    </a:lnL>
                    <a:lnR>
                      <a:noFill/>
                    </a:lnR>
                    <a:lnT w="12700" cap="flat" cmpd="sng" algn="ctr">
                      <a:solidFill>
                        <a:srgbClr val="7F7F7F"/>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37110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81844" y="1887984"/>
            <a:ext cx="10157354" cy="1397000"/>
          </a:xfrm>
        </p:spPr>
        <p:txBody>
          <a:bodyPr anchor="ctr">
            <a:normAutofit/>
          </a:bodyPr>
          <a:lstStyle/>
          <a:p>
            <a:r>
              <a:rPr lang="en-US" altLang="zh-TW" sz="4800" dirty="0"/>
              <a:t>4.	EMPIRICAL RESULTS</a:t>
            </a:r>
            <a:endParaRPr lang="zh-TW" altLang="en-US" sz="4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16</a:t>
            </a:fld>
            <a:endParaRPr lang="zh-TW" altLang="en-US"/>
          </a:p>
        </p:txBody>
      </p:sp>
    </p:spTree>
    <p:extLst>
      <p:ext uri="{BB962C8B-B14F-4D97-AF65-F5344CB8AC3E}">
        <p14:creationId xmlns:p14="http://schemas.microsoft.com/office/powerpoint/2010/main" val="2493781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116632"/>
            <a:ext cx="10157354" cy="1048544"/>
          </a:xfrm>
        </p:spPr>
        <p:txBody>
          <a:bodyPr anchor="ctr"/>
          <a:lstStyle/>
          <a:p>
            <a:r>
              <a:rPr lang="en-US" altLang="zh-TW" dirty="0"/>
              <a:t>4.1 DEA Analysis</a:t>
            </a:r>
            <a:endParaRPr lang="zh-TW" altLang="en-US" dirty="0"/>
          </a:p>
        </p:txBody>
      </p:sp>
      <p:graphicFrame>
        <p:nvGraphicFramePr>
          <p:cNvPr id="14" name="內容版面配置區 13"/>
          <p:cNvGraphicFramePr>
            <a:graphicFrameLocks noGrp="1"/>
          </p:cNvGraphicFramePr>
          <p:nvPr>
            <p:ph sz="half" idx="1"/>
            <p:extLst>
              <p:ext uri="{D42A27DB-BD31-4B8C-83A1-F6EECF244321}">
                <p14:modId xmlns:p14="http://schemas.microsoft.com/office/powerpoint/2010/main" val="1604775310"/>
              </p:ext>
            </p:extLst>
          </p:nvPr>
        </p:nvGraphicFramePr>
        <p:xfrm>
          <a:off x="1269876" y="3488903"/>
          <a:ext cx="9628060" cy="2592291"/>
        </p:xfrm>
        <a:graphic>
          <a:graphicData uri="http://schemas.openxmlformats.org/drawingml/2006/table">
            <a:tbl>
              <a:tblPr firstRow="1" firstCol="1" bandRow="1">
                <a:tableStyleId>{69012ECD-51FC-41F1-AA8D-1B2483CD663E}</a:tableStyleId>
              </a:tblPr>
              <a:tblGrid>
                <a:gridCol w="1416389"/>
                <a:gridCol w="1172669"/>
                <a:gridCol w="1172669"/>
                <a:gridCol w="1173665"/>
                <a:gridCol w="1172669"/>
                <a:gridCol w="1173665"/>
                <a:gridCol w="1172669"/>
                <a:gridCol w="1173665"/>
              </a:tblGrid>
              <a:tr h="287947">
                <a:tc>
                  <a:txBody>
                    <a:bodyPr/>
                    <a:lstStyle/>
                    <a:p>
                      <a:pPr indent="-2540" algn="ctr">
                        <a:lnSpc>
                          <a:spcPts val="1800"/>
                        </a:lnSpc>
                        <a:spcAft>
                          <a:spcPts val="0"/>
                        </a:spcAft>
                      </a:pPr>
                      <a:r>
                        <a:rPr lang="en-US" sz="1800" kern="100" dirty="0">
                          <a:effectLst/>
                        </a:rPr>
                        <a:t>DMU</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2007</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2008</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2009</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2010</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2011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2012</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Average</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dirty="0">
                          <a:solidFill>
                            <a:srgbClr val="FF0000"/>
                          </a:solidFill>
                          <a:effectLst/>
                        </a:rPr>
                        <a:t>1</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1</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0.835</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0.972</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solidFill>
                            <a:srgbClr val="FF0000"/>
                          </a:solidFill>
                          <a:effectLst/>
                        </a:rPr>
                        <a:t>2</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0.675</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0.871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1</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0.924</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solidFill>
                            <a:srgbClr val="FF0000"/>
                          </a:solidFill>
                          <a:effectLst/>
                        </a:rPr>
                        <a:t>3</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0.962</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0.993</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0.896</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0.975</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solidFill>
                            <a:srgbClr val="FF0000"/>
                          </a:solidFill>
                          <a:effectLst/>
                        </a:rPr>
                        <a:t>4</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0.992</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0.952</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1</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1</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solidFill>
                            <a:srgbClr val="FF0000"/>
                          </a:solidFill>
                          <a:effectLst/>
                        </a:rPr>
                        <a:t>0.848</a:t>
                      </a:r>
                      <a:endParaRPr lang="zh-TW" sz="20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solidFill>
                            <a:srgbClr val="FF0000"/>
                          </a:solidFill>
                          <a:effectLst/>
                        </a:rPr>
                        <a:t>0.965</a:t>
                      </a:r>
                      <a:endParaRPr lang="zh-TW" sz="20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effectLst/>
                        </a:rPr>
                        <a:t>5</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0.729</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0.748</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0.767</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0.751</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0.736</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0.788</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effectLst/>
                        </a:rPr>
                        <a:t>6</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0.360</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0.286</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0.274</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0.299</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0.342</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0.385</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0.325</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a:effectLst/>
                        </a:rPr>
                        <a:t>7</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0.542</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0.524</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0.579</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0.521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0.527</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0.470</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0.527</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r h="288043">
                <a:tc>
                  <a:txBody>
                    <a:bodyPr/>
                    <a:lstStyle/>
                    <a:p>
                      <a:pPr indent="-2540" algn="ctr">
                        <a:lnSpc>
                          <a:spcPts val="1800"/>
                        </a:lnSpc>
                        <a:spcAft>
                          <a:spcPts val="0"/>
                        </a:spcAft>
                      </a:pPr>
                      <a:r>
                        <a:rPr lang="en-US" sz="1800" kern="100" dirty="0">
                          <a:effectLst/>
                        </a:rPr>
                        <a:t>8</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0.911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0.522</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0.591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0.621</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a:effectLst/>
                        </a:rPr>
                        <a:t>0.584</a:t>
                      </a:r>
                      <a:endParaRPr lang="zh-TW" sz="20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c>
                  <a:txBody>
                    <a:bodyPr/>
                    <a:lstStyle/>
                    <a:p>
                      <a:pPr indent="-2540" algn="ctr">
                        <a:lnSpc>
                          <a:spcPts val="1800"/>
                        </a:lnSpc>
                        <a:spcAft>
                          <a:spcPts val="0"/>
                        </a:spcAft>
                      </a:pPr>
                      <a:r>
                        <a:rPr lang="en-US" sz="1800" kern="100" dirty="0">
                          <a:effectLst/>
                        </a:rPr>
                        <a:t>0.705</a:t>
                      </a:r>
                      <a:endParaRPr lang="zh-TW" sz="20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24735" marR="24735" marT="0" marB="0" anchor="ctr"/>
                </a:tc>
              </a:tr>
            </a:tbl>
          </a:graphicData>
        </a:graphic>
      </p:graphicFrame>
      <p:sp>
        <p:nvSpPr>
          <p:cNvPr id="15" name="內容版面配置區 14"/>
          <p:cNvSpPr>
            <a:spLocks noGrp="1"/>
          </p:cNvSpPr>
          <p:nvPr>
            <p:ph sz="half" idx="2"/>
          </p:nvPr>
        </p:nvSpPr>
        <p:spPr>
          <a:xfrm>
            <a:off x="1035078" y="1052736"/>
            <a:ext cx="10171901" cy="1728192"/>
          </a:xfrm>
        </p:spPr>
        <p:txBody>
          <a:bodyPr>
            <a:noAutofit/>
          </a:bodyPr>
          <a:lstStyle/>
          <a:p>
            <a:pPr marL="457200" indent="-457200" algn="just">
              <a:buFont typeface="+mj-lt"/>
              <a:buAutoNum type="arabicPeriod"/>
            </a:pPr>
            <a:r>
              <a:rPr lang="en-US" altLang="zh-TW" dirty="0" smtClean="0"/>
              <a:t>Referring to the table below, it indicates </a:t>
            </a:r>
            <a:r>
              <a:rPr lang="en-US" altLang="zh-TW" dirty="0"/>
              <a:t>that the efficiency value of vocational schools is greater than that of high schools under the DEA model, as high schools had almost no efficiency. The total efficiency of vocational schools was nearly 1 (TE = 1) in each of the six </a:t>
            </a:r>
            <a:r>
              <a:rPr lang="en-US" altLang="zh-TW" dirty="0" smtClean="0"/>
              <a:t>years.</a:t>
            </a:r>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17</a:t>
            </a:fld>
            <a:endParaRPr lang="zh-TW" altLang="en-US"/>
          </a:p>
        </p:txBody>
      </p:sp>
    </p:spTree>
    <p:extLst>
      <p:ext uri="{BB962C8B-B14F-4D97-AF65-F5344CB8AC3E}">
        <p14:creationId xmlns:p14="http://schemas.microsoft.com/office/powerpoint/2010/main" val="3188006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820" y="76200"/>
            <a:ext cx="10157354" cy="976536"/>
          </a:xfrm>
        </p:spPr>
        <p:txBody>
          <a:bodyPr anchor="ctr"/>
          <a:lstStyle/>
          <a:p>
            <a:r>
              <a:rPr lang="en-US" altLang="zh-TW" dirty="0"/>
              <a:t>4.2 Cross-efficiency Analysis</a:t>
            </a:r>
            <a:endParaRPr lang="zh-TW" altLang="en-US" dirty="0"/>
          </a:p>
        </p:txBody>
      </p:sp>
      <p:sp>
        <p:nvSpPr>
          <p:cNvPr id="3" name="內容版面配置區 2"/>
          <p:cNvSpPr>
            <a:spLocks noGrp="1"/>
          </p:cNvSpPr>
          <p:nvPr>
            <p:ph idx="1"/>
          </p:nvPr>
        </p:nvSpPr>
        <p:spPr>
          <a:xfrm>
            <a:off x="981844" y="980728"/>
            <a:ext cx="10157354" cy="1944216"/>
          </a:xfrm>
        </p:spPr>
        <p:txBody>
          <a:bodyPr>
            <a:noAutofit/>
          </a:bodyPr>
          <a:lstStyle/>
          <a:p>
            <a:pPr algn="just"/>
            <a:r>
              <a:rPr lang="en-US" altLang="zh-TW" dirty="0"/>
              <a:t>Vocational schools were observed to be generally more efficient than senior high </a:t>
            </a:r>
            <a:r>
              <a:rPr lang="en-US" altLang="zh-TW" dirty="0" smtClean="0"/>
              <a:t>schools. Under </a:t>
            </a:r>
            <a:r>
              <a:rPr lang="en-US" altLang="zh-TW" dirty="0"/>
              <a:t>the government free tuition policy, vocational high schools received more educational subsidies and were able to attract more students, thereby significantly improving their operations. </a:t>
            </a:r>
            <a:endParaRPr lang="en-US" altLang="zh-TW" dirty="0" smtClean="0"/>
          </a:p>
          <a:p>
            <a:endParaRPr lang="zh-TW" altLang="en-US"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18</a:t>
            </a:fld>
            <a:endParaRPr lang="zh-TW" altLang="en-US"/>
          </a:p>
        </p:txBody>
      </p:sp>
      <p:graphicFrame>
        <p:nvGraphicFramePr>
          <p:cNvPr id="7" name="表格 6"/>
          <p:cNvGraphicFramePr>
            <a:graphicFrameLocks noGrp="1"/>
          </p:cNvGraphicFramePr>
          <p:nvPr>
            <p:extLst>
              <p:ext uri="{D42A27DB-BD31-4B8C-83A1-F6EECF244321}">
                <p14:modId xmlns:p14="http://schemas.microsoft.com/office/powerpoint/2010/main" val="1489516022"/>
              </p:ext>
            </p:extLst>
          </p:nvPr>
        </p:nvGraphicFramePr>
        <p:xfrm>
          <a:off x="1485899" y="3068960"/>
          <a:ext cx="9577065" cy="3312365"/>
        </p:xfrm>
        <a:graphic>
          <a:graphicData uri="http://schemas.openxmlformats.org/drawingml/2006/table">
            <a:tbl>
              <a:tblPr firstRow="1" firstCol="1" bandRow="1">
                <a:tableStyleId>{69012ECD-51FC-41F1-AA8D-1B2483CD663E}</a:tableStyleId>
              </a:tblPr>
              <a:tblGrid>
                <a:gridCol w="1113614"/>
                <a:gridCol w="1336334"/>
                <a:gridCol w="1113612"/>
                <a:gridCol w="1187853"/>
                <a:gridCol w="1187853"/>
                <a:gridCol w="1187853"/>
                <a:gridCol w="1262093"/>
                <a:gridCol w="1187853"/>
              </a:tblGrid>
              <a:tr h="382037">
                <a:tc>
                  <a:txBody>
                    <a:bodyPr/>
                    <a:lstStyle/>
                    <a:p>
                      <a:pPr indent="-2540" algn="ctr">
                        <a:lnSpc>
                          <a:spcPts val="1800"/>
                        </a:lnSpc>
                        <a:spcAft>
                          <a:spcPts val="0"/>
                        </a:spcAft>
                      </a:pPr>
                      <a:r>
                        <a:rPr lang="en-US" sz="1800" kern="100" dirty="0">
                          <a:effectLst/>
                        </a:rPr>
                        <a:t>DMU</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2007</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2008</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2009</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2010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2011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2012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Average</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0.599</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0.849</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0.744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0.743</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0.726</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0.638</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0.717</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solidFill>
                            <a:srgbClr val="FF0000"/>
                          </a:solidFill>
                          <a:effectLst/>
                        </a:rPr>
                        <a:t>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0.448</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0.826</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0.972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0.964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0.959</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0.977</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0.858</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solidFill>
                            <a:srgbClr val="FF0000"/>
                          </a:solidFill>
                          <a:effectLst/>
                        </a:rPr>
                        <a:t>3</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0.483</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0.912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0.887</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0.854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0.835</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0.745</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0.786</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solidFill>
                            <a:srgbClr val="FF0000"/>
                          </a:solidFill>
                          <a:effectLst/>
                        </a:rPr>
                        <a:t>4</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0.683</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0.883</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0.822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0.948</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0.795</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0.674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0.801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effectLst/>
                        </a:rPr>
                        <a:t>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0.830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0.630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0.637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0.654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0.638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0.619</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0.668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effectLst/>
                        </a:rPr>
                        <a:t>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0.236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0.178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0.180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0.192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0.226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0.246</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0.210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effectLst/>
                        </a:rPr>
                        <a:t>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0.422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0.413</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0.459</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0.391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0.382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0.364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0.405</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66291">
                <a:tc>
                  <a:txBody>
                    <a:bodyPr/>
                    <a:lstStyle/>
                    <a:p>
                      <a:pPr indent="-2540" algn="ctr">
                        <a:lnSpc>
                          <a:spcPts val="1800"/>
                        </a:lnSpc>
                        <a:spcAft>
                          <a:spcPts val="0"/>
                        </a:spcAft>
                      </a:pPr>
                      <a:r>
                        <a:rPr lang="en-US" sz="1800" kern="100">
                          <a:effectLst/>
                        </a:rPr>
                        <a:t>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0.627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0.599</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0.407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0.446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0.486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0.478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0.507</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33699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chor="ctr"/>
          <a:lstStyle/>
          <a:p>
            <a:r>
              <a:rPr lang="en-US" altLang="zh-TW" dirty="0"/>
              <a:t>4.3 Categorical Variable Analysis</a:t>
            </a:r>
            <a:endParaRPr lang="zh-TW" altLang="en-US" dirty="0"/>
          </a:p>
        </p:txBody>
      </p:sp>
      <p:sp>
        <p:nvSpPr>
          <p:cNvPr id="3" name="內容版面配置區 2"/>
          <p:cNvSpPr>
            <a:spLocks noGrp="1"/>
          </p:cNvSpPr>
          <p:nvPr>
            <p:ph idx="1"/>
          </p:nvPr>
        </p:nvSpPr>
        <p:spPr>
          <a:xfrm>
            <a:off x="1125860" y="1268760"/>
            <a:ext cx="10157354" cy="2591296"/>
          </a:xfrm>
        </p:spPr>
        <p:txBody>
          <a:bodyPr/>
          <a:lstStyle/>
          <a:p>
            <a:pPr algn="just"/>
            <a:r>
              <a:rPr lang="en-US" altLang="zh-TW" dirty="0" smtClean="0"/>
              <a:t>As shown by the table below, Group </a:t>
            </a:r>
            <a:r>
              <a:rPr lang="en-US" altLang="zh-TW" dirty="0"/>
              <a:t>1 performed better than Group 2 under this analytical model, indicating that the efficiencies of vocational schools were generally better than those of private high </a:t>
            </a:r>
            <a:r>
              <a:rPr lang="en-US" altLang="zh-TW" dirty="0" smtClean="0"/>
              <a:t>schools. Indeed</a:t>
            </a:r>
            <a:r>
              <a:rPr lang="en-US" altLang="zh-TW" dirty="0"/>
              <a:t>, vocational high schools received more educational subsidies under the government free tuition policy and were therefore able to attract more students, thereby significantly improving their operations.</a:t>
            </a:r>
            <a:endParaRPr lang="zh-TW" altLang="en-US"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19</a:t>
            </a:fld>
            <a:endParaRPr lang="zh-TW" altLang="en-US"/>
          </a:p>
        </p:txBody>
      </p:sp>
      <p:graphicFrame>
        <p:nvGraphicFramePr>
          <p:cNvPr id="6" name="表格 5"/>
          <p:cNvGraphicFramePr>
            <a:graphicFrameLocks noGrp="1"/>
          </p:cNvGraphicFramePr>
          <p:nvPr>
            <p:extLst>
              <p:ext uri="{D42A27DB-BD31-4B8C-83A1-F6EECF244321}">
                <p14:modId xmlns:p14="http://schemas.microsoft.com/office/powerpoint/2010/main" val="1611168464"/>
              </p:ext>
            </p:extLst>
          </p:nvPr>
        </p:nvGraphicFramePr>
        <p:xfrm>
          <a:off x="2205980" y="3933056"/>
          <a:ext cx="8208913" cy="2808306"/>
        </p:xfrm>
        <a:graphic>
          <a:graphicData uri="http://schemas.openxmlformats.org/drawingml/2006/table">
            <a:tbl>
              <a:tblPr firstRow="1" firstCol="1" bandRow="1">
                <a:tableStyleId>{69012ECD-51FC-41F1-AA8D-1B2483CD663E}</a:tableStyleId>
              </a:tblPr>
              <a:tblGrid>
                <a:gridCol w="792089"/>
                <a:gridCol w="936104"/>
                <a:gridCol w="864096"/>
                <a:gridCol w="936104"/>
                <a:gridCol w="864096"/>
                <a:gridCol w="864096"/>
                <a:gridCol w="936104"/>
                <a:gridCol w="1152128"/>
                <a:gridCol w="864096"/>
              </a:tblGrid>
              <a:tr h="312034">
                <a:tc>
                  <a:txBody>
                    <a:bodyPr/>
                    <a:lstStyle/>
                    <a:p>
                      <a:pPr indent="-2540" algn="ctr">
                        <a:lnSpc>
                          <a:spcPts val="1800"/>
                        </a:lnSpc>
                        <a:spcAft>
                          <a:spcPts val="0"/>
                        </a:spcAft>
                      </a:pPr>
                      <a:r>
                        <a:rPr lang="en-US" sz="1800" kern="100" dirty="0">
                          <a:effectLst/>
                        </a:rPr>
                        <a:t>DMU</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2007</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2008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2009</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2010</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2011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2012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Average</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Group</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0.834</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0.972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solidFill>
                            <a:srgbClr val="FF0000"/>
                          </a:solidFill>
                          <a:effectLst/>
                        </a:rPr>
                        <a:t>2</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0.675</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0.871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0.924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solidFill>
                            <a:srgbClr val="FF0000"/>
                          </a:solidFill>
                          <a:effectLst/>
                        </a:rPr>
                        <a:t>3</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0.962</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0.993</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0.896</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0.975</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dirty="0">
                          <a:solidFill>
                            <a:srgbClr val="FF0000"/>
                          </a:solidFill>
                          <a:effectLst/>
                        </a:rPr>
                        <a:t>4</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0.991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0.952</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1</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solidFill>
                            <a:srgbClr val="FF0000"/>
                          </a:solidFill>
                          <a:effectLst/>
                        </a:rPr>
                        <a:t>0.847</a:t>
                      </a:r>
                      <a:endParaRPr lang="zh-TW" sz="2800" kern="10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solidFill>
                            <a:srgbClr val="FF0000"/>
                          </a:solidFill>
                          <a:effectLst/>
                        </a:rPr>
                        <a:t>0.965</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solidFill>
                            <a:srgbClr val="FF0000"/>
                          </a:solidFill>
                          <a:effectLst/>
                        </a:rPr>
                        <a:t>1</a:t>
                      </a:r>
                      <a:endParaRPr lang="zh-TW" sz="2800" kern="100" dirty="0">
                        <a:solidFill>
                          <a:srgbClr val="FF0000"/>
                        </a:solidFill>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effectLst/>
                        </a:rPr>
                        <a:t>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0.780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0.793</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0.793</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0.812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0.832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0.775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0.812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a:effectLst/>
                        </a:rPr>
                        <a:t>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effectLst/>
                        </a:rPr>
                        <a:t>6</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0.187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0.285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0.275</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0.300</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0.342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0.384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dirty="0">
                          <a:effectLst/>
                        </a:rPr>
                        <a:t>0.295</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effectLst/>
                        </a:rPr>
                        <a:t>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0.648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0.634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0.697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0.607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0.598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0.559</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0.624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r h="312034">
                <a:tc>
                  <a:txBody>
                    <a:bodyPr/>
                    <a:lstStyle/>
                    <a:p>
                      <a:pPr indent="-2540" algn="ctr">
                        <a:lnSpc>
                          <a:spcPts val="1800"/>
                        </a:lnSpc>
                        <a:spcAft>
                          <a:spcPts val="0"/>
                        </a:spcAft>
                      </a:pPr>
                      <a:r>
                        <a:rPr lang="en-US" sz="1800" kern="100">
                          <a:effectLst/>
                        </a:rPr>
                        <a:t>8</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1</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0.614</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0.647</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0.712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0.719</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c>
                  <a:txBody>
                    <a:bodyPr/>
                    <a:lstStyle/>
                    <a:p>
                      <a:pPr indent="-2540" algn="ctr">
                        <a:lnSpc>
                          <a:spcPts val="1800"/>
                        </a:lnSpc>
                        <a:spcAft>
                          <a:spcPts val="0"/>
                        </a:spcAft>
                      </a:pPr>
                      <a:r>
                        <a:rPr lang="en-US" sz="1800" kern="100">
                          <a:effectLst/>
                        </a:rPr>
                        <a:t>0.782</a:t>
                      </a:r>
                      <a:endParaRPr lang="zh-TW" sz="2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indent="-2540" algn="ctr">
                        <a:lnSpc>
                          <a:spcPts val="1800"/>
                        </a:lnSpc>
                        <a:spcAft>
                          <a:spcPts val="0"/>
                        </a:spcAft>
                      </a:pPr>
                      <a:r>
                        <a:rPr lang="en-US" sz="1800" kern="100" dirty="0">
                          <a:effectLst/>
                        </a:rPr>
                        <a:t>2</a:t>
                      </a:r>
                      <a:endParaRPr lang="zh-TW" sz="2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702461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1804" y="0"/>
            <a:ext cx="10733418" cy="1397000"/>
          </a:xfrm>
        </p:spPr>
        <p:txBody>
          <a:bodyPr anchor="ctr">
            <a:normAutofit/>
          </a:bodyPr>
          <a:lstStyle/>
          <a:p>
            <a:r>
              <a:rPr lang="en-US" altLang="zh-TW" sz="4000" dirty="0"/>
              <a:t>4.4 Integrative Analysis of the Three Models</a:t>
            </a:r>
            <a:endParaRPr lang="zh-TW" altLang="en-US" sz="4000" dirty="0"/>
          </a:p>
        </p:txBody>
      </p:sp>
      <p:sp>
        <p:nvSpPr>
          <p:cNvPr id="3" name="內容版面配置區 2"/>
          <p:cNvSpPr>
            <a:spLocks noGrp="1"/>
          </p:cNvSpPr>
          <p:nvPr>
            <p:ph idx="1"/>
          </p:nvPr>
        </p:nvSpPr>
        <p:spPr>
          <a:xfrm>
            <a:off x="1125860" y="1268760"/>
            <a:ext cx="10157354" cy="4824536"/>
          </a:xfrm>
        </p:spPr>
        <p:txBody>
          <a:bodyPr>
            <a:normAutofit/>
          </a:bodyPr>
          <a:lstStyle/>
          <a:p>
            <a:pPr>
              <a:lnSpc>
                <a:spcPts val="3500"/>
              </a:lnSpc>
            </a:pPr>
            <a:r>
              <a:rPr lang="en-US" altLang="zh-TW" sz="2800" dirty="0"/>
              <a:t>This study further analyzed and tested the three analysis models</a:t>
            </a:r>
            <a:r>
              <a:rPr lang="en-US" altLang="zh-TW" sz="2800" dirty="0" smtClean="0"/>
              <a:t>.</a:t>
            </a:r>
          </a:p>
          <a:p>
            <a:pPr>
              <a:lnSpc>
                <a:spcPts val="3500"/>
              </a:lnSpc>
            </a:pPr>
            <a:r>
              <a:rPr lang="en-US" altLang="zh-TW" sz="2800" dirty="0" smtClean="0"/>
              <a:t>The P-value </a:t>
            </a:r>
            <a:r>
              <a:rPr lang="en-US" altLang="zh-TW" sz="2800" dirty="0"/>
              <a:t>of the test result was </a:t>
            </a:r>
            <a:r>
              <a:rPr lang="en-US" altLang="zh-TW" sz="2800" dirty="0" smtClean="0"/>
              <a:t>3.0044×10-5</a:t>
            </a:r>
            <a:r>
              <a:rPr lang="en-US" altLang="zh-TW" sz="2800" dirty="0"/>
              <a:t>, that is, less than the significance level of 0.05, the null hypothesis can be rejected. </a:t>
            </a:r>
            <a:endParaRPr lang="en-US" altLang="zh-TW" sz="2800" dirty="0" smtClean="0"/>
          </a:p>
          <a:p>
            <a:pPr>
              <a:lnSpc>
                <a:spcPts val="3500"/>
              </a:lnSpc>
            </a:pPr>
            <a:r>
              <a:rPr lang="en-US" altLang="zh-TW" sz="2800" dirty="0" smtClean="0"/>
              <a:t>The </a:t>
            </a:r>
            <a:r>
              <a:rPr lang="en-US" altLang="zh-TW" sz="2800" dirty="0"/>
              <a:t>categorical variable model can better </a:t>
            </a:r>
            <a:r>
              <a:rPr lang="en-US" altLang="zh-TW" sz="2800" dirty="0" smtClean="0"/>
              <a:t>estimate operational </a:t>
            </a:r>
            <a:r>
              <a:rPr lang="en-US" altLang="zh-TW" sz="2800" dirty="0"/>
              <a:t>efficiency for these senior high schools and vocational schools in </a:t>
            </a:r>
            <a:r>
              <a:rPr lang="en-US" altLang="zh-TW" sz="2800" dirty="0" err="1"/>
              <a:t>Xindian</a:t>
            </a:r>
            <a:r>
              <a:rPr lang="en-US" altLang="zh-TW" sz="2800" dirty="0"/>
              <a:t> District of New Taipei City than that those of other two models.</a:t>
            </a:r>
            <a:endParaRPr lang="zh-TW" altLang="en-US" sz="2800" dirty="0"/>
          </a:p>
        </p:txBody>
      </p:sp>
      <p:sp>
        <p:nvSpPr>
          <p:cNvPr id="4" name="日期版面配置區 3"/>
          <p:cNvSpPr>
            <a:spLocks noGrp="1"/>
          </p:cNvSpPr>
          <p:nvPr>
            <p:ph type="dt" sz="half" idx="10"/>
          </p:nvPr>
        </p:nvSpPr>
        <p:spPr/>
        <p:txBody>
          <a:bodyPr/>
          <a:lstStyle/>
          <a:p>
            <a:fld id="{BF8E4284-D1B1-427D-B700-28FB6C331156}" type="datetime1">
              <a:rPr lang="zh-TW" altLang="en-US" smtClean="0"/>
              <a:pPr/>
              <a:t>2015/5/8</a:t>
            </a:fld>
            <a:endParaRPr lang="zh-TW"/>
          </a:p>
        </p:txBody>
      </p:sp>
      <p:sp>
        <p:nvSpPr>
          <p:cNvPr id="5" name="投影片編號版面配置區 4"/>
          <p:cNvSpPr>
            <a:spLocks noGrp="1"/>
          </p:cNvSpPr>
          <p:nvPr>
            <p:ph type="sldNum" sz="quarter" idx="12"/>
          </p:nvPr>
        </p:nvSpPr>
        <p:spPr/>
        <p:txBody>
          <a:bodyPr/>
          <a:lstStyle/>
          <a:p>
            <a:fld id="{DA60BA0E-20D0-4E7C-B286-26C960A6788F}" type="slidenum">
              <a:rPr lang="en-US" altLang="zh-TW" smtClean="0"/>
              <a:pPr/>
              <a:t>20</a:t>
            </a:fld>
            <a:endParaRPr lang="zh-TW" altLang="en-US"/>
          </a:p>
        </p:txBody>
      </p:sp>
    </p:spTree>
    <p:extLst>
      <p:ext uri="{BB962C8B-B14F-4D97-AF65-F5344CB8AC3E}">
        <p14:creationId xmlns:p14="http://schemas.microsoft.com/office/powerpoint/2010/main" val="1810655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7828" y="1772816"/>
            <a:ext cx="10157354" cy="1397000"/>
          </a:xfrm>
        </p:spPr>
        <p:txBody>
          <a:bodyPr>
            <a:normAutofit/>
          </a:bodyPr>
          <a:lstStyle/>
          <a:p>
            <a:r>
              <a:rPr lang="en-US" altLang="zh-TW" sz="4800" dirty="0" smtClean="0"/>
              <a:t>5. </a:t>
            </a:r>
            <a:r>
              <a:rPr lang="en-US" altLang="zh-TW" sz="4800" dirty="0" smtClean="0">
                <a:solidFill>
                  <a:srgbClr val="7030A0"/>
                </a:solidFill>
              </a:rPr>
              <a:t>CONCLUSION</a:t>
            </a:r>
            <a:endParaRPr lang="zh-TW" altLang="en-US" sz="4800" dirty="0">
              <a:solidFill>
                <a:srgbClr val="7030A0"/>
              </a:solidFill>
            </a:endParaRPr>
          </a:p>
        </p:txBody>
      </p:sp>
      <p:sp>
        <p:nvSpPr>
          <p:cNvPr id="3" name="日期版面配置區 2"/>
          <p:cNvSpPr>
            <a:spLocks noGrp="1"/>
          </p:cNvSpPr>
          <p:nvPr>
            <p:ph type="dt" sz="half" idx="10"/>
          </p:nvPr>
        </p:nvSpPr>
        <p:spPr/>
        <p:txBody>
          <a:bodyPr/>
          <a:lstStyle/>
          <a:p>
            <a:fld id="{FD269D9E-9CEC-452C-8A70-45E40A80C9AD}" type="datetime1">
              <a:rPr lang="zh-TW" altLang="en-US" smtClean="0"/>
              <a:pPr/>
              <a:t>2015/5/8</a:t>
            </a:fld>
            <a:endParaRPr lang="zh-TW"/>
          </a:p>
        </p:txBody>
      </p:sp>
      <p:sp>
        <p:nvSpPr>
          <p:cNvPr id="4" name="投影片編號版面配置區 3"/>
          <p:cNvSpPr>
            <a:spLocks noGrp="1"/>
          </p:cNvSpPr>
          <p:nvPr>
            <p:ph type="sldNum" sz="quarter" idx="12"/>
          </p:nvPr>
        </p:nvSpPr>
        <p:spPr/>
        <p:txBody>
          <a:bodyPr/>
          <a:lstStyle/>
          <a:p>
            <a:fld id="{EB37DED6-D4C7-42EE-AB49-D2E39E64FDE4}" type="slidenum">
              <a:rPr lang="en-US" altLang="zh-TW" smtClean="0"/>
              <a:pPr/>
              <a:t>21</a:t>
            </a:fld>
            <a:endParaRPr lang="zh-TW" altLang="en-US"/>
          </a:p>
        </p:txBody>
      </p:sp>
    </p:spTree>
    <p:extLst>
      <p:ext uri="{BB962C8B-B14F-4D97-AF65-F5344CB8AC3E}">
        <p14:creationId xmlns:p14="http://schemas.microsoft.com/office/powerpoint/2010/main" val="4167559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p:cNvSpPr>
            <a:spLocks noGrp="1"/>
          </p:cNvSpPr>
          <p:nvPr>
            <p:ph type="title"/>
          </p:nvPr>
        </p:nvSpPr>
        <p:spPr>
          <a:xfrm>
            <a:off x="981844" y="0"/>
            <a:ext cx="10157354" cy="1397000"/>
          </a:xfrm>
        </p:spPr>
        <p:txBody>
          <a:bodyPr anchor="ctr"/>
          <a:lstStyle/>
          <a:p>
            <a:r>
              <a:rPr lang="en-US" altLang="zh-TW" dirty="0"/>
              <a:t>Conclusions</a:t>
            </a:r>
            <a:endParaRPr lang="zh-TW" altLang="en-US" dirty="0"/>
          </a:p>
        </p:txBody>
      </p:sp>
      <p:sp>
        <p:nvSpPr>
          <p:cNvPr id="11" name="內容版面配置區 10"/>
          <p:cNvSpPr>
            <a:spLocks noGrp="1"/>
          </p:cNvSpPr>
          <p:nvPr>
            <p:ph idx="1"/>
          </p:nvPr>
        </p:nvSpPr>
        <p:spPr>
          <a:xfrm>
            <a:off x="981844" y="1196752"/>
            <a:ext cx="10369152" cy="5184576"/>
          </a:xfrm>
        </p:spPr>
        <p:txBody>
          <a:bodyPr>
            <a:noAutofit/>
          </a:bodyPr>
          <a:lstStyle/>
          <a:p>
            <a:pPr marL="457200" indent="-457200" algn="just">
              <a:buFont typeface="+mj-lt"/>
              <a:buAutoNum type="arabicPeriod"/>
            </a:pPr>
            <a:r>
              <a:rPr lang="en-US" altLang="zh-TW" dirty="0" smtClean="0"/>
              <a:t>The efficiency </a:t>
            </a:r>
            <a:r>
              <a:rPr lang="en-US" altLang="zh-TW" dirty="0"/>
              <a:t>values provided by the standard DEA analysis are the highest </a:t>
            </a:r>
            <a:r>
              <a:rPr lang="en-US" altLang="zh-TW" dirty="0" smtClean="0"/>
              <a:t>and mostly </a:t>
            </a:r>
            <a:r>
              <a:rPr lang="en-US" altLang="zh-TW" dirty="0"/>
              <a:t>1, </a:t>
            </a:r>
            <a:r>
              <a:rPr lang="en-US" altLang="zh-TW" dirty="0" smtClean="0"/>
              <a:t>which is a result of not </a:t>
            </a:r>
            <a:r>
              <a:rPr lang="en-US" altLang="zh-TW" dirty="0"/>
              <a:t>consider characteristics and peer issues. </a:t>
            </a:r>
            <a:endParaRPr lang="en-US" altLang="zh-TW" dirty="0" smtClean="0"/>
          </a:p>
          <a:p>
            <a:pPr marL="457200" indent="-457200" algn="just">
              <a:buFont typeface="+mj-lt"/>
              <a:buAutoNum type="arabicPeriod"/>
            </a:pPr>
            <a:r>
              <a:rPr lang="en-US" altLang="zh-TW" dirty="0" smtClean="0"/>
              <a:t>Using the cross-efficiency measure, the efficiency values of all schools were below one. It takes into consideration of peers and time factors relatively in the cross-efficiency model, and most efficiency values were relatively lower among all three models.</a:t>
            </a:r>
          </a:p>
          <a:p>
            <a:pPr marL="457200" indent="-457200" algn="just">
              <a:buFont typeface="+mj-lt"/>
              <a:buAutoNum type="arabicPeriod"/>
            </a:pPr>
            <a:r>
              <a:rPr lang="zh-TW" altLang="zh-TW" dirty="0" smtClean="0"/>
              <a:t> </a:t>
            </a:r>
            <a:r>
              <a:rPr lang="en-US" altLang="zh-TW" dirty="0" smtClean="0"/>
              <a:t>As to categorical variable DEA model which considers group attributes, characteristics, and time. It, indeed, generates differences in efficiency values, and the efficiency comparison based on the type of characteristics differentiates among inefficient schools, objectively .</a:t>
            </a:r>
            <a:endParaRPr lang="zh-TW" altLang="zh-TW" dirty="0" smtClean="0"/>
          </a:p>
          <a:p>
            <a:pPr marL="0" indent="0">
              <a:buNone/>
            </a:pPr>
            <a:endParaRPr lang="zh-TW" altLang="en-US" dirty="0"/>
          </a:p>
        </p:txBody>
      </p:sp>
      <p:sp>
        <p:nvSpPr>
          <p:cNvPr id="2" name="日期版面配置區 1"/>
          <p:cNvSpPr>
            <a:spLocks noGrp="1"/>
          </p:cNvSpPr>
          <p:nvPr>
            <p:ph type="dt" sz="half" idx="10"/>
          </p:nvPr>
        </p:nvSpPr>
        <p:spPr/>
        <p:txBody>
          <a:bodyPr/>
          <a:lstStyle/>
          <a:p>
            <a:fld id="{5A65F546-4A5D-4E8E-BAD5-0479A792FC1F}" type="datetime1">
              <a:rPr lang="zh-TW" altLang="en-US" smtClean="0"/>
              <a:pPr/>
              <a:t>2015/5/8</a:t>
            </a:fld>
            <a:endParaRPr lang="zh-TW"/>
          </a:p>
        </p:txBody>
      </p:sp>
      <p:sp>
        <p:nvSpPr>
          <p:cNvPr id="3" name="投影片編號版面配置區 2"/>
          <p:cNvSpPr>
            <a:spLocks noGrp="1"/>
          </p:cNvSpPr>
          <p:nvPr>
            <p:ph type="sldNum" sz="quarter" idx="12"/>
          </p:nvPr>
        </p:nvSpPr>
        <p:spPr/>
        <p:txBody>
          <a:bodyPr/>
          <a:lstStyle/>
          <a:p>
            <a:fld id="{EB37DED6-D4C7-42EE-AB49-D2E39E64FDE4}" type="slidenum">
              <a:rPr lang="en-US" altLang="zh-TW" smtClean="0"/>
              <a:pPr/>
              <a:t>22</a:t>
            </a:fld>
            <a:endParaRPr lang="zh-TW" altLang="en-US"/>
          </a:p>
        </p:txBody>
      </p:sp>
    </p:spTree>
    <p:extLst>
      <p:ext uri="{BB962C8B-B14F-4D97-AF65-F5344CB8AC3E}">
        <p14:creationId xmlns:p14="http://schemas.microsoft.com/office/powerpoint/2010/main" val="1599792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ooks_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Books_16x9">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spDef>
      <a:spPr>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5000"/>
          </a:lnSpc>
          <a:defRPr/>
        </a:defPPr>
      </a:lstStyle>
    </a:txDef>
  </a:objectDefaults>
  <a:extraClrScheme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Books16x9">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Books16x9">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6D69424-34CA-416D-8659-0C355AFC80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藍色書架簡報 (寬螢幕)</Template>
  <TotalTime>0</TotalTime>
  <Words>1473</Words>
  <Application>Microsoft Office PowerPoint</Application>
  <PresentationFormat>自訂</PresentationFormat>
  <Paragraphs>412</Paragraphs>
  <Slides>22</Slides>
  <Notes>1</Notes>
  <HiddenSlides>0</HiddenSlides>
  <MMClips>0</MMClips>
  <ScaleCrop>false</ScaleCrop>
  <HeadingPairs>
    <vt:vector size="8" baseType="variant">
      <vt:variant>
        <vt:lpstr>使用字型</vt:lpstr>
      </vt:variant>
      <vt:variant>
        <vt:i4>9</vt:i4>
      </vt:variant>
      <vt:variant>
        <vt:lpstr>佈景主題</vt:lpstr>
      </vt:variant>
      <vt:variant>
        <vt:i4>1</vt:i4>
      </vt:variant>
      <vt:variant>
        <vt:lpstr>內嵌 OLE 伺服程式</vt:lpstr>
      </vt:variant>
      <vt:variant>
        <vt:i4>1</vt:i4>
      </vt:variant>
      <vt:variant>
        <vt:lpstr>投影片標題</vt:lpstr>
      </vt:variant>
      <vt:variant>
        <vt:i4>22</vt:i4>
      </vt:variant>
    </vt:vector>
  </HeadingPairs>
  <TitlesOfParts>
    <vt:vector size="33" baseType="lpstr">
      <vt:lpstr>SimSun</vt:lpstr>
      <vt:lpstr>微軟正黑體</vt:lpstr>
      <vt:lpstr>新細明體</vt:lpstr>
      <vt:lpstr>標楷體</vt:lpstr>
      <vt:lpstr>Arial</vt:lpstr>
      <vt:lpstr>Calibri</vt:lpstr>
      <vt:lpstr>Cambria Math</vt:lpstr>
      <vt:lpstr>Century Gothic</vt:lpstr>
      <vt:lpstr>Times New Roman</vt:lpstr>
      <vt:lpstr>Books_16x9</vt:lpstr>
      <vt:lpstr>方程式</vt:lpstr>
      <vt:lpstr>The Operating Efficiency of Public and Private High Schools  in Xindian District of New Taipei City: Three Models in DEA</vt:lpstr>
      <vt:lpstr>1. INTRODUCTION</vt:lpstr>
      <vt:lpstr>INTRODUCTION (1/2)</vt:lpstr>
      <vt:lpstr>INTRODUCTION (2/2)</vt:lpstr>
      <vt:lpstr>2. LITERATURE REVIEWS</vt:lpstr>
      <vt:lpstr>LITERATURE REVIEWS (1/3)</vt:lpstr>
      <vt:lpstr>LITERATURE REVIEWS (2/3)</vt:lpstr>
      <vt:lpstr>LITERATURE REVIEWS (3/3)</vt:lpstr>
      <vt:lpstr>3. PROPOSED MODEL</vt:lpstr>
      <vt:lpstr>3.1 Data Methodology (1/2)</vt:lpstr>
      <vt:lpstr>3.1 Data Methodology (2/2)</vt:lpstr>
      <vt:lpstr>3.2 DEA cross-efficiency evaluation</vt:lpstr>
      <vt:lpstr>3.3 Categorical variable evaluation</vt:lpstr>
      <vt:lpstr>3.4 Research Subjects and Variables (1/2)</vt:lpstr>
      <vt:lpstr>3.4 Research Subjects and Variables (2/2)</vt:lpstr>
      <vt:lpstr>4. EMPIRICAL RESULTS</vt:lpstr>
      <vt:lpstr>4.1 DEA Analysis</vt:lpstr>
      <vt:lpstr>4.2 Cross-efficiency Analysis</vt:lpstr>
      <vt:lpstr>4.3 Categorical Variable Analysis</vt:lpstr>
      <vt:lpstr>4.4 Integrative Analysis of the Three Models</vt:lpstr>
      <vt:lpstr>5. CONCLUSION</vt:lpstr>
      <vt:lpstr>Conclusions</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2015-04-07T07:16:05Z</dcterms:created>
  <dcterms:modified xsi:type="dcterms:W3CDTF">2015-05-08T07:57:45Z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TC027879409991</vt:lpwstr>
  </property>
</Properties>
</file>