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0" r:id="rId2"/>
    <p:sldId id="257" r:id="rId3"/>
    <p:sldId id="259" r:id="rId4"/>
    <p:sldId id="261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45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1E9D2B-4D95-41AD-B36D-9C53BA4569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4EC44E21-9066-4616-B65B-B3BBEC1A18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7062E72-83BD-4385-8DB1-ECDC72B46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9F5FEA8-9898-4FCB-9024-1417FFA63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AB0388D-64FC-479D-B0B3-99A6E4469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7337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96DF94-74E1-4BBF-B26A-D3AC0C6E8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51941F7-7236-4C0F-8E69-533790701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355D998-B679-4E32-A55B-9BF6494DB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EA0F4A2-1381-4ABD-B275-66791151A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2B4B38F-0E6C-414A-B3E4-6F7427715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4036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5CCD69F-6951-40A0-9B47-7D25ACC10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F12B1D-E914-49C3-B105-39F4A0FE8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A4B9233-E739-424B-AF15-CB9C6ABB2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0135EBD-4427-4F42-A6EA-F6FF9877D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F725C40-D81F-4E88-AC51-8A73CBBEB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7630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9982E9-E91F-49B2-AE8B-927DBE7B5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7F56931-486F-4E78-96B3-8B89943C69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7A02724-46DD-468F-A3F1-3FA654BE64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8F7D83E-B744-45E9-8554-F05645670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9F1A2FE-1812-436D-8F53-100E63AA3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EBC4AE7-B6FE-4FE0-9789-82B585832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7097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C9C6253-770F-4ED6-9F9E-74BE59723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DA2675D-A5F8-4AE3-BB2E-BF0776415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80AEA32-E0A3-4DE5-B89F-E3CF4015FE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54E7F810-204B-425F-9BCE-E3BB68DED8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11BADD09-9AC9-4074-B32C-46B8A79D3C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C9E8D367-01AE-4CCE-A308-80034975A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624E2DA9-6C49-4E53-9F3B-6676F91F2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C65FABD5-B115-4863-B352-14B66B71E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4320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6A5B378-DBC3-406A-83B6-6B0EB0DC3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9BBD243-9459-4A52-AFBF-40A0323DC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5EF63BAE-BEE6-4222-8915-7BD692845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98679AA-6FEE-4EDE-B9C8-3F9ADBDE9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874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4BF69D28-1674-44E2-8DAF-3DC8E8640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9F567E38-1ECC-4C10-8437-E0BA5A44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9CFD6FBD-7DDC-45CF-A1EF-D7AE7F333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9586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A73E035-A7C6-4D1E-8540-22782286A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30CA8A7-25C9-42BB-8C10-74D039745A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74F76BB-9544-47AC-BE34-F3956CF41B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5E65FD8-E419-4E95-87F5-6215A967E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6E71516-5721-4328-8368-E26C00DED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E7AB8C1-B20F-4E3C-939F-48A29F084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6287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7DA66E0-27A3-48CE-9667-863A985F9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DD9ABA75-96B8-4D11-A516-27B25FA461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C947D41-99BD-45E2-B411-7AAB8B8FB5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6011B8E-1295-467F-BD47-F32676C54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69B5C2E-2E4F-4ED5-8312-F637D47CB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EA30F1D-59DC-4046-A932-37A0729E4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1914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A3101A2-0C59-48FA-BC15-CCF68D6D9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FFC8B66-81A8-4DFF-AE8F-A7051C416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7DB2B24-86CB-4FAF-BEB8-D9668B0B7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3BF66D9-414E-4330-BE11-5A0B2FC85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54BCE05-9A23-4E6A-BE3F-270C87AC8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3660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732B8F2-F40E-4BF1-9677-01B7CC74A0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AE8617F-FD41-4A3D-B968-F938FE284A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A8638C1-E834-46D7-8D8B-DF3C66B00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D3BA610-98A6-4064-BD9F-7DE8F2D25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A99AA5F-DC08-4443-A7E9-EF7FF766A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6843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252240BB-C441-4233-8E82-A54223EB9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5648A82-E81D-4452-805F-51B0951B89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F9326AF-7F64-4965-9260-904B08FECF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A3C6C-D735-4CA7-8690-6EE0B6C8FE76}" type="datetimeFigureOut">
              <a:rPr lang="zh-TW" altLang="en-US" smtClean="0"/>
              <a:t>2022/4/10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1D6E892-5F1D-44F9-A02E-925432FD86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BEDC931-C179-4E8F-984D-0466B1A90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5A2F2-1E8B-424E-AED1-688C5B8897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3221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CDF0398-69EA-4653-B1C6-F205C26FF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62000"/>
            <a:ext cx="10515600" cy="5567363"/>
          </a:xfrm>
        </p:spPr>
        <p:txBody>
          <a:bodyPr/>
          <a:lstStyle/>
          <a:p>
            <a:pPr marL="0" indent="0" algn="l">
              <a:buNone/>
            </a:pPr>
            <a:r>
              <a:rPr lang="zh-TW" altLang="en-US" b="0" i="0" dirty="0">
                <a:solidFill>
                  <a:srgbClr val="333333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一、創作理念：</a:t>
            </a:r>
            <a:endParaRPr lang="en-US" altLang="zh-TW" b="0" i="0" dirty="0">
              <a:solidFill>
                <a:srgbClr val="333333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l">
              <a:buNone/>
            </a:pPr>
            <a:r>
              <a:rPr lang="zh-TW" altLang="en-US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</a:t>
            </a:r>
            <a:r>
              <a:rPr lang="zh-TW" altLang="en-US" sz="2400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提到要做圖像詩，正坐在教室中學習的我腦海中便浮現了書的</a:t>
            </a:r>
            <a:r>
              <a:rPr lang="zh-TW" altLang="en-US" sz="240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意象，於是聯想到大家都讀過的書──教科書，正</a:t>
            </a:r>
            <a:r>
              <a:rPr lang="zh-TW" altLang="en-US" sz="2400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因為自己經歷過求學期間的痛苦與快樂，體驗過了大起</a:t>
            </a:r>
            <a:r>
              <a:rPr lang="zh-TW" altLang="en-US" sz="240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大落，</a:t>
            </a:r>
            <a:r>
              <a:rPr lang="zh-TW" altLang="en-US" sz="2400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  <a:r>
              <a:rPr lang="zh-TW" altLang="en-US" sz="240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便想以此為題，將</a:t>
            </a:r>
            <a:r>
              <a:rPr lang="zh-TW" altLang="en-US" sz="2400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這般心情透過這次機會記錄下來。</a:t>
            </a:r>
            <a:endParaRPr lang="en-US" altLang="zh-TW" b="0" i="0" dirty="0">
              <a:solidFill>
                <a:srgbClr val="333333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l">
              <a:buNone/>
            </a:pPr>
            <a:endParaRPr lang="zh-TW" altLang="en-US" b="0" i="0" dirty="0">
              <a:solidFill>
                <a:srgbClr val="333333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l">
              <a:buNone/>
            </a:pPr>
            <a:r>
              <a:rPr lang="zh-TW" altLang="en-US" b="0" i="0" dirty="0">
                <a:solidFill>
                  <a:srgbClr val="333333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二、題目：</a:t>
            </a:r>
            <a:r>
              <a:rPr lang="zh-TW" altLang="en-US" b="1" i="0" dirty="0">
                <a:solidFill>
                  <a:srgbClr val="333333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義務教育</a:t>
            </a:r>
            <a:endParaRPr lang="en-US" altLang="zh-TW" b="1" i="0" dirty="0">
              <a:solidFill>
                <a:srgbClr val="333333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l">
              <a:buNone/>
            </a:pPr>
            <a:endParaRPr lang="zh-TW" altLang="en-US" b="0" i="0" dirty="0">
              <a:solidFill>
                <a:srgbClr val="333333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l">
              <a:buNone/>
            </a:pPr>
            <a:r>
              <a:rPr lang="zh-TW" altLang="en-US" b="0" i="0" dirty="0">
                <a:solidFill>
                  <a:srgbClr val="333333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三、作品內容：見下頁。</a:t>
            </a:r>
          </a:p>
        </p:txBody>
      </p:sp>
    </p:spTree>
    <p:extLst>
      <p:ext uri="{BB962C8B-B14F-4D97-AF65-F5344CB8AC3E}">
        <p14:creationId xmlns:p14="http://schemas.microsoft.com/office/powerpoint/2010/main" val="2779056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9F345F49-9A64-40C2-BD1C-29AE612584FC}"/>
              </a:ext>
            </a:extLst>
          </p:cNvPr>
          <p:cNvSpPr txBox="1">
            <a:spLocks/>
          </p:cNvSpPr>
          <p:nvPr/>
        </p:nvSpPr>
        <p:spPr>
          <a:xfrm>
            <a:off x="5446712" y="1708441"/>
            <a:ext cx="1292662" cy="10543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主義升學</a:t>
            </a:r>
          </a:p>
        </p:txBody>
      </p:sp>
      <p:grpSp>
        <p:nvGrpSpPr>
          <p:cNvPr id="58" name="群組 57">
            <a:extLst>
              <a:ext uri="{FF2B5EF4-FFF2-40B4-BE49-F238E27FC236}">
                <a16:creationId xmlns:a16="http://schemas.microsoft.com/office/drawing/2014/main" id="{ABD8CB6E-6218-4014-9BA1-8F4E4E1BD6D5}"/>
              </a:ext>
            </a:extLst>
          </p:cNvPr>
          <p:cNvGrpSpPr/>
          <p:nvPr/>
        </p:nvGrpSpPr>
        <p:grpSpPr>
          <a:xfrm>
            <a:off x="2257349" y="326844"/>
            <a:ext cx="7677301" cy="2351322"/>
            <a:chOff x="2257349" y="326844"/>
            <a:chExt cx="7677301" cy="2351322"/>
          </a:xfrm>
        </p:grpSpPr>
        <p:sp>
          <p:nvSpPr>
            <p:cNvPr id="38" name="文字方塊 37">
              <a:extLst>
                <a:ext uri="{FF2B5EF4-FFF2-40B4-BE49-F238E27FC236}">
                  <a16:creationId xmlns:a16="http://schemas.microsoft.com/office/drawing/2014/main" id="{AFC12DE7-076B-494A-8C6B-99EB69F36BAC}"/>
                </a:ext>
              </a:extLst>
            </p:cNvPr>
            <p:cNvSpPr txBox="1"/>
            <p:nvPr/>
          </p:nvSpPr>
          <p:spPr>
            <a:xfrm>
              <a:off x="9472985" y="1967385"/>
              <a:ext cx="461665" cy="69795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國防</a:t>
              </a:r>
              <a:endPara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9" name="文字方塊 38">
              <a:extLst>
                <a:ext uri="{FF2B5EF4-FFF2-40B4-BE49-F238E27FC236}">
                  <a16:creationId xmlns:a16="http://schemas.microsoft.com/office/drawing/2014/main" id="{EE5C5634-38C5-432C-9030-A4CC73E630AD}"/>
                </a:ext>
              </a:extLst>
            </p:cNvPr>
            <p:cNvSpPr txBox="1"/>
            <p:nvPr/>
          </p:nvSpPr>
          <p:spPr>
            <a:xfrm>
              <a:off x="7542218" y="1713403"/>
              <a:ext cx="461665" cy="96476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體育</a:t>
              </a:r>
            </a:p>
          </p:txBody>
        </p:sp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E94C647D-8C70-4A6A-B0DB-90D28101715F}"/>
                </a:ext>
              </a:extLst>
            </p:cNvPr>
            <p:cNvSpPr txBox="1"/>
            <p:nvPr/>
          </p:nvSpPr>
          <p:spPr>
            <a:xfrm>
              <a:off x="3516209" y="625799"/>
              <a:ext cx="492443" cy="605294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生活</a:t>
              </a:r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0D701261-946B-4432-BD29-4D15A0843B63}"/>
                </a:ext>
              </a:extLst>
            </p:cNvPr>
            <p:cNvSpPr txBox="1"/>
            <p:nvPr/>
          </p:nvSpPr>
          <p:spPr>
            <a:xfrm>
              <a:off x="4210858" y="1034573"/>
              <a:ext cx="461665" cy="124649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健康與體育</a:t>
              </a:r>
            </a:p>
          </p:txBody>
        </p:sp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0B7ACC1D-279E-4B01-A03D-D9510D39D943}"/>
                </a:ext>
              </a:extLst>
            </p:cNvPr>
            <p:cNvSpPr txBox="1"/>
            <p:nvPr/>
          </p:nvSpPr>
          <p:spPr>
            <a:xfrm>
              <a:off x="2257349" y="1787400"/>
              <a:ext cx="523220" cy="656590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社會</a:t>
              </a:r>
            </a:p>
          </p:txBody>
        </p:sp>
        <p:sp>
          <p:nvSpPr>
            <p:cNvPr id="22" name="文字方塊 21">
              <a:extLst>
                <a:ext uri="{FF2B5EF4-FFF2-40B4-BE49-F238E27FC236}">
                  <a16:creationId xmlns:a16="http://schemas.microsoft.com/office/drawing/2014/main" id="{2F22ECC7-79B5-419C-B028-F83BBB03CA17}"/>
                </a:ext>
              </a:extLst>
            </p:cNvPr>
            <p:cNvSpPr txBox="1"/>
            <p:nvPr/>
          </p:nvSpPr>
          <p:spPr>
            <a:xfrm>
              <a:off x="3536747" y="1203623"/>
              <a:ext cx="492443" cy="111825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綜合活動</a:t>
              </a:r>
            </a:p>
          </p:txBody>
        </p:sp>
        <p:sp>
          <p:nvSpPr>
            <p:cNvPr id="23" name="文字方塊 22">
              <a:extLst>
                <a:ext uri="{FF2B5EF4-FFF2-40B4-BE49-F238E27FC236}">
                  <a16:creationId xmlns:a16="http://schemas.microsoft.com/office/drawing/2014/main" id="{D8F58382-BE5A-4F49-90F6-3347AC1C0A44}"/>
                </a:ext>
              </a:extLst>
            </p:cNvPr>
            <p:cNvSpPr txBox="1"/>
            <p:nvPr/>
          </p:nvSpPr>
          <p:spPr>
            <a:xfrm>
              <a:off x="4512462" y="395940"/>
              <a:ext cx="492443" cy="188769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自然與生活科技</a:t>
              </a:r>
            </a:p>
          </p:txBody>
        </p:sp>
        <p:sp>
          <p:nvSpPr>
            <p:cNvPr id="24" name="文字方塊 23">
              <a:extLst>
                <a:ext uri="{FF2B5EF4-FFF2-40B4-BE49-F238E27FC236}">
                  <a16:creationId xmlns:a16="http://schemas.microsoft.com/office/drawing/2014/main" id="{2E8C0ED1-A8BC-4116-9AE0-D7FA6AE38F0E}"/>
                </a:ext>
              </a:extLst>
            </p:cNvPr>
            <p:cNvSpPr txBox="1"/>
            <p:nvPr/>
          </p:nvSpPr>
          <p:spPr>
            <a:xfrm>
              <a:off x="3228970" y="983870"/>
              <a:ext cx="492443" cy="137473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藝術與人文</a:t>
              </a:r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A5E20BDA-5195-49D6-B8EF-9DE85C18A8CF}"/>
                </a:ext>
              </a:extLst>
            </p:cNvPr>
            <p:cNvSpPr txBox="1"/>
            <p:nvPr/>
          </p:nvSpPr>
          <p:spPr>
            <a:xfrm>
              <a:off x="4149303" y="440851"/>
              <a:ext cx="523220" cy="656590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電腦</a:t>
              </a:r>
            </a:p>
          </p:txBody>
        </p:sp>
        <p:sp>
          <p:nvSpPr>
            <p:cNvPr id="27" name="文字方塊 26">
              <a:extLst>
                <a:ext uri="{FF2B5EF4-FFF2-40B4-BE49-F238E27FC236}">
                  <a16:creationId xmlns:a16="http://schemas.microsoft.com/office/drawing/2014/main" id="{F1F70724-7BDF-496D-8A63-485B9567F6F7}"/>
                </a:ext>
              </a:extLst>
            </p:cNvPr>
            <p:cNvSpPr txBox="1"/>
            <p:nvPr/>
          </p:nvSpPr>
          <p:spPr>
            <a:xfrm>
              <a:off x="7793909" y="1499046"/>
              <a:ext cx="615553" cy="87677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國文</a:t>
              </a:r>
              <a:endPara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文字方塊 27">
              <a:extLst>
                <a:ext uri="{FF2B5EF4-FFF2-40B4-BE49-F238E27FC236}">
                  <a16:creationId xmlns:a16="http://schemas.microsoft.com/office/drawing/2014/main" id="{A776CF84-1C9B-465F-BC47-B8EDF40E76A1}"/>
                </a:ext>
              </a:extLst>
            </p:cNvPr>
            <p:cNvSpPr txBox="1"/>
            <p:nvPr/>
          </p:nvSpPr>
          <p:spPr>
            <a:xfrm>
              <a:off x="7783696" y="677157"/>
              <a:ext cx="615553" cy="82188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數學</a:t>
              </a:r>
              <a:endPara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9" name="文字方塊 28">
              <a:extLst>
                <a:ext uri="{FF2B5EF4-FFF2-40B4-BE49-F238E27FC236}">
                  <a16:creationId xmlns:a16="http://schemas.microsoft.com/office/drawing/2014/main" id="{3B961C10-06C0-4E36-881D-9B18FDB5E18D}"/>
                </a:ext>
              </a:extLst>
            </p:cNvPr>
            <p:cNvSpPr txBox="1"/>
            <p:nvPr/>
          </p:nvSpPr>
          <p:spPr>
            <a:xfrm>
              <a:off x="9088265" y="1724281"/>
              <a:ext cx="615553" cy="810478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英文</a:t>
              </a:r>
              <a:endPara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文字方塊 29">
              <a:extLst>
                <a:ext uri="{FF2B5EF4-FFF2-40B4-BE49-F238E27FC236}">
                  <a16:creationId xmlns:a16="http://schemas.microsoft.com/office/drawing/2014/main" id="{F0F0AC85-CD9D-4809-AFDA-222DFB6FBDEB}"/>
                </a:ext>
              </a:extLst>
            </p:cNvPr>
            <p:cNvSpPr txBox="1"/>
            <p:nvPr/>
          </p:nvSpPr>
          <p:spPr>
            <a:xfrm>
              <a:off x="8462483" y="1777651"/>
              <a:ext cx="553998" cy="70788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地理</a:t>
              </a:r>
              <a:endPara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文字方塊 30">
              <a:extLst>
                <a:ext uri="{FF2B5EF4-FFF2-40B4-BE49-F238E27FC236}">
                  <a16:creationId xmlns:a16="http://schemas.microsoft.com/office/drawing/2014/main" id="{06537D53-F86F-46D1-BE8D-AA9A4E46BECC}"/>
                </a:ext>
              </a:extLst>
            </p:cNvPr>
            <p:cNvSpPr txBox="1"/>
            <p:nvPr/>
          </p:nvSpPr>
          <p:spPr>
            <a:xfrm>
              <a:off x="8770472" y="1184544"/>
              <a:ext cx="553998" cy="70788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歷史</a:t>
              </a:r>
              <a:endPara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" name="文字方塊 31">
              <a:extLst>
                <a:ext uri="{FF2B5EF4-FFF2-40B4-BE49-F238E27FC236}">
                  <a16:creationId xmlns:a16="http://schemas.microsoft.com/office/drawing/2014/main" id="{75C5FC03-8648-4A5E-9246-2CE10A09DAFF}"/>
                </a:ext>
              </a:extLst>
            </p:cNvPr>
            <p:cNvSpPr txBox="1"/>
            <p:nvPr/>
          </p:nvSpPr>
          <p:spPr>
            <a:xfrm>
              <a:off x="8154494" y="754624"/>
              <a:ext cx="553998" cy="163121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公民與社會</a:t>
              </a:r>
            </a:p>
          </p:txBody>
        </p:sp>
        <p:sp>
          <p:nvSpPr>
            <p:cNvPr id="33" name="文字方塊 32">
              <a:extLst>
                <a:ext uri="{FF2B5EF4-FFF2-40B4-BE49-F238E27FC236}">
                  <a16:creationId xmlns:a16="http://schemas.microsoft.com/office/drawing/2014/main" id="{06FF82F4-CFF7-4E65-8DFC-A576D5DFC26A}"/>
                </a:ext>
              </a:extLst>
            </p:cNvPr>
            <p:cNvSpPr txBox="1"/>
            <p:nvPr/>
          </p:nvSpPr>
          <p:spPr>
            <a:xfrm>
              <a:off x="8799013" y="1799821"/>
              <a:ext cx="553998" cy="70788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物理</a:t>
              </a:r>
              <a:endPara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文字方塊 33">
              <a:extLst>
                <a:ext uri="{FF2B5EF4-FFF2-40B4-BE49-F238E27FC236}">
                  <a16:creationId xmlns:a16="http://schemas.microsoft.com/office/drawing/2014/main" id="{E6EFEF86-10F9-4ED8-90F0-8D73F6FE8366}"/>
                </a:ext>
              </a:extLst>
            </p:cNvPr>
            <p:cNvSpPr txBox="1"/>
            <p:nvPr/>
          </p:nvSpPr>
          <p:spPr>
            <a:xfrm>
              <a:off x="8467118" y="1005172"/>
              <a:ext cx="553998" cy="70788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化學</a:t>
              </a:r>
              <a:endPara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5" name="文字方塊 34">
              <a:extLst>
                <a:ext uri="{FF2B5EF4-FFF2-40B4-BE49-F238E27FC236}">
                  <a16:creationId xmlns:a16="http://schemas.microsoft.com/office/drawing/2014/main" id="{F8CA256F-D512-4CAE-B860-7ECA7CDD5F43}"/>
                </a:ext>
              </a:extLst>
            </p:cNvPr>
            <p:cNvSpPr txBox="1"/>
            <p:nvPr/>
          </p:nvSpPr>
          <p:spPr>
            <a:xfrm>
              <a:off x="7175287" y="329198"/>
              <a:ext cx="584775" cy="76503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2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生物</a:t>
              </a:r>
            </a:p>
          </p:txBody>
        </p:sp>
        <p:sp>
          <p:nvSpPr>
            <p:cNvPr id="36" name="文字方塊 35">
              <a:extLst>
                <a:ext uri="{FF2B5EF4-FFF2-40B4-BE49-F238E27FC236}">
                  <a16:creationId xmlns:a16="http://schemas.microsoft.com/office/drawing/2014/main" id="{943AD694-F0A1-4663-BBEA-65E44C98CA32}"/>
                </a:ext>
              </a:extLst>
            </p:cNvPr>
            <p:cNvSpPr txBox="1"/>
            <p:nvPr/>
          </p:nvSpPr>
          <p:spPr>
            <a:xfrm>
              <a:off x="7196088" y="1025102"/>
              <a:ext cx="523220" cy="122084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地球科學</a:t>
              </a:r>
            </a:p>
          </p:txBody>
        </p:sp>
        <p:sp>
          <p:nvSpPr>
            <p:cNvPr id="37" name="文字方塊 36">
              <a:extLst>
                <a:ext uri="{FF2B5EF4-FFF2-40B4-BE49-F238E27FC236}">
                  <a16:creationId xmlns:a16="http://schemas.microsoft.com/office/drawing/2014/main" id="{312F86D3-F843-47F3-B697-B264D1765AEE}"/>
                </a:ext>
              </a:extLst>
            </p:cNvPr>
            <p:cNvSpPr txBox="1"/>
            <p:nvPr/>
          </p:nvSpPr>
          <p:spPr>
            <a:xfrm>
              <a:off x="7530331" y="486251"/>
              <a:ext cx="461665" cy="137473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健康與護理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2" name="文字方塊 41">
              <a:extLst>
                <a:ext uri="{FF2B5EF4-FFF2-40B4-BE49-F238E27FC236}">
                  <a16:creationId xmlns:a16="http://schemas.microsoft.com/office/drawing/2014/main" id="{FA4C858E-D1CD-46E6-BA5C-73B1C22FCE78}"/>
                </a:ext>
              </a:extLst>
            </p:cNvPr>
            <p:cNvSpPr txBox="1"/>
            <p:nvPr/>
          </p:nvSpPr>
          <p:spPr>
            <a:xfrm>
              <a:off x="4781342" y="326844"/>
              <a:ext cx="615553" cy="87677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國文</a:t>
              </a:r>
            </a:p>
          </p:txBody>
        </p:sp>
        <p:sp>
          <p:nvSpPr>
            <p:cNvPr id="43" name="文字方塊 42">
              <a:extLst>
                <a:ext uri="{FF2B5EF4-FFF2-40B4-BE49-F238E27FC236}">
                  <a16:creationId xmlns:a16="http://schemas.microsoft.com/office/drawing/2014/main" id="{3242687C-1C9B-40E0-A88F-42A3A6A0CC02}"/>
                </a:ext>
              </a:extLst>
            </p:cNvPr>
            <p:cNvSpPr txBox="1"/>
            <p:nvPr/>
          </p:nvSpPr>
          <p:spPr>
            <a:xfrm>
              <a:off x="6503591" y="402361"/>
              <a:ext cx="615553" cy="87677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數學</a:t>
              </a:r>
            </a:p>
          </p:txBody>
        </p:sp>
        <p:sp>
          <p:nvSpPr>
            <p:cNvPr id="44" name="文字方塊 43">
              <a:extLst>
                <a:ext uri="{FF2B5EF4-FFF2-40B4-BE49-F238E27FC236}">
                  <a16:creationId xmlns:a16="http://schemas.microsoft.com/office/drawing/2014/main" id="{E50E8727-DC74-4421-9150-F32EA484F8B8}"/>
                </a:ext>
              </a:extLst>
            </p:cNvPr>
            <p:cNvSpPr txBox="1"/>
            <p:nvPr/>
          </p:nvSpPr>
          <p:spPr>
            <a:xfrm>
              <a:off x="6494666" y="1196101"/>
              <a:ext cx="615553" cy="810478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英語</a:t>
              </a:r>
            </a:p>
          </p:txBody>
        </p:sp>
        <p:sp>
          <p:nvSpPr>
            <p:cNvPr id="46" name="文字方塊 45">
              <a:extLst>
                <a:ext uri="{FF2B5EF4-FFF2-40B4-BE49-F238E27FC236}">
                  <a16:creationId xmlns:a16="http://schemas.microsoft.com/office/drawing/2014/main" id="{DC3AF36A-7952-431D-87D6-AB06129B1493}"/>
                </a:ext>
              </a:extLst>
            </p:cNvPr>
            <p:cNvSpPr txBox="1"/>
            <p:nvPr/>
          </p:nvSpPr>
          <p:spPr>
            <a:xfrm>
              <a:off x="2959908" y="1164153"/>
              <a:ext cx="461665" cy="124649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健康與體育</a:t>
              </a:r>
            </a:p>
          </p:txBody>
        </p:sp>
        <p:sp>
          <p:nvSpPr>
            <p:cNvPr id="47" name="文字方塊 46">
              <a:extLst>
                <a:ext uri="{FF2B5EF4-FFF2-40B4-BE49-F238E27FC236}">
                  <a16:creationId xmlns:a16="http://schemas.microsoft.com/office/drawing/2014/main" id="{75AECB10-DA86-49AF-8195-B20EA07F01F3}"/>
                </a:ext>
              </a:extLst>
            </p:cNvPr>
            <p:cNvSpPr txBox="1"/>
            <p:nvPr/>
          </p:nvSpPr>
          <p:spPr>
            <a:xfrm>
              <a:off x="6208488" y="1056978"/>
              <a:ext cx="523220" cy="656590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社會</a:t>
              </a:r>
            </a:p>
          </p:txBody>
        </p:sp>
        <p:sp>
          <p:nvSpPr>
            <p:cNvPr id="48" name="文字方塊 47">
              <a:extLst>
                <a:ext uri="{FF2B5EF4-FFF2-40B4-BE49-F238E27FC236}">
                  <a16:creationId xmlns:a16="http://schemas.microsoft.com/office/drawing/2014/main" id="{FACB97F5-471E-4DE0-A2C5-7127C3057CBD}"/>
                </a:ext>
              </a:extLst>
            </p:cNvPr>
            <p:cNvSpPr txBox="1"/>
            <p:nvPr/>
          </p:nvSpPr>
          <p:spPr>
            <a:xfrm>
              <a:off x="4829452" y="1082455"/>
              <a:ext cx="461665" cy="1015663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綜合活動</a:t>
              </a:r>
            </a:p>
          </p:txBody>
        </p:sp>
        <p:sp>
          <p:nvSpPr>
            <p:cNvPr id="49" name="文字方塊 48">
              <a:extLst>
                <a:ext uri="{FF2B5EF4-FFF2-40B4-BE49-F238E27FC236}">
                  <a16:creationId xmlns:a16="http://schemas.microsoft.com/office/drawing/2014/main" id="{D595A250-E9C0-4295-B7C9-7CF5834D6B6C}"/>
                </a:ext>
              </a:extLst>
            </p:cNvPr>
            <p:cNvSpPr txBox="1"/>
            <p:nvPr/>
          </p:nvSpPr>
          <p:spPr>
            <a:xfrm>
              <a:off x="6911514" y="371419"/>
              <a:ext cx="492443" cy="188769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0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自然與生活科技</a:t>
              </a:r>
            </a:p>
          </p:txBody>
        </p:sp>
        <p:sp>
          <p:nvSpPr>
            <p:cNvPr id="50" name="文字方塊 49">
              <a:extLst>
                <a:ext uri="{FF2B5EF4-FFF2-40B4-BE49-F238E27FC236}">
                  <a16:creationId xmlns:a16="http://schemas.microsoft.com/office/drawing/2014/main" id="{D19982C3-F7B5-42F6-A69E-30D3CC8A6CC0}"/>
                </a:ext>
              </a:extLst>
            </p:cNvPr>
            <p:cNvSpPr txBox="1"/>
            <p:nvPr/>
          </p:nvSpPr>
          <p:spPr>
            <a:xfrm>
              <a:off x="5107979" y="723222"/>
              <a:ext cx="461665" cy="147066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藝術與人文</a:t>
              </a:r>
            </a:p>
          </p:txBody>
        </p:sp>
        <p:sp>
          <p:nvSpPr>
            <p:cNvPr id="51" name="文字方塊 50">
              <a:extLst>
                <a:ext uri="{FF2B5EF4-FFF2-40B4-BE49-F238E27FC236}">
                  <a16:creationId xmlns:a16="http://schemas.microsoft.com/office/drawing/2014/main" id="{C53C394A-2DAC-477D-A0B1-227644C45B4A}"/>
                </a:ext>
              </a:extLst>
            </p:cNvPr>
            <p:cNvSpPr txBox="1"/>
            <p:nvPr/>
          </p:nvSpPr>
          <p:spPr>
            <a:xfrm>
              <a:off x="5382633" y="1062805"/>
              <a:ext cx="523220" cy="6739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電腦</a:t>
              </a:r>
            </a:p>
          </p:txBody>
        </p:sp>
        <p:sp>
          <p:nvSpPr>
            <p:cNvPr id="16" name="文字方塊 15">
              <a:extLst>
                <a:ext uri="{FF2B5EF4-FFF2-40B4-BE49-F238E27FC236}">
                  <a16:creationId xmlns:a16="http://schemas.microsoft.com/office/drawing/2014/main" id="{2AAB14F2-012D-40C5-9027-14E5576E5121}"/>
                </a:ext>
              </a:extLst>
            </p:cNvPr>
            <p:cNvSpPr txBox="1"/>
            <p:nvPr/>
          </p:nvSpPr>
          <p:spPr>
            <a:xfrm>
              <a:off x="2563699" y="1609655"/>
              <a:ext cx="615553" cy="87677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國語</a:t>
              </a:r>
            </a:p>
          </p:txBody>
        </p:sp>
        <p:sp>
          <p:nvSpPr>
            <p:cNvPr id="17" name="文字方塊 16">
              <a:extLst>
                <a:ext uri="{FF2B5EF4-FFF2-40B4-BE49-F238E27FC236}">
                  <a16:creationId xmlns:a16="http://schemas.microsoft.com/office/drawing/2014/main" id="{38B58421-D2A2-4216-A841-D891BC66C8E8}"/>
                </a:ext>
              </a:extLst>
            </p:cNvPr>
            <p:cNvSpPr txBox="1"/>
            <p:nvPr/>
          </p:nvSpPr>
          <p:spPr>
            <a:xfrm>
              <a:off x="3788089" y="1477542"/>
              <a:ext cx="615553" cy="82188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數學</a:t>
              </a:r>
            </a:p>
          </p:txBody>
        </p:sp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8276C7D5-98AB-4756-A1BC-18FF6799FE78}"/>
                </a:ext>
              </a:extLst>
            </p:cNvPr>
            <p:cNvSpPr txBox="1"/>
            <p:nvPr/>
          </p:nvSpPr>
          <p:spPr>
            <a:xfrm>
              <a:off x="3781735" y="540236"/>
              <a:ext cx="615553" cy="810478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英語</a:t>
              </a:r>
            </a:p>
          </p:txBody>
        </p:sp>
      </p:grp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8885AA6E-DD62-488A-B164-3250447C4B42}"/>
              </a:ext>
            </a:extLst>
          </p:cNvPr>
          <p:cNvSpPr txBox="1"/>
          <p:nvPr/>
        </p:nvSpPr>
        <p:spPr>
          <a:xfrm>
            <a:off x="4377455" y="4303455"/>
            <a:ext cx="3005951" cy="255454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　　　　在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　　　名為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　人生的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道路之上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我們只能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不斷向前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企盼終有一天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　夢想的終章會到來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DD89448-8A23-41E3-AA13-25EAAD8A3F18}"/>
              </a:ext>
            </a:extLst>
          </p:cNvPr>
          <p:cNvSpPr txBox="1"/>
          <p:nvPr/>
        </p:nvSpPr>
        <p:spPr>
          <a:xfrm>
            <a:off x="4423907" y="2453528"/>
            <a:ext cx="461665" cy="5539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憂鬱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203C3AF7-A3E9-4EAA-BE1A-74E005A0B976}"/>
              </a:ext>
            </a:extLst>
          </p:cNvPr>
          <p:cNvSpPr txBox="1"/>
          <p:nvPr/>
        </p:nvSpPr>
        <p:spPr>
          <a:xfrm>
            <a:off x="5789018" y="2925597"/>
            <a:ext cx="461665" cy="5539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茫然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87C2FD73-7C91-42C7-99BF-457CC6082EC2}"/>
              </a:ext>
            </a:extLst>
          </p:cNvPr>
          <p:cNvSpPr txBox="1"/>
          <p:nvPr/>
        </p:nvSpPr>
        <p:spPr>
          <a:xfrm>
            <a:off x="8313729" y="2843247"/>
            <a:ext cx="461665" cy="5539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焦慮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280C348-3502-440B-83E4-6D47C58A9BDC}"/>
              </a:ext>
            </a:extLst>
          </p:cNvPr>
          <p:cNvSpPr txBox="1"/>
          <p:nvPr/>
        </p:nvSpPr>
        <p:spPr>
          <a:xfrm>
            <a:off x="2676428" y="2579151"/>
            <a:ext cx="461665" cy="5539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緊張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005C37A3-0F13-40E7-B66B-7FC835F7A57E}"/>
              </a:ext>
            </a:extLst>
          </p:cNvPr>
          <p:cNvSpPr txBox="1"/>
          <p:nvPr/>
        </p:nvSpPr>
        <p:spPr>
          <a:xfrm>
            <a:off x="3490579" y="2919709"/>
            <a:ext cx="461665" cy="5539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壓力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D1FC5602-BDD5-415A-A996-A842049C5DBF}"/>
              </a:ext>
            </a:extLst>
          </p:cNvPr>
          <p:cNvSpPr txBox="1"/>
          <p:nvPr/>
        </p:nvSpPr>
        <p:spPr>
          <a:xfrm>
            <a:off x="6449848" y="3748034"/>
            <a:ext cx="461665" cy="78483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成就感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63D76A93-9B9E-4489-893B-195D8EFD4AFF}"/>
              </a:ext>
            </a:extLst>
          </p:cNvPr>
          <p:cNvSpPr txBox="1"/>
          <p:nvPr/>
        </p:nvSpPr>
        <p:spPr>
          <a:xfrm>
            <a:off x="8816638" y="3586451"/>
            <a:ext cx="461665" cy="55399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努力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453742A4-A991-4FB6-AD9E-F3593E65FA17}"/>
              </a:ext>
            </a:extLst>
          </p:cNvPr>
          <p:cNvSpPr txBox="1"/>
          <p:nvPr/>
        </p:nvSpPr>
        <p:spPr>
          <a:xfrm>
            <a:off x="3875912" y="3991017"/>
            <a:ext cx="461665" cy="5539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喜悅</a:t>
            </a: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12201F8E-02A4-400A-9B0D-0E7114D8C1D0}"/>
              </a:ext>
            </a:extLst>
          </p:cNvPr>
          <p:cNvSpPr txBox="1"/>
          <p:nvPr/>
        </p:nvSpPr>
        <p:spPr>
          <a:xfrm>
            <a:off x="7665590" y="3142933"/>
            <a:ext cx="461665" cy="55399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新知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1F5AEEA6-6B23-48AA-A09E-3347524B99E1}"/>
              </a:ext>
            </a:extLst>
          </p:cNvPr>
          <p:cNvSpPr txBox="1"/>
          <p:nvPr/>
        </p:nvSpPr>
        <p:spPr>
          <a:xfrm>
            <a:off x="2889669" y="3586737"/>
            <a:ext cx="461665" cy="78483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認同感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F806F50B-225A-4C28-B0C1-C8F4CC83FA33}"/>
              </a:ext>
            </a:extLst>
          </p:cNvPr>
          <p:cNvSpPr txBox="1"/>
          <p:nvPr/>
        </p:nvSpPr>
        <p:spPr>
          <a:xfrm>
            <a:off x="4885572" y="3445975"/>
            <a:ext cx="461665" cy="5539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興趣</a:t>
            </a:r>
          </a:p>
        </p:txBody>
      </p:sp>
      <p:sp>
        <p:nvSpPr>
          <p:cNvPr id="41" name="文字方塊 40">
            <a:extLst>
              <a:ext uri="{FF2B5EF4-FFF2-40B4-BE49-F238E27FC236}">
                <a16:creationId xmlns:a16="http://schemas.microsoft.com/office/drawing/2014/main" id="{126E3DEC-4FE0-4682-980C-38B88451AD1D}"/>
              </a:ext>
            </a:extLst>
          </p:cNvPr>
          <p:cNvSpPr txBox="1"/>
          <p:nvPr/>
        </p:nvSpPr>
        <p:spPr>
          <a:xfrm>
            <a:off x="6929942" y="2385444"/>
            <a:ext cx="461665" cy="5539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絕望</a:t>
            </a:r>
          </a:p>
        </p:txBody>
      </p:sp>
    </p:spTree>
    <p:extLst>
      <p:ext uri="{BB962C8B-B14F-4D97-AF65-F5344CB8AC3E}">
        <p14:creationId xmlns:p14="http://schemas.microsoft.com/office/powerpoint/2010/main" val="205992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26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>
            <a:extLst>
              <a:ext uri="{FF2B5EF4-FFF2-40B4-BE49-F238E27FC236}">
                <a16:creationId xmlns:a16="http://schemas.microsoft.com/office/drawing/2014/main" id="{48460364-C6D2-4283-B777-FBB5E25D4ADE}"/>
              </a:ext>
            </a:extLst>
          </p:cNvPr>
          <p:cNvGrpSpPr>
            <a:grpSpLocks/>
          </p:cNvGrpSpPr>
          <p:nvPr/>
        </p:nvGrpSpPr>
        <p:grpSpPr>
          <a:xfrm>
            <a:off x="1431670" y="-487612"/>
            <a:ext cx="9105896" cy="4557819"/>
            <a:chOff x="340976" y="1602379"/>
            <a:chExt cx="9105896" cy="4557819"/>
          </a:xfrm>
        </p:grpSpPr>
        <p:pic>
          <p:nvPicPr>
            <p:cNvPr id="40" name="圖片 39">
              <a:extLst>
                <a:ext uri="{FF2B5EF4-FFF2-40B4-BE49-F238E27FC236}">
                  <a16:creationId xmlns:a16="http://schemas.microsoft.com/office/drawing/2014/main" id="{4E0A1ACF-8628-4D62-913D-6F6D8500CE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alphaModFix amt="35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84" b="89976" l="3276" r="97634">
                          <a14:foregroundMark x1="15989" y1="75975" x2="14962" y2="78941"/>
                          <a14:foregroundMark x1="16890" y1="73375" x2="16481" y2="74557"/>
                          <a14:foregroundMark x1="17740" y1="70920" x2="17597" y2="71333"/>
                          <a14:foregroundMark x1="6734" y1="84791" x2="9428" y2="88278"/>
                          <a14:foregroundMark x1="9428" y1="88278" x2="15435" y2="85368"/>
                          <a14:foregroundMark x1="44412" y1="84155" x2="52748" y2="88884"/>
                          <a14:foregroundMark x1="52748" y1="88884" x2="60903" y2="82700"/>
                          <a14:foregroundMark x1="60903" y1="82700" x2="61267" y2="82013"/>
                          <a14:foregroundMark x1="92064" y1="82983" x2="97634" y2="86621"/>
                          <a14:foregroundMark x1="97634" y1="86621" x2="90608" y2="86055"/>
                          <a14:foregroundMark x1="4221" y1="87183" x2="9501" y2="87389"/>
                          <a14:foregroundMark x1="29523" y1="74737" x2="36294" y2="72474"/>
                          <a14:foregroundMark x1="36294" y1="72474" x2="44339" y2="74212"/>
                          <a14:foregroundMark x1="44339" y1="74212" x2="48963" y2="79103"/>
                          <a14:foregroundMark x1="48963" y1="79103" x2="30106" y2="74091"/>
                          <a14:foregroundMark x1="25992" y1="74091" x2="32545" y2="72070"/>
                          <a14:foregroundMark x1="32545" y1="72070" x2="27557" y2="76475"/>
                          <a14:foregroundMark x1="27557" y1="76475" x2="25883" y2="75829"/>
                          <a14:foregroundMark x1="25883" y1="75829" x2="28081" y2="72944"/>
                          <a14:foregroundMark x1="28649" y1="75424" x2="34001" y2="71665"/>
                          <a14:foregroundMark x1="34001" y1="71665" x2="34838" y2="72312"/>
                          <a14:foregroundMark x1="18092" y1="85125" x2="28176" y2="85206"/>
                          <a14:foregroundMark x1="28176" y1="85206" x2="38915" y2="84276"/>
                          <a14:foregroundMark x1="38915" y1="84276" x2="16090" y2="84964"/>
                          <a14:foregroundMark x1="16090" y1="84964" x2="17874" y2="86863"/>
                          <a14:foregroundMark x1="17507" y1="73282" x2="16891" y2="74495"/>
                          <a14:foregroundMark x1="78012" y1="76354" x2="86203" y2="77001"/>
                          <a14:foregroundMark x1="86203" y1="77001" x2="77758" y2="77809"/>
                          <a14:foregroundMark x1="77758" y1="77809" x2="78122" y2="76516"/>
                          <a14:foregroundMark x1="81908" y1="76516" x2="81544" y2="77324"/>
                          <a14:foregroundMark x1="79104" y1="75829" x2="86349" y2="77243"/>
                          <a14:foregroundMark x1="86349" y1="77243" x2="78122" y2="76233"/>
                          <a14:backgroundMark x1="48052" y1="13622" x2="48052" y2="13622"/>
                          <a14:backgroundMark x1="51693" y1="21948" x2="51693" y2="21948"/>
                          <a14:backgroundMark x1="49399" y1="25707" x2="49399" y2="25707"/>
                          <a14:backgroundMark x1="49290" y1="30558" x2="49290" y2="30558"/>
                          <a14:backgroundMark x1="25992" y1="3921" x2="50928" y2="14592"/>
                          <a14:backgroundMark x1="50928" y1="14592" x2="41099" y2="8044"/>
                          <a14:backgroundMark x1="41099" y1="8044" x2="49800" y2="19563"/>
                          <a14:backgroundMark x1="49800" y1="19563" x2="49035" y2="12692"/>
                          <a14:backgroundMark x1="49035" y1="12692" x2="53440" y2="19523"/>
                          <a14:backgroundMark x1="53440" y1="19523" x2="45140" y2="19563"/>
                          <a14:backgroundMark x1="45140" y1="19563" x2="48671" y2="28416"/>
                          <a14:backgroundMark x1="47579" y1="29507" x2="54569" y2="29911"/>
                          <a14:backgroundMark x1="54569" y1="29911" x2="60903" y2="51293"/>
                          <a14:backgroundMark x1="60903" y1="51293" x2="44194" y2="53032"/>
                          <a14:backgroundMark x1="44194" y1="53032" x2="70550" y2="51132"/>
                          <a14:backgroundMark x1="70550" y1="51132" x2="58609" y2="51293"/>
                          <a14:backgroundMark x1="58609" y1="51293" x2="50091" y2="42199"/>
                          <a14:backgroundMark x1="50091" y1="42199" x2="60830" y2="47413"/>
                          <a14:backgroundMark x1="60830" y1="47413" x2="64070" y2="40016"/>
                          <a14:backgroundMark x1="64070" y1="40016" x2="43320" y2="44260"/>
                          <a14:backgroundMark x1="43320" y1="44260" x2="56389" y2="40259"/>
                          <a14:backgroundMark x1="56389" y1="40259" x2="39825" y2="51617"/>
                          <a14:backgroundMark x1="39825" y1="51617" x2="46014" y2="50404"/>
                          <a14:backgroundMark x1="46014" y1="50404" x2="36549" y2="57235"/>
                          <a14:backgroundMark x1="36549" y1="57235" x2="48963" y2="49353"/>
                          <a14:backgroundMark x1="48963" y1="49353" x2="29705" y2="52910"/>
                          <a14:backgroundMark x1="29705" y1="52910" x2="44922" y2="54002"/>
                          <a14:backgroundMark x1="49399" y1="54002" x2="62213" y2="51819"/>
                          <a14:backgroundMark x1="62213" y1="51819" x2="69094" y2="53032"/>
                          <a14:backgroundMark x1="69094" y1="53032" x2="72297" y2="44018"/>
                          <a14:backgroundMark x1="72297" y1="44018" x2="71605" y2="54325"/>
                          <a14:backgroundMark x1="71605" y1="54325" x2="65781" y2="61156"/>
                          <a14:backgroundMark x1="33018" y1="25869" x2="11758" y2="40905"/>
                          <a14:backgroundMark x1="11758" y1="40905" x2="18602" y2="62611"/>
                          <a14:backgroundMark x1="18602" y1="62611" x2="42009" y2="63096"/>
                          <a14:backgroundMark x1="42009" y1="63096" x2="52057" y2="52991"/>
                          <a14:backgroundMark x1="52057" y1="52991" x2="51875" y2="41997"/>
                          <a14:backgroundMark x1="51875" y1="41997" x2="27703" y2="31811"/>
                          <a14:backgroundMark x1="27703" y1="31811" x2="17728" y2="32862"/>
                          <a14:backgroundMark x1="39097" y1="34196" x2="46378" y2="38157"/>
                          <a14:backgroundMark x1="46378" y1="38157" x2="51948" y2="44301"/>
                          <a14:backgroundMark x1="51948" y1="44301" x2="45468" y2="58569"/>
                          <a14:backgroundMark x1="45468" y1="58569" x2="55187" y2="64915"/>
                          <a14:backgroundMark x1="55187" y1="64915" x2="77321" y2="61762"/>
                          <a14:backgroundMark x1="77321" y1="61762" x2="61048" y2="50404"/>
                          <a14:backgroundMark x1="61048" y1="50404" x2="41027" y2="45392"/>
                          <a14:backgroundMark x1="52312" y1="73808" x2="52312" y2="73808"/>
                          <a14:backgroundMark x1="51948" y1="69887" x2="53404" y2="76112"/>
                          <a14:backgroundMark x1="54860" y1="70453" x2="48052" y2="74576"/>
                          <a14:backgroundMark x1="48052" y1="74576" x2="50237" y2="70695"/>
                          <a14:backgroundMark x1="19500" y1="71103" x2="23953" y2="72797"/>
                          <a14:backgroundMark x1="34257" y1="71057" x2="40226" y2="70049"/>
                          <a14:backgroundMark x1="33131" y1="71247" x2="32309" y2="71386"/>
                          <a14:backgroundMark x1="32041" y1="71431" x2="32930" y2="71281"/>
                          <a14:backgroundMark x1="29178" y1="71915" x2="31925" y2="71451"/>
                          <a14:backgroundMark x1="23953" y1="72797" x2="28461" y2="72036"/>
                          <a14:backgroundMark x1="40226" y1="70049" x2="47980" y2="73727"/>
                          <a14:backgroundMark x1="47980" y1="73727" x2="70513" y2="71504"/>
                          <a14:backgroundMark x1="70513" y1="71504" x2="80269" y2="73323"/>
                          <a14:backgroundMark x1="80269" y1="73323" x2="69348" y2="63905"/>
                          <a14:backgroundMark x1="69348" y1="63905" x2="26647" y2="63824"/>
                          <a14:backgroundMark x1="26647" y1="63824" x2="20928" y2="66540"/>
                          <a14:backgroundMark x1="81161" y1="73053" x2="83400" y2="75909"/>
                          <a14:backgroundMark x1="78995" y1="70291" x2="81015" y2="72867"/>
                          <a14:backgroundMark x1="81004" y1="72873" x2="77976" y2="69038"/>
                          <a14:backgroundMark x1="83400" y1="75909" x2="81183" y2="73100"/>
                          <a14:backgroundMark x1="77976" y1="69038" x2="77029" y2="68674"/>
                          <a14:backgroundMark x1="23808" y1="65845" x2="27630" y2="72352"/>
                          <a14:backgroundMark x1="27630" y1="72352" x2="34577" y2="71084"/>
                          <a14:backgroundMark x1="35821" y1="70857" x2="26356" y2="65804"/>
                          <a14:backgroundMark x1="26356" y1="65804" x2="23080" y2="66249"/>
                          <a14:backgroundMark x1="30106" y1="68027" x2="29887" y2="68957"/>
                          <a14:backgroundMark x1="26720" y1="70291" x2="28649" y2="70291"/>
                          <a14:backgroundMark x1="28649" y1="70574" x2="31198" y2="71665"/>
                          <a14:backgroundMark x1="89297" y1="89410" x2="95850" y2="88359"/>
                          <a14:backgroundMark x1="95850" y1="88359" x2="88751" y2="94422"/>
                          <a14:backgroundMark x1="88751" y1="94422" x2="89771" y2="90501"/>
                          <a14:backgroundMark x1="23080" y1="64794" x2="18639" y2="70331"/>
                          <a14:backgroundMark x1="18639" y1="70331" x2="24791" y2="70695"/>
                          <a14:backgroundMark x1="77758" y1="68027" x2="83582" y2="71908"/>
                          <a14:backgroundMark x1="83582" y1="71908" x2="78995" y2="74737"/>
                          <a14:backgroundMark x1="79214" y1="69483" x2="81116" y2="75435"/>
                          <a14:backgroundMark x1="85677" y1="76326" x2="88424" y2="75869"/>
                          <a14:backgroundMark x1="88424" y1="75869" x2="80379" y2="69523"/>
                          <a14:backgroundMark x1="80379" y1="69523" x2="79469" y2="69766"/>
                          <a14:backgroundMark x1="78995" y1="65845" x2="82672" y2="73646"/>
                          <a14:backgroundMark x1="82672" y1="73646" x2="78631" y2="69361"/>
                          <a14:backgroundMark x1="22971" y1="63703" x2="17728" y2="68836"/>
                          <a14:backgroundMark x1="17728" y1="68836" x2="22352" y2="64915"/>
                          <a14:backgroundMark x1="4842" y1="75020" x2="15326" y2="67745"/>
                          <a14:backgroundMark x1="15326" y1="67745" x2="15435" y2="74980"/>
                          <a14:backgroundMark x1="15435" y1="74980" x2="5278" y2="84317"/>
                          <a14:backgroundMark x1="5278" y1="84317" x2="2548" y2="74656"/>
                          <a14:backgroundMark x1="2548" y1="74656" x2="4842" y2="73808"/>
                          <a14:backgroundMark x1="14671" y1="72474" x2="8082" y2="75990"/>
                          <a14:backgroundMark x1="8082" y1="75990" x2="4732" y2="82458"/>
                          <a14:backgroundMark x1="4732" y1="82458" x2="12705" y2="75344"/>
                          <a14:backgroundMark x1="12705" y1="75344" x2="13469" y2="70857"/>
                          <a14:backgroundMark x1="13469" y1="70857" x2="19731" y2="72838"/>
                          <a14:backgroundMark x1="19731" y1="72838" x2="13797" y2="70089"/>
                          <a14:backgroundMark x1="13797" y1="70089" x2="20240" y2="70251"/>
                          <a14:backgroundMark x1="20240" y1="70251" x2="20495" y2="69523"/>
                          <a14:backgroundMark x1="10921" y1="71665" x2="6917" y2="77890"/>
                          <a14:backgroundMark x1="6917" y1="77890" x2="13469" y2="75748"/>
                          <a14:backgroundMark x1="13469" y1="75748" x2="22861" y2="67421"/>
                          <a14:backgroundMark x1="22861" y1="67421" x2="8919" y2="73888"/>
                          <a14:backgroundMark x1="8919" y1="73888" x2="18347" y2="72474"/>
                          <a14:backgroundMark x1="18347" y1="72474" x2="24172" y2="66047"/>
                          <a14:backgroundMark x1="24172" y1="66047" x2="24973" y2="64390"/>
                          <a14:backgroundMark x1="24973" y1="64390" x2="19439" y2="67664"/>
                          <a14:backgroundMark x1="19439" y1="67664" x2="25009" y2="63662"/>
                          <a14:backgroundMark x1="25009" y1="63662" x2="17328" y2="66289"/>
                          <a14:backgroundMark x1="17328" y1="66289" x2="15544" y2="73525"/>
                          <a14:backgroundMark x1="15544" y1="73525" x2="15908" y2="75990"/>
                          <a14:backgroundMark x1="10666" y1="73403" x2="2512" y2="88319"/>
                          <a14:backgroundMark x1="2512" y1="88319" x2="8373" y2="82741"/>
                          <a14:backgroundMark x1="8373" y1="82741" x2="9064" y2="74899"/>
                          <a14:backgroundMark x1="9064" y1="74899" x2="8846" y2="74778"/>
                        </a14:backgroundRemoval>
                      </a14:imgEffect>
                      <a14:imgEffect>
                        <a14:artisticPencilGrayscale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3504" r="49492"/>
            <a:stretch/>
          </p:blipFill>
          <p:spPr>
            <a:xfrm flipH="1">
              <a:off x="4893482" y="1602379"/>
              <a:ext cx="4553390" cy="4557819"/>
            </a:xfrm>
            <a:prstGeom prst="rect">
              <a:avLst/>
            </a:prstGeom>
          </p:spPr>
        </p:pic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4D2EBDCD-993D-49AA-993F-3DF1EB3A1E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r="49501"/>
            <a:stretch/>
          </p:blipFill>
          <p:spPr>
            <a:xfrm>
              <a:off x="340976" y="1606091"/>
              <a:ext cx="4553390" cy="4554107"/>
            </a:xfrm>
            <a:prstGeom prst="rect">
              <a:avLst/>
            </a:prstGeom>
          </p:spPr>
        </p:pic>
      </p:grpSp>
      <p:pic>
        <p:nvPicPr>
          <p:cNvPr id="6" name="圖片 5">
            <a:extLst>
              <a:ext uri="{FF2B5EF4-FFF2-40B4-BE49-F238E27FC236}">
                <a16:creationId xmlns:a16="http://schemas.microsoft.com/office/drawing/2014/main" id="{30FB28AA-899F-466A-9192-45379C5BA2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7226" y="179718"/>
            <a:ext cx="7754784" cy="67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217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F84DE1A-57D2-4026-96C2-239A3E4A6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72354"/>
            <a:ext cx="10515600" cy="5504610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</a:t>
            </a:r>
            <a:r>
              <a:rPr lang="zh-TW" altLang="en-US" b="0" i="0" dirty="0">
                <a:solidFill>
                  <a:srgbClr val="333333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賞析：</a:t>
            </a:r>
            <a:endParaRPr lang="en-US" altLang="zh-TW" b="0" i="0" dirty="0">
              <a:solidFill>
                <a:srgbClr val="333333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</a:t>
            </a:r>
            <a:r>
              <a:rPr lang="zh-TW" altLang="en-US" sz="2400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本詩宜從上方看到下方。</a:t>
            </a:r>
            <a:endParaRPr lang="en-US" altLang="zh-TW" b="0" i="0" dirty="0">
              <a:solidFill>
                <a:srgbClr val="333333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</a:t>
            </a:r>
            <a:r>
              <a:rPr lang="zh-TW" altLang="en-US" sz="2400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最上方我採用平放攤開的書為意象，書脊以「升學主義」四個大字代表這本書的意義主體，書頁則是我們從國小到高中所學習過的教科書，並以字體大小粗略的分別出科目在學校考試中的重視程度。同時此物也可以代表乘載知識的翅膀。</a:t>
            </a:r>
            <a:endParaRPr lang="en-US" altLang="zh-TW" sz="2400" dirty="0">
              <a:solidFill>
                <a:srgbClr val="3333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sz="2400" b="0" i="0" dirty="0">
                <a:solidFill>
                  <a:srgbClr val="333333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　　接著從上方像是碎片剝落，也可以是從雲</a:t>
            </a:r>
            <a:r>
              <a:rPr lang="zh-TW" altLang="en-US" sz="2400" b="0" i="0">
                <a:solidFill>
                  <a:srgbClr val="333333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中滴落</a:t>
            </a:r>
            <a:r>
              <a:rPr lang="zh-TW" altLang="en-US" sz="2400" b="0" i="0" dirty="0">
                <a:solidFill>
                  <a:srgbClr val="333333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的雨，代表著正在努力讀書的學生、準備應考的考生的心情。一開始可能只浮現出一些負面的感受吧，但仔細想想還是有值得回味的正面回饋。</a:t>
            </a:r>
            <a:endParaRPr lang="en-US" altLang="zh-TW" sz="2400" b="0" i="0" dirty="0">
              <a:solidFill>
                <a:srgbClr val="333333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sz="2400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　最後下方的是一條道路，作為心境的總結。碎片落在道路上使得這條「人生」得以擴展，越發開闊的路代表著個人知識心緒的累積，也代表著未來所擁有的可能性。</a:t>
            </a:r>
            <a:endParaRPr lang="zh-TW" altLang="en-US" b="0" i="0" dirty="0">
              <a:solidFill>
                <a:srgbClr val="333333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396550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</TotalTime>
  <Words>378</Words>
  <Application>Microsoft Office PowerPoint</Application>
  <PresentationFormat>寬螢幕</PresentationFormat>
  <Paragraphs>64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9" baseType="lpstr">
      <vt:lpstr>微軟正黑體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翔鈺 陳</dc:creator>
  <cp:lastModifiedBy>翔鈺 陳</cp:lastModifiedBy>
  <cp:revision>77</cp:revision>
  <dcterms:created xsi:type="dcterms:W3CDTF">2022-04-02T04:22:19Z</dcterms:created>
  <dcterms:modified xsi:type="dcterms:W3CDTF">2022-04-10T11:17:12Z</dcterms:modified>
</cp:coreProperties>
</file>