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4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8" r:id="rId9"/>
    <p:sldId id="263" r:id="rId10"/>
    <p:sldId id="264" r:id="rId11"/>
    <p:sldId id="267" r:id="rId12"/>
    <p:sldId id="265" r:id="rId13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預設章節" id="{6C20E91B-D2E6-4001-8E74-C8B0DED689EB}">
          <p14:sldIdLst>
            <p14:sldId id="256"/>
            <p14:sldId id="257"/>
            <p14:sldId id="258"/>
            <p14:sldId id="259"/>
            <p14:sldId id="260"/>
            <p14:sldId id="261"/>
            <p14:sldId id="262"/>
            <p14:sldId id="268"/>
            <p14:sldId id="263"/>
            <p14:sldId id="264"/>
          </p14:sldIdLst>
        </p14:section>
        <p14:section name="未命名的章節" id="{FE125C60-CE42-4FC2-9791-7BE9AB532584}">
          <p14:sldIdLst>
            <p14:sldId id="267"/>
            <p14:sldId id="265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918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5" d="100"/>
          <a:sy n="55" d="100"/>
        </p:scale>
        <p:origin x="-2904" y="-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144BC3-9E5C-40A8-B20D-0B222DF97086}" type="datetimeFigureOut">
              <a:rPr lang="zh-TW" altLang="en-US" smtClean="0"/>
              <a:t>2013/2/23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28657A2-A2EA-4BC4-998D-5FF7440EA52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5670589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bg>
      <p:bgPr>
        <a:blipFill dpi="0" rotWithShape="1">
          <a:blip r:embed="rId2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>
                <a:solidFill>
                  <a:schemeClr val="accent6">
                    <a:lumMod val="50000"/>
                  </a:schemeClr>
                </a:solidFill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D54DFD-BD3E-4319-BF01-B8EA8F0BC4CF}" type="datetimeFigureOut">
              <a:rPr lang="zh-TW" altLang="en-US" smtClean="0"/>
              <a:t>2013/2/22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5050A-C9A7-4DC1-B664-3059F5BE0F2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740404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50000"/>
                  </a:schemeClr>
                </a:solidFill>
              </a:defRPr>
            </a:lvl1pPr>
            <a:lvl2pPr>
              <a:defRPr>
                <a:solidFill>
                  <a:schemeClr val="tx2">
                    <a:lumMod val="50000"/>
                  </a:schemeClr>
                </a:solidFill>
              </a:defRPr>
            </a:lvl2pPr>
            <a:lvl3pPr>
              <a:defRPr>
                <a:solidFill>
                  <a:schemeClr val="tx2">
                    <a:lumMod val="50000"/>
                  </a:schemeClr>
                </a:solidFill>
              </a:defRPr>
            </a:lvl3pPr>
            <a:lvl4pPr>
              <a:defRPr>
                <a:solidFill>
                  <a:schemeClr val="tx2">
                    <a:lumMod val="50000"/>
                  </a:schemeClr>
                </a:solidFill>
              </a:defRPr>
            </a:lvl4pPr>
            <a:lvl5pPr>
              <a:defRPr>
                <a:solidFill>
                  <a:schemeClr val="tx2">
                    <a:lumMod val="50000"/>
                  </a:schemeClr>
                </a:solidFill>
              </a:defRPr>
            </a:lvl5pPr>
          </a:lstStyle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D54DFD-BD3E-4319-BF01-B8EA8F0BC4CF}" type="datetimeFigureOut">
              <a:rPr lang="zh-TW" altLang="en-US" smtClean="0"/>
              <a:t>2013/2/22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5050A-C9A7-4DC1-B664-3059F5BE0F2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6567600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D54DFD-BD3E-4319-BF01-B8EA8F0BC4CF}" type="datetimeFigureOut">
              <a:rPr lang="zh-TW" altLang="en-US" smtClean="0"/>
              <a:t>2013/2/22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5050A-C9A7-4DC1-B664-3059F5BE0F2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9198349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bg>
      <p:bgPr>
        <a:blipFill dpi="0" rotWithShape="1">
          <a:blip r:embed="rId2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50000"/>
                  </a:schemeClr>
                </a:solidFill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>
                <a:solidFill>
                  <a:schemeClr val="tx2">
                    <a:lumMod val="75000"/>
                  </a:schemeClr>
                </a:solidFill>
              </a:defRPr>
            </a:lvl1pPr>
            <a:lvl2pPr>
              <a:defRPr sz="2400">
                <a:solidFill>
                  <a:schemeClr val="tx2">
                    <a:lumMod val="75000"/>
                  </a:schemeClr>
                </a:solidFill>
              </a:defRPr>
            </a:lvl2pPr>
            <a:lvl3pPr>
              <a:defRPr sz="2000">
                <a:solidFill>
                  <a:schemeClr val="tx2">
                    <a:lumMod val="75000"/>
                  </a:schemeClr>
                </a:solidFill>
              </a:defRPr>
            </a:lvl3pPr>
            <a:lvl4pPr>
              <a:defRPr sz="1800">
                <a:solidFill>
                  <a:schemeClr val="tx2">
                    <a:lumMod val="75000"/>
                  </a:schemeClr>
                </a:solidFill>
              </a:defRPr>
            </a:lvl4pPr>
            <a:lvl5pPr>
              <a:defRPr sz="1800">
                <a:solidFill>
                  <a:schemeClr val="tx2">
                    <a:lumMod val="7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>
                <a:solidFill>
                  <a:schemeClr val="tx2">
                    <a:lumMod val="75000"/>
                  </a:schemeClr>
                </a:solidFill>
              </a:defRPr>
            </a:lvl1pPr>
            <a:lvl2pPr>
              <a:defRPr sz="2400">
                <a:solidFill>
                  <a:schemeClr val="tx2">
                    <a:lumMod val="75000"/>
                  </a:schemeClr>
                </a:solidFill>
              </a:defRPr>
            </a:lvl2pPr>
            <a:lvl3pPr>
              <a:defRPr sz="2000">
                <a:solidFill>
                  <a:schemeClr val="tx2">
                    <a:lumMod val="75000"/>
                  </a:schemeClr>
                </a:solidFill>
              </a:defRPr>
            </a:lvl3pPr>
            <a:lvl4pPr>
              <a:defRPr sz="1800">
                <a:solidFill>
                  <a:schemeClr val="tx2">
                    <a:lumMod val="75000"/>
                  </a:schemeClr>
                </a:solidFill>
              </a:defRPr>
            </a:lvl4pPr>
            <a:lvl5pPr>
              <a:defRPr sz="1800">
                <a:solidFill>
                  <a:schemeClr val="tx2">
                    <a:lumMod val="7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D54DFD-BD3E-4319-BF01-B8EA8F0BC4CF}" type="datetimeFigureOut">
              <a:rPr lang="zh-TW" altLang="en-US" smtClean="0"/>
              <a:t>2013/2/22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5050A-C9A7-4DC1-B664-3059F5BE0F2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4335150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D54DFD-BD3E-4319-BF01-B8EA8F0BC4CF}" type="datetimeFigureOut">
              <a:rPr lang="zh-TW" altLang="en-US" smtClean="0"/>
              <a:t>2013/2/22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5050A-C9A7-4DC1-B664-3059F5BE0F2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7187683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bg>
      <p:bgPr>
        <a:blipFill dpi="0" rotWithShape="1">
          <a:blip r:embed="rId2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D54DFD-BD3E-4319-BF01-B8EA8F0BC4CF}" type="datetimeFigureOut">
              <a:rPr lang="zh-TW" altLang="en-US" smtClean="0"/>
              <a:t>2013/2/22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5050A-C9A7-4DC1-B664-3059F5BE0F2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806258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D54DFD-BD3E-4319-BF01-B8EA8F0BC4CF}" type="datetimeFigureOut">
              <a:rPr lang="zh-TW" altLang="en-US" smtClean="0"/>
              <a:t>2013/2/22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5050A-C9A7-4DC1-B664-3059F5BE0F2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522239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D54DFD-BD3E-4319-BF01-B8EA8F0BC4CF}" type="datetimeFigureOut">
              <a:rPr lang="zh-TW" altLang="en-US" smtClean="0"/>
              <a:t>2013/2/22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5050A-C9A7-4DC1-B664-3059F5BE0F2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261035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bg>
      <p:bgPr>
        <a:blipFill dpi="0" rotWithShape="1">
          <a:blip r:embed="rId2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D54DFD-BD3E-4319-BF01-B8EA8F0BC4CF}" type="datetimeFigureOut">
              <a:rPr lang="zh-TW" altLang="en-US" smtClean="0"/>
              <a:t>2013/2/22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5050A-C9A7-4DC1-B664-3059F5BE0F2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941179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D54DFD-BD3E-4319-BF01-B8EA8F0BC4CF}" type="datetimeFigureOut">
              <a:rPr lang="zh-TW" altLang="en-US" smtClean="0"/>
              <a:t>2013/2/22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5050A-C9A7-4DC1-B664-3059F5BE0F2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9429742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D54DFD-BD3E-4319-BF01-B8EA8F0BC4CF}" type="datetimeFigureOut">
              <a:rPr lang="zh-TW" altLang="en-US" smtClean="0"/>
              <a:t>2013/2/22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5050A-C9A7-4DC1-B664-3059F5BE0F2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541428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D54DFD-BD3E-4319-BF01-B8EA8F0BC4CF}" type="datetimeFigureOut">
              <a:rPr lang="zh-TW" altLang="en-US" smtClean="0"/>
              <a:t>2013/2/22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55050A-C9A7-4DC1-B664-3059F5BE0F2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225540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4.xml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2.xml"/><Relationship Id="rId4" Type="http://schemas.openxmlformats.org/officeDocument/2006/relationships/slide" Target="slid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3203848" y="2348880"/>
            <a:ext cx="6400800" cy="1752600"/>
          </a:xfrm>
        </p:spPr>
        <p:txBody>
          <a:bodyPr>
            <a:noAutofit/>
          </a:bodyPr>
          <a:lstStyle/>
          <a:p>
            <a:endParaRPr lang="en-US" altLang="zh-TW" sz="28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28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高孟汶 </a:t>
            </a:r>
            <a:r>
              <a:rPr lang="en-US" altLang="zh-TW" sz="2800" dirty="0" err="1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Kao,Meng</a:t>
            </a:r>
            <a:r>
              <a:rPr lang="en-US" altLang="zh-TW" sz="28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-wen</a:t>
            </a:r>
          </a:p>
          <a:p>
            <a:r>
              <a:rPr lang="zh-TW" altLang="en-US" sz="28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淡江大學 企業管理學系</a:t>
            </a:r>
            <a:endParaRPr lang="en-US" altLang="zh-TW" sz="28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28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 輔修教育科技學系</a:t>
            </a:r>
            <a:endParaRPr lang="en-US" altLang="zh-TW" sz="28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endParaRPr lang="en-US" altLang="zh-TW" sz="2800" dirty="0">
              <a:solidFill>
                <a:schemeClr val="tx1"/>
              </a:solidFill>
            </a:endParaRPr>
          </a:p>
          <a:p>
            <a:pPr algn="l"/>
            <a:r>
              <a:rPr lang="en-US" altLang="zh-TW" sz="18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FB:</a:t>
            </a:r>
            <a:r>
              <a:rPr lang="zh-TW" altLang="en-US" sz="18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高孟汶</a:t>
            </a:r>
            <a:endParaRPr lang="en-US" altLang="zh-TW" sz="18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pPr algn="l"/>
            <a:r>
              <a:rPr lang="en-US" altLang="zh-TW" sz="18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E-Mail:kckao1232003@yahoo.com.tw</a:t>
            </a:r>
          </a:p>
          <a:p>
            <a:pPr algn="l"/>
            <a:r>
              <a:rPr lang="zh-TW" altLang="en-US" sz="18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學習歷程</a:t>
            </a:r>
            <a:r>
              <a:rPr lang="en-US" altLang="zh-TW" sz="18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http://ep.tku.edu.tw/mytkuV2.aspx?stu_no=498610061</a:t>
            </a:r>
            <a:endParaRPr lang="zh-TW" altLang="en-US" sz="1800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4" name="標題 1"/>
          <p:cNvSpPr txBox="1">
            <a:spLocks/>
          </p:cNvSpPr>
          <p:nvPr/>
        </p:nvSpPr>
        <p:spPr>
          <a:xfrm>
            <a:off x="323528" y="1401961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b="1" dirty="0" smtClean="0">
                <a:solidFill>
                  <a:schemeClr val="accent5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從企管到教科</a:t>
            </a:r>
            <a:endParaRPr lang="zh-TW" altLang="en-US" b="1" dirty="0">
              <a:solidFill>
                <a:schemeClr val="accent5">
                  <a:lumMod val="50000"/>
                </a:schemeClr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9" name="展開清晨的翅膀鋼琴曲The Piano Music of Wings of the Dawn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259632" y="537321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9098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3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41509" numSld="999">
                <p:cTn id="34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3" grpId="0" uiExpand="1" build="p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67544" y="1052736"/>
            <a:ext cx="8856984" cy="5688632"/>
          </a:xfrm>
        </p:spPr>
        <p:txBody>
          <a:bodyPr>
            <a:normAutofit/>
          </a:bodyPr>
          <a:lstStyle/>
          <a:p>
            <a:r>
              <a:rPr lang="zh-TW" altLang="en-US" sz="2800" b="1" dirty="0" smtClean="0">
                <a:solidFill>
                  <a:schemeClr val="tx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學</a:t>
            </a:r>
            <a:r>
              <a:rPr lang="zh-TW" altLang="en-US" sz="2800" b="1" dirty="0">
                <a:solidFill>
                  <a:schemeClr val="tx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學文創志</a:t>
            </a:r>
            <a:r>
              <a:rPr lang="zh-TW" altLang="en-US" sz="2800" b="1" dirty="0" smtClean="0">
                <a:solidFill>
                  <a:schemeClr val="tx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業企業實習</a:t>
            </a:r>
            <a:endParaRPr lang="en-US" altLang="zh-TW" sz="2800" b="1" dirty="0" smtClean="0">
              <a:solidFill>
                <a:schemeClr val="tx2">
                  <a:lumMod val="50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pPr marL="0" indent="0">
              <a:buNone/>
            </a:pPr>
            <a:r>
              <a:rPr lang="zh-TW" altLang="en-US" sz="2800" dirty="0">
                <a:solidFill>
                  <a:schemeClr val="tx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2800" dirty="0" smtClean="0">
                <a:solidFill>
                  <a:schemeClr val="tx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   設計</a:t>
            </a:r>
            <a:r>
              <a:rPr lang="zh-TW" altLang="en-US" sz="2800" dirty="0">
                <a:solidFill>
                  <a:schemeClr val="tx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部</a:t>
            </a:r>
            <a:r>
              <a:rPr lang="en-US" altLang="zh-TW" sz="2800" dirty="0">
                <a:solidFill>
                  <a:schemeClr val="tx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800" dirty="0">
                <a:solidFill>
                  <a:schemeClr val="tx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財務</a:t>
            </a:r>
            <a:r>
              <a:rPr lang="zh-TW" altLang="en-US" sz="2800" dirty="0" smtClean="0">
                <a:solidFill>
                  <a:schemeClr val="tx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部</a:t>
            </a:r>
            <a:r>
              <a:rPr lang="en-US" altLang="zh-TW" sz="2800" dirty="0" smtClean="0">
                <a:solidFill>
                  <a:schemeClr val="tx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,</a:t>
            </a:r>
            <a:r>
              <a:rPr lang="zh-TW" altLang="en-US" sz="2800" dirty="0" smtClean="0">
                <a:solidFill>
                  <a:schemeClr val="tx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美育</a:t>
            </a:r>
            <a:r>
              <a:rPr lang="zh-TW" altLang="en-US" sz="2800" dirty="0">
                <a:solidFill>
                  <a:schemeClr val="tx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部</a:t>
            </a:r>
            <a:r>
              <a:rPr lang="zh-TW" altLang="en-US" sz="2800" dirty="0" smtClean="0">
                <a:solidFill>
                  <a:schemeClr val="tx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助理</a:t>
            </a:r>
            <a:endParaRPr lang="en-US" altLang="zh-TW" sz="2800" dirty="0" smtClean="0">
              <a:solidFill>
                <a:schemeClr val="tx2">
                  <a:lumMod val="50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pPr marL="0" indent="0">
              <a:buNone/>
            </a:pPr>
            <a:endParaRPr lang="en-US" altLang="zh-TW" sz="2800" b="1" dirty="0" smtClean="0">
              <a:solidFill>
                <a:schemeClr val="tx2">
                  <a:lumMod val="50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pPr marL="0" indent="0">
              <a:buNone/>
            </a:pPr>
            <a:endParaRPr lang="en-US" altLang="zh-TW" sz="2800" b="1" dirty="0">
              <a:solidFill>
                <a:schemeClr val="tx2">
                  <a:lumMod val="50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pPr marL="0" indent="0">
              <a:buNone/>
            </a:pPr>
            <a:endParaRPr lang="en-US" altLang="zh-TW" sz="2800" b="1" dirty="0" smtClean="0">
              <a:solidFill>
                <a:schemeClr val="tx2">
                  <a:lumMod val="50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pPr marL="0" indent="0">
              <a:buNone/>
            </a:pPr>
            <a:endParaRPr lang="en-US" altLang="zh-TW" sz="2800" b="1" dirty="0">
              <a:solidFill>
                <a:schemeClr val="tx2">
                  <a:lumMod val="50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pPr marL="0" indent="0">
              <a:buNone/>
            </a:pPr>
            <a:endParaRPr lang="en-US" altLang="zh-TW" sz="2800" b="1" dirty="0" smtClean="0">
              <a:solidFill>
                <a:schemeClr val="tx2">
                  <a:lumMod val="50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pPr marL="0" indent="0">
              <a:buNone/>
            </a:pPr>
            <a:endParaRPr lang="en-US" altLang="zh-TW" sz="2800" b="1" dirty="0">
              <a:solidFill>
                <a:schemeClr val="tx2">
                  <a:lumMod val="50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pPr marL="0" indent="0">
              <a:buNone/>
            </a:pPr>
            <a:endParaRPr lang="en-US" altLang="zh-TW" sz="2800" b="1" dirty="0" smtClean="0">
              <a:solidFill>
                <a:schemeClr val="tx2">
                  <a:lumMod val="50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pPr marL="0" indent="0">
              <a:buNone/>
            </a:pPr>
            <a:r>
              <a:rPr lang="zh-TW" altLang="en-US" sz="2800" b="1" dirty="0" smtClean="0">
                <a:solidFill>
                  <a:schemeClr val="tx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專業領域</a:t>
            </a:r>
            <a:endParaRPr lang="en-US" altLang="zh-TW" sz="2800" b="1" dirty="0" smtClean="0">
              <a:solidFill>
                <a:schemeClr val="tx2">
                  <a:lumMod val="50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pPr marL="0" indent="0">
              <a:buNone/>
            </a:pPr>
            <a:r>
              <a:rPr lang="zh-TW" altLang="en-US" sz="2800" dirty="0" smtClean="0">
                <a:solidFill>
                  <a:schemeClr val="tx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專案</a:t>
            </a:r>
            <a:r>
              <a:rPr lang="zh-TW" altLang="en-US" sz="2800" dirty="0">
                <a:solidFill>
                  <a:schemeClr val="tx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管理</a:t>
            </a:r>
            <a:r>
              <a:rPr lang="en-US" altLang="zh-TW" sz="2800" dirty="0">
                <a:solidFill>
                  <a:schemeClr val="tx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800" dirty="0">
                <a:solidFill>
                  <a:schemeClr val="tx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資訊管理</a:t>
            </a:r>
            <a:r>
              <a:rPr lang="en-US" altLang="zh-TW" sz="2800" dirty="0">
                <a:solidFill>
                  <a:schemeClr val="tx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800" dirty="0">
                <a:solidFill>
                  <a:schemeClr val="tx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策略</a:t>
            </a:r>
            <a:r>
              <a:rPr lang="zh-TW" altLang="en-US" sz="2800" dirty="0" smtClean="0">
                <a:solidFill>
                  <a:schemeClr val="tx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管理</a:t>
            </a:r>
            <a:r>
              <a:rPr lang="en-US" altLang="zh-TW" sz="2800" dirty="0" smtClean="0">
                <a:solidFill>
                  <a:schemeClr val="tx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800" dirty="0" smtClean="0">
                <a:solidFill>
                  <a:schemeClr val="tx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行銷管理</a:t>
            </a:r>
            <a:endParaRPr lang="zh-TW" altLang="en-US" sz="2800" dirty="0">
              <a:solidFill>
                <a:schemeClr val="tx2">
                  <a:lumMod val="50000"/>
                </a:schemeClr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4" name="標題 3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企業實習</a:t>
            </a:r>
            <a:r>
              <a:rPr lang="en-US" altLang="zh-TW" dirty="0" smtClean="0">
                <a:latin typeface="標楷體" pitchFamily="65" charset="-120"/>
                <a:ea typeface="標楷體" pitchFamily="65" charset="-120"/>
              </a:rPr>
              <a:t/>
            </a:r>
            <a:br>
              <a:rPr lang="en-US" altLang="zh-TW" dirty="0" smtClean="0">
                <a:latin typeface="標楷體" pitchFamily="65" charset="-120"/>
                <a:ea typeface="標楷體" pitchFamily="65" charset="-120"/>
              </a:rPr>
            </a:br>
            <a:endParaRPr lang="zh-TW" altLang="en-US" dirty="0"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5" name="圖片 4" descr="http://www.xuexue.tw/kids/images/photo/e/e09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2204864"/>
            <a:ext cx="6645910" cy="342646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648906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標題 5"/>
          <p:cNvSpPr>
            <a:spLocks noGrp="1"/>
          </p:cNvSpPr>
          <p:nvPr>
            <p:ph type="title"/>
          </p:nvPr>
        </p:nvSpPr>
        <p:spPr>
          <a:xfrm>
            <a:off x="539552" y="413792"/>
            <a:ext cx="8229600" cy="1143000"/>
          </a:xfrm>
        </p:spPr>
        <p:txBody>
          <a:bodyPr>
            <a:normAutofit/>
          </a:bodyPr>
          <a:lstStyle/>
          <a:p>
            <a:r>
              <a:rPr lang="zh-TW" altLang="en-US" sz="4000" b="1" dirty="0" smtClean="0">
                <a:latin typeface="標楷體" pitchFamily="65" charset="-120"/>
                <a:ea typeface="標楷體" pitchFamily="65" charset="-120"/>
              </a:rPr>
              <a:t>領導與企劃</a:t>
            </a:r>
            <a:endParaRPr lang="zh-TW" altLang="en-US" sz="4000" b="1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395536" y="1772816"/>
            <a:ext cx="4038600" cy="4525963"/>
          </a:xfrm>
        </p:spPr>
        <p:txBody>
          <a:bodyPr/>
          <a:lstStyle/>
          <a:p>
            <a:r>
              <a:rPr lang="zh-TW" altLang="en-US" sz="2800" dirty="0" smtClean="0">
                <a:solidFill>
                  <a:schemeClr val="tx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企業管理學會企管週工作人員</a:t>
            </a:r>
            <a:endParaRPr lang="en-US" altLang="zh-TW" sz="2800" dirty="0" smtClean="0">
              <a:solidFill>
                <a:schemeClr val="tx2">
                  <a:lumMod val="50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2800" dirty="0" smtClean="0">
                <a:solidFill>
                  <a:schemeClr val="tx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企業管理</a:t>
            </a:r>
            <a:r>
              <a:rPr lang="zh-TW" altLang="en-US" sz="2800" dirty="0">
                <a:solidFill>
                  <a:schemeClr val="tx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學系</a:t>
            </a:r>
            <a:r>
              <a:rPr lang="zh-TW" altLang="en-US" sz="2800" dirty="0" smtClean="0">
                <a:solidFill>
                  <a:schemeClr val="tx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副班代</a:t>
            </a:r>
            <a:endParaRPr lang="en-US" altLang="zh-TW" sz="2800" dirty="0" smtClean="0">
              <a:solidFill>
                <a:schemeClr val="tx2">
                  <a:lumMod val="50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2800" dirty="0" smtClean="0">
                <a:solidFill>
                  <a:schemeClr val="tx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行銷管理</a:t>
            </a:r>
            <a:r>
              <a:rPr lang="zh-TW" altLang="en-US" dirty="0">
                <a:solidFill>
                  <a:schemeClr val="tx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學</a:t>
            </a:r>
            <a:r>
              <a:rPr lang="zh-TW" altLang="en-US" sz="2800" dirty="0" smtClean="0">
                <a:solidFill>
                  <a:schemeClr val="tx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組長 </a:t>
            </a:r>
            <a:endParaRPr lang="en-US" altLang="zh-TW" sz="2800" dirty="0" smtClean="0">
              <a:solidFill>
                <a:schemeClr val="tx2">
                  <a:lumMod val="50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lang="en-US" altLang="zh-TW" sz="2800" dirty="0" smtClean="0">
                <a:solidFill>
                  <a:schemeClr val="tx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CCAPP</a:t>
            </a:r>
            <a:r>
              <a:rPr lang="zh-TW" altLang="en-US" sz="2800" dirty="0" smtClean="0">
                <a:solidFill>
                  <a:schemeClr val="tx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青年活動企劃師</a:t>
            </a:r>
            <a:endParaRPr lang="en-US" altLang="zh-TW" sz="2800" dirty="0" smtClean="0">
              <a:solidFill>
                <a:schemeClr val="tx2">
                  <a:lumMod val="50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pPr marL="0" indent="0">
              <a:buNone/>
            </a:pPr>
            <a:r>
              <a:rPr lang="zh-TW" altLang="en-US" sz="2800" dirty="0" smtClean="0">
                <a:solidFill>
                  <a:schemeClr val="tx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  著文化創意產業評析</a:t>
            </a:r>
            <a:r>
              <a:rPr lang="en-US" altLang="zh-TW" sz="2800" dirty="0" smtClean="0">
                <a:solidFill>
                  <a:schemeClr val="tx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,</a:t>
            </a:r>
            <a:r>
              <a:rPr lang="zh-TW" altLang="en-US" sz="2800" dirty="0" smtClean="0">
                <a:solidFill>
                  <a:schemeClr val="tx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環保時裝企劃</a:t>
            </a:r>
            <a:endParaRPr lang="en-US" altLang="zh-TW" sz="2800" dirty="0" smtClean="0">
              <a:solidFill>
                <a:schemeClr val="tx2">
                  <a:lumMod val="50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endParaRPr lang="zh-TW" altLang="en-US" dirty="0"/>
          </a:p>
        </p:txBody>
      </p:sp>
      <p:sp>
        <p:nvSpPr>
          <p:cNvPr id="7" name="內容版面配置區 6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5" name="圖片 4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47" r="3748" b="6619"/>
          <a:stretch/>
        </p:blipFill>
        <p:spPr bwMode="auto">
          <a:xfrm>
            <a:off x="5004048" y="1844824"/>
            <a:ext cx="3300730" cy="465328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1776747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4000" b="1" dirty="0" smtClean="0">
                <a:solidFill>
                  <a:schemeClr val="tx2">
                    <a:lumMod val="75000"/>
                  </a:schemeClr>
                </a:solidFill>
                <a:latin typeface="標楷體" pitchFamily="65" charset="-120"/>
                <a:ea typeface="標楷體" pitchFamily="65" charset="-120"/>
              </a:rPr>
              <a:t>社團服務</a:t>
            </a:r>
            <a:endParaRPr lang="zh-TW" altLang="en-US" sz="4000" b="1" dirty="0">
              <a:solidFill>
                <a:schemeClr val="tx2">
                  <a:lumMod val="75000"/>
                </a:schemeClr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107504" y="1772816"/>
            <a:ext cx="5050904" cy="4525963"/>
          </a:xfrm>
        </p:spPr>
        <p:txBody>
          <a:bodyPr/>
          <a:lstStyle/>
          <a:p>
            <a:r>
              <a:rPr lang="zh-TW" altLang="en-US" dirty="0" smtClean="0">
                <a:solidFill>
                  <a:schemeClr val="tx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僕役志工社美宣</a:t>
            </a:r>
            <a:r>
              <a:rPr lang="en-US" altLang="zh-TW" dirty="0" smtClean="0">
                <a:solidFill>
                  <a:schemeClr val="tx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-</a:t>
            </a:r>
            <a:r>
              <a:rPr lang="zh-TW" altLang="en-US" dirty="0" smtClean="0">
                <a:solidFill>
                  <a:schemeClr val="tx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手工藝教學 </a:t>
            </a:r>
            <a:endParaRPr lang="en-US" altLang="zh-TW" dirty="0" smtClean="0">
              <a:solidFill>
                <a:schemeClr val="tx2">
                  <a:lumMod val="50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dirty="0">
                <a:solidFill>
                  <a:schemeClr val="tx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服務</a:t>
            </a:r>
            <a:r>
              <a:rPr lang="zh-TW" altLang="en-US" dirty="0" smtClean="0">
                <a:solidFill>
                  <a:schemeClr val="tx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對象</a:t>
            </a:r>
            <a:r>
              <a:rPr lang="en-US" altLang="zh-TW" dirty="0" smtClean="0">
                <a:solidFill>
                  <a:schemeClr val="tx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-</a:t>
            </a:r>
            <a:r>
              <a:rPr lang="zh-TW" altLang="en-US" dirty="0" smtClean="0">
                <a:solidFill>
                  <a:schemeClr val="tx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榮總</a:t>
            </a:r>
            <a:r>
              <a:rPr lang="zh-TW" altLang="en-US" dirty="0">
                <a:solidFill>
                  <a:schemeClr val="tx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醫院病</a:t>
            </a:r>
            <a:r>
              <a:rPr lang="zh-TW" altLang="en-US" dirty="0" smtClean="0">
                <a:solidFill>
                  <a:schemeClr val="tx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童</a:t>
            </a:r>
            <a:endParaRPr lang="en-US" altLang="zh-TW" dirty="0" smtClean="0">
              <a:solidFill>
                <a:schemeClr val="tx2">
                  <a:lumMod val="50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pPr marL="0" indent="0">
              <a:buNone/>
            </a:pPr>
            <a:r>
              <a:rPr lang="zh-TW" altLang="en-US" b="1" dirty="0">
                <a:solidFill>
                  <a:schemeClr val="tx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教學</a:t>
            </a:r>
            <a:r>
              <a:rPr lang="zh-TW" altLang="en-US" b="1" dirty="0" smtClean="0">
                <a:solidFill>
                  <a:schemeClr val="tx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目標</a:t>
            </a:r>
            <a:endParaRPr lang="en-US" altLang="zh-TW" b="1" dirty="0" smtClean="0">
              <a:solidFill>
                <a:schemeClr val="tx2">
                  <a:lumMod val="50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dirty="0" smtClean="0">
                <a:solidFill>
                  <a:schemeClr val="tx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對手工藝產生興趣 </a:t>
            </a:r>
            <a:endParaRPr lang="en-US" altLang="zh-TW" dirty="0" smtClean="0">
              <a:solidFill>
                <a:schemeClr val="tx2">
                  <a:lumMod val="50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dirty="0" smtClean="0">
                <a:solidFill>
                  <a:schemeClr val="tx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紓解在病房的苦悶 </a:t>
            </a:r>
            <a:endParaRPr lang="en-US" altLang="zh-TW" dirty="0" smtClean="0">
              <a:solidFill>
                <a:schemeClr val="tx2">
                  <a:lumMod val="50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dirty="0" smtClean="0">
                <a:solidFill>
                  <a:schemeClr val="tx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從做中學</a:t>
            </a:r>
            <a:endParaRPr lang="en-US" altLang="zh-TW" dirty="0" smtClean="0">
              <a:solidFill>
                <a:schemeClr val="tx2">
                  <a:lumMod val="50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endParaRPr lang="zh-TW" altLang="en-US" dirty="0"/>
          </a:p>
        </p:txBody>
      </p:sp>
      <p:sp>
        <p:nvSpPr>
          <p:cNvPr id="5" name="內容版面配置區 4"/>
          <p:cNvSpPr>
            <a:spLocks noGrp="1"/>
          </p:cNvSpPr>
          <p:nvPr>
            <p:ph sz="half" idx="2"/>
          </p:nvPr>
        </p:nvSpPr>
        <p:spPr>
          <a:xfrm>
            <a:off x="5105400" y="1844824"/>
            <a:ext cx="4038600" cy="4525963"/>
          </a:xfrm>
        </p:spPr>
        <p:txBody>
          <a:bodyPr/>
          <a:lstStyle/>
          <a:p>
            <a:endParaRPr lang="zh-TW" altLang="en-US" dirty="0"/>
          </a:p>
        </p:txBody>
      </p:sp>
      <p:pic>
        <p:nvPicPr>
          <p:cNvPr id="7" name="圖片 6" descr="F:\研究所必上\獎狀及證明\榮總服務\1116680591.jp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43" t="3231"/>
          <a:stretch/>
        </p:blipFill>
        <p:spPr bwMode="auto">
          <a:xfrm>
            <a:off x="4499992" y="2492896"/>
            <a:ext cx="4644008" cy="338437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5924314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title"/>
          </p:nvPr>
        </p:nvSpPr>
        <p:spPr>
          <a:xfrm>
            <a:off x="251520" y="69269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社團法人生命智慧協會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/>
            </a:r>
            <a:br>
              <a:rPr lang="en-US" altLang="zh-TW" b="1" dirty="0" smtClean="0">
                <a:latin typeface="標楷體" pitchFamily="65" charset="-120"/>
                <a:ea typeface="標楷體" pitchFamily="65" charset="-120"/>
              </a:rPr>
            </a:br>
            <a:endParaRPr lang="zh-TW" altLang="en-US" b="1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179512" y="1916832"/>
            <a:ext cx="4402832" cy="4525963"/>
          </a:xfrm>
        </p:spPr>
        <p:txBody>
          <a:bodyPr/>
          <a:lstStyle/>
          <a:p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禪風活動企劃</a:t>
            </a:r>
            <a:r>
              <a:rPr lang="en-US" altLang="zh-TW" dirty="0" smtClean="0">
                <a:latin typeface="標楷體" pitchFamily="65" charset="-120"/>
                <a:ea typeface="標楷體" pitchFamily="65" charset="-120"/>
              </a:rPr>
              <a:t>,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社團經營 </a:t>
            </a:r>
            <a:endParaRPr lang="en-US" altLang="zh-TW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dirty="0">
                <a:latin typeface="標楷體" pitchFamily="65" charset="-120"/>
                <a:ea typeface="標楷體" pitchFamily="65" charset="-120"/>
              </a:rPr>
              <a:t>潛能開發班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助教</a:t>
            </a:r>
            <a:endParaRPr lang="en-US" altLang="zh-TW" dirty="0" smtClean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5" name="內容版面配置區 4"/>
          <p:cNvSpPr>
            <a:spLocks noGrp="1"/>
          </p:cNvSpPr>
          <p:nvPr>
            <p:ph sz="half" idx="2"/>
          </p:nvPr>
        </p:nvSpPr>
        <p:spPr>
          <a:xfrm>
            <a:off x="4788024" y="1916832"/>
            <a:ext cx="4038600" cy="4525963"/>
          </a:xfrm>
        </p:spPr>
        <p:txBody>
          <a:bodyPr/>
          <a:lstStyle/>
          <a:p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直排輪教練</a:t>
            </a:r>
          </a:p>
          <a:p>
            <a:endParaRPr lang="zh-TW" altLang="en-US" dirty="0"/>
          </a:p>
        </p:txBody>
      </p:sp>
      <p:pic>
        <p:nvPicPr>
          <p:cNvPr id="6" name="圖片 5"/>
          <p:cNvPicPr/>
          <p:nvPr/>
        </p:nvPicPr>
        <p:blipFill>
          <a:blip r:embed="rId2">
            <a:lum brigh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243" r="22330"/>
          <a:stretch>
            <a:fillRect/>
          </a:stretch>
        </p:blipFill>
        <p:spPr bwMode="auto">
          <a:xfrm>
            <a:off x="5148064" y="2454002"/>
            <a:ext cx="2952328" cy="3927326"/>
          </a:xfrm>
          <a:prstGeom prst="rect">
            <a:avLst/>
          </a:prstGeom>
          <a:noFill/>
        </p:spPr>
      </p:pic>
      <p:pic>
        <p:nvPicPr>
          <p:cNvPr id="7" name="圖片 6"/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66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068960"/>
            <a:ext cx="4248472" cy="309634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1002230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 build="p"/>
      <p:bldP spid="5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7544" y="62068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北區跨校網路教學策略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-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陳慶帆教授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/>
            </a:r>
            <a:br>
              <a:rPr lang="en-US" altLang="zh-TW" b="1" dirty="0" smtClean="0">
                <a:latin typeface="標楷體" pitchFamily="65" charset="-120"/>
                <a:ea typeface="標楷體" pitchFamily="65" charset="-120"/>
              </a:rPr>
            </a:br>
            <a:endParaRPr lang="zh-TW" altLang="en-US" b="1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208087" y="2074887"/>
            <a:ext cx="4546848" cy="4525963"/>
          </a:xfrm>
        </p:spPr>
        <p:txBody>
          <a:bodyPr>
            <a:normAutofit/>
          </a:bodyPr>
          <a:lstStyle/>
          <a:p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中</a:t>
            </a:r>
            <a:r>
              <a:rPr lang="zh-TW" altLang="en-US" sz="2800" dirty="0">
                <a:latin typeface="標楷體" pitchFamily="65" charset="-120"/>
                <a:ea typeface="標楷體" pitchFamily="65" charset="-120"/>
              </a:rPr>
              <a:t>英文趣味修辭法教學 </a:t>
            </a:r>
            <a:endParaRPr lang="en-US" altLang="zh-TW" sz="2800" dirty="0" smtClean="0">
              <a:latin typeface="標楷體" pitchFamily="65" charset="-120"/>
              <a:ea typeface="標楷體" pitchFamily="65" charset="-120"/>
            </a:endParaRPr>
          </a:p>
          <a:p>
            <a:pPr marL="0" indent="0">
              <a:buNone/>
            </a:pP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擔任</a:t>
            </a:r>
            <a:r>
              <a:rPr lang="zh-TW" altLang="en-US" sz="2800" dirty="0">
                <a:latin typeface="標楷體" pitchFamily="65" charset="-120"/>
                <a:ea typeface="標楷體" pitchFamily="65" charset="-120"/>
              </a:rPr>
              <a:t>小組長表現</a:t>
            </a: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優異</a:t>
            </a:r>
            <a:endParaRPr lang="en-US" altLang="zh-TW" sz="2800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2800" dirty="0">
                <a:latin typeface="標楷體" pitchFamily="65" charset="-120"/>
                <a:ea typeface="標楷體" pitchFamily="65" charset="-120"/>
              </a:rPr>
              <a:t>受到陳珮婷老師的訪問</a:t>
            </a:r>
          </a:p>
        </p:txBody>
      </p:sp>
      <p:pic>
        <p:nvPicPr>
          <p:cNvPr id="5" name="內容版面配置區 4"/>
          <p:cNvPicPr>
            <a:picLocks noGrp="1"/>
          </p:cNvPicPr>
          <p:nvPr>
            <p:ph sz="half" idx="2"/>
          </p:nvPr>
        </p:nvPicPr>
        <p:blipFill rotWithShape="1">
          <a:blip r:embed="rId2"/>
          <a:srcRect l="10817" t="21154" r="35847" b="17067"/>
          <a:stretch/>
        </p:blipFill>
        <p:spPr bwMode="auto">
          <a:xfrm>
            <a:off x="4211960" y="2132856"/>
            <a:ext cx="4788024" cy="381642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493273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7544" y="62068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教育科技學系輔系修習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/>
            </a:r>
            <a:br>
              <a:rPr lang="en-US" altLang="zh-TW" b="1" dirty="0" smtClean="0">
                <a:latin typeface="標楷體" pitchFamily="65" charset="-120"/>
                <a:ea typeface="標楷體" pitchFamily="65" charset="-120"/>
              </a:rPr>
            </a:br>
            <a:endParaRPr lang="zh-TW" altLang="en-US" b="1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85234" y="1700808"/>
            <a:ext cx="4752528" cy="4525963"/>
          </a:xfrm>
        </p:spPr>
        <p:txBody>
          <a:bodyPr>
            <a:normAutofit/>
          </a:bodyPr>
          <a:lstStyle/>
          <a:p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程式設計實習</a:t>
            </a:r>
            <a:r>
              <a:rPr lang="en-US" altLang="zh-TW" dirty="0" smtClean="0">
                <a:latin typeface="標楷體" pitchFamily="65" charset="-120"/>
                <a:ea typeface="標楷體" pitchFamily="65" charset="-120"/>
              </a:rPr>
              <a:t>-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陳慶帆老師</a:t>
            </a:r>
            <a:endParaRPr lang="en-US" altLang="zh-TW" dirty="0" smtClean="0">
              <a:latin typeface="標楷體" pitchFamily="65" charset="-120"/>
              <a:ea typeface="標楷體" pitchFamily="65" charset="-120"/>
            </a:endParaRPr>
          </a:p>
          <a:p>
            <a:pPr marL="0" indent="0">
              <a:buNone/>
            </a:pPr>
            <a:r>
              <a:rPr lang="en-US" altLang="zh-TW" dirty="0" smtClean="0">
                <a:latin typeface="標楷體" pitchFamily="65" charset="-120"/>
                <a:ea typeface="標楷體" pitchFamily="65" charset="-120"/>
              </a:rPr>
              <a:t>Scratch/App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設計</a:t>
            </a:r>
            <a:endParaRPr lang="en-US" altLang="zh-TW" dirty="0" smtClean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899720" y="1700808"/>
            <a:ext cx="4244280" cy="4525963"/>
          </a:xfrm>
        </p:spPr>
        <p:txBody>
          <a:bodyPr/>
          <a:lstStyle/>
          <a:p>
            <a:r>
              <a:rPr lang="zh-TW" altLang="en-US" dirty="0">
                <a:latin typeface="標楷體" pitchFamily="65" charset="-120"/>
                <a:ea typeface="標楷體" pitchFamily="65" charset="-120"/>
              </a:rPr>
              <a:t>教育科技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概論</a:t>
            </a:r>
            <a:endParaRPr lang="en-US" altLang="zh-TW" dirty="0" smtClean="0">
              <a:latin typeface="標楷體" pitchFamily="65" charset="-120"/>
              <a:ea typeface="標楷體" pitchFamily="65" charset="-120"/>
            </a:endParaRPr>
          </a:p>
          <a:p>
            <a:pPr marL="0" indent="0">
              <a:buNone/>
            </a:pP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顧大維</a:t>
            </a:r>
            <a:r>
              <a:rPr lang="zh-TW" altLang="en-US" dirty="0">
                <a:latin typeface="標楷體" pitchFamily="65" charset="-120"/>
                <a:ea typeface="標楷體" pitchFamily="65" charset="-120"/>
              </a:rPr>
              <a:t>老師</a:t>
            </a:r>
            <a:r>
              <a:rPr lang="en-US" altLang="zh-TW" dirty="0" smtClean="0">
                <a:latin typeface="標楷體" pitchFamily="65" charset="-120"/>
                <a:ea typeface="標楷體" pitchFamily="65" charset="-120"/>
              </a:rPr>
              <a:t>-</a:t>
            </a:r>
          </a:p>
          <a:p>
            <a:pPr marL="0" indent="0">
              <a:buNone/>
            </a:pP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  簡報</a:t>
            </a:r>
            <a:r>
              <a:rPr lang="zh-TW" altLang="en-US" dirty="0">
                <a:latin typeface="標楷體" pitchFamily="65" charset="-120"/>
                <a:ea typeface="標楷體" pitchFamily="65" charset="-120"/>
              </a:rPr>
              <a:t>遊戲教材製作</a:t>
            </a:r>
            <a:endParaRPr lang="en-US" altLang="zh-TW" dirty="0">
              <a:latin typeface="標楷體" pitchFamily="65" charset="-120"/>
              <a:ea typeface="標楷體" pitchFamily="65" charset="-120"/>
            </a:endParaRPr>
          </a:p>
          <a:p>
            <a:endParaRPr lang="zh-TW" altLang="en-US" dirty="0"/>
          </a:p>
        </p:txBody>
      </p:sp>
      <p:pic>
        <p:nvPicPr>
          <p:cNvPr id="5" name="圖片 4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91" t="18649" r="50824" b="6431"/>
          <a:stretch/>
        </p:blipFill>
        <p:spPr bwMode="auto">
          <a:xfrm>
            <a:off x="971600" y="2708919"/>
            <a:ext cx="2691765" cy="399478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圖片 5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1145" y="3475856"/>
            <a:ext cx="4104456" cy="2922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46942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5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0"/>
                            </p:stCondLst>
                            <p:childTnLst>
                              <p:par>
                                <p:cTn id="3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4294967295"/>
          </p:nvPr>
        </p:nvSpPr>
        <p:spPr>
          <a:xfrm>
            <a:off x="1907704" y="908720"/>
            <a:ext cx="8229600" cy="4525963"/>
          </a:xfrm>
        </p:spPr>
        <p:txBody>
          <a:bodyPr/>
          <a:lstStyle/>
          <a:p>
            <a:r>
              <a:rPr lang="zh-TW" altLang="en-US" sz="2800" dirty="0" smtClean="0">
                <a:solidFill>
                  <a:schemeClr val="tx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教育統計</a:t>
            </a:r>
            <a:r>
              <a:rPr lang="en-US" altLang="zh-TW" sz="2800" dirty="0" smtClean="0">
                <a:solidFill>
                  <a:schemeClr val="tx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800" dirty="0" smtClean="0">
                <a:solidFill>
                  <a:schemeClr val="tx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需求分析</a:t>
            </a:r>
            <a:r>
              <a:rPr lang="en-US" altLang="zh-TW" sz="2800" dirty="0" smtClean="0">
                <a:solidFill>
                  <a:schemeClr val="tx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-</a:t>
            </a:r>
          </a:p>
          <a:p>
            <a:pPr marL="0" indent="0">
              <a:buNone/>
            </a:pPr>
            <a:r>
              <a:rPr lang="zh-TW" altLang="en-US" sz="2800" dirty="0" smtClean="0">
                <a:solidFill>
                  <a:schemeClr val="tx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  蔡秉彥老師</a:t>
            </a:r>
            <a:endParaRPr lang="en-US" altLang="zh-TW" sz="2800" dirty="0" smtClean="0">
              <a:solidFill>
                <a:schemeClr val="tx2">
                  <a:lumMod val="50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pPr marL="0" indent="0">
              <a:buNone/>
            </a:pPr>
            <a:r>
              <a:rPr lang="zh-TW" altLang="en-US" sz="2800" dirty="0" smtClean="0">
                <a:solidFill>
                  <a:schemeClr val="tx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  參觀展覽頻率對於風格</a:t>
            </a:r>
            <a:r>
              <a:rPr lang="en-US" altLang="zh-TW" sz="2800" dirty="0" smtClean="0">
                <a:solidFill>
                  <a:schemeClr val="tx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,</a:t>
            </a:r>
          </a:p>
          <a:p>
            <a:pPr marL="0" indent="0">
              <a:buNone/>
            </a:pPr>
            <a:r>
              <a:rPr lang="en-US" altLang="zh-TW" sz="2800" dirty="0">
                <a:solidFill>
                  <a:schemeClr val="tx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800" dirty="0" smtClean="0">
                <a:solidFill>
                  <a:schemeClr val="tx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2800" dirty="0" smtClean="0">
                <a:solidFill>
                  <a:schemeClr val="tx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學習態度</a:t>
            </a:r>
            <a:r>
              <a:rPr lang="en-US" altLang="zh-TW" sz="2800" dirty="0" smtClean="0">
                <a:solidFill>
                  <a:schemeClr val="tx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,</a:t>
            </a:r>
            <a:r>
              <a:rPr lang="zh-TW" altLang="en-US" sz="2800" dirty="0" smtClean="0">
                <a:solidFill>
                  <a:schemeClr val="tx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創造力的相關性 </a:t>
            </a:r>
            <a:endParaRPr lang="en-US" altLang="zh-TW" sz="2800" dirty="0" smtClean="0">
              <a:solidFill>
                <a:schemeClr val="tx2">
                  <a:lumMod val="50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2800" dirty="0" smtClean="0">
                <a:solidFill>
                  <a:schemeClr val="tx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教育心理學</a:t>
            </a:r>
            <a:r>
              <a:rPr lang="en-US" altLang="zh-TW" sz="2800" dirty="0" smtClean="0">
                <a:solidFill>
                  <a:schemeClr val="tx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,</a:t>
            </a:r>
            <a:r>
              <a:rPr lang="zh-TW" altLang="en-US" sz="2800" dirty="0" smtClean="0">
                <a:solidFill>
                  <a:schemeClr val="tx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教學原理與策略</a:t>
            </a:r>
            <a:r>
              <a:rPr lang="en-US" altLang="zh-TW" sz="2800" dirty="0" smtClean="0">
                <a:solidFill>
                  <a:schemeClr val="tx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-</a:t>
            </a:r>
            <a:r>
              <a:rPr lang="zh-TW" altLang="en-US" sz="2800" dirty="0" smtClean="0">
                <a:solidFill>
                  <a:schemeClr val="tx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賴老師</a:t>
            </a:r>
            <a:endParaRPr lang="en-US" altLang="zh-TW" sz="2800" dirty="0" smtClean="0">
              <a:solidFill>
                <a:schemeClr val="tx2">
                  <a:lumMod val="50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2800" dirty="0" smtClean="0">
                <a:solidFill>
                  <a:schemeClr val="tx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介面設計</a:t>
            </a:r>
            <a:r>
              <a:rPr lang="en-US" altLang="zh-TW" sz="2800" dirty="0" smtClean="0">
                <a:solidFill>
                  <a:schemeClr val="tx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-</a:t>
            </a:r>
            <a:r>
              <a:rPr lang="zh-TW" altLang="en-US" sz="2800" dirty="0" smtClean="0">
                <a:solidFill>
                  <a:schemeClr val="tx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李世忠老師</a:t>
            </a:r>
          </a:p>
          <a:p>
            <a:endParaRPr lang="zh-TW" altLang="en-US" dirty="0"/>
          </a:p>
        </p:txBody>
      </p:sp>
      <p:pic>
        <p:nvPicPr>
          <p:cNvPr id="4098" name="Picture 2" descr="商品圖片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4110" y="3535091"/>
            <a:ext cx="2443336" cy="3302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73294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1143000"/>
          </a:xfrm>
        </p:spPr>
        <p:txBody>
          <a:bodyPr>
            <a:normAutofit/>
          </a:bodyPr>
          <a:lstStyle/>
          <a:p>
            <a:r>
              <a:rPr lang="zh-TW" altLang="en-US" sz="4000" b="1" dirty="0" smtClean="0">
                <a:latin typeface="標楷體" pitchFamily="65" charset="-120"/>
                <a:ea typeface="標楷體" pitchFamily="65" charset="-120"/>
              </a:rPr>
              <a:t>數位雲端行銷第一名</a:t>
            </a:r>
            <a:r>
              <a:rPr lang="zh-TW" altLang="en-US" sz="2800" b="1" dirty="0" smtClean="0">
                <a:latin typeface="標楷體" pitchFamily="65" charset="-120"/>
                <a:ea typeface="標楷體" pitchFamily="65" charset="-120"/>
              </a:rPr>
              <a:t/>
            </a:r>
            <a:br>
              <a:rPr lang="zh-TW" altLang="en-US" sz="2800" b="1" dirty="0" smtClean="0">
                <a:latin typeface="標楷體" pitchFamily="65" charset="-120"/>
                <a:ea typeface="標楷體" pitchFamily="65" charset="-120"/>
              </a:rPr>
            </a:br>
            <a:endParaRPr lang="zh-TW" altLang="en-US" sz="2800" b="1" dirty="0"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7" name="內容版面配置區 6" descr="C:\Users\user\Documents\師範大學0004.jpg"/>
          <p:cNvPicPr>
            <a:picLocks noGrp="1"/>
          </p:cNvPicPr>
          <p:nvPr>
            <p:ph sz="half"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47" t="2549" r="4416" b="4431"/>
          <a:stretch/>
        </p:blipFill>
        <p:spPr bwMode="auto">
          <a:xfrm>
            <a:off x="611560" y="1844824"/>
            <a:ext cx="3728871" cy="489654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內容版面配置區 7" descr="作品集"/>
          <p:cNvPicPr>
            <a:picLocks noGrp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988840"/>
            <a:ext cx="4104456" cy="424847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87646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標題 9"/>
          <p:cNvSpPr>
            <a:spLocks noGrp="1"/>
          </p:cNvSpPr>
          <p:nvPr>
            <p:ph type="title"/>
          </p:nvPr>
        </p:nvSpPr>
        <p:spPr>
          <a:xfrm>
            <a:off x="539552" y="54868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淡江大學遠距教學組</a:t>
            </a:r>
            <a:r>
              <a:rPr lang="en-US" altLang="zh-TW" dirty="0" smtClean="0">
                <a:latin typeface="標楷體" pitchFamily="65" charset="-120"/>
                <a:ea typeface="標楷體" pitchFamily="65" charset="-120"/>
              </a:rPr>
              <a:t/>
            </a:r>
            <a:br>
              <a:rPr lang="en-US" altLang="zh-TW" dirty="0" smtClean="0">
                <a:latin typeface="標楷體" pitchFamily="65" charset="-120"/>
                <a:ea typeface="標楷體" pitchFamily="65" charset="-120"/>
              </a:rPr>
            </a:br>
            <a:endParaRPr lang="zh-TW" altLang="en-US" dirty="0"/>
          </a:p>
        </p:txBody>
      </p:sp>
      <p:sp>
        <p:nvSpPr>
          <p:cNvPr id="5" name="內容版面配置區 4"/>
          <p:cNvSpPr>
            <a:spLocks noGrp="1"/>
          </p:cNvSpPr>
          <p:nvPr>
            <p:ph sz="half" idx="1"/>
          </p:nvPr>
        </p:nvSpPr>
        <p:spPr>
          <a:xfrm>
            <a:off x="467544" y="1628800"/>
            <a:ext cx="4038600" cy="4525963"/>
          </a:xfrm>
        </p:spPr>
        <p:txBody>
          <a:bodyPr/>
          <a:lstStyle/>
          <a:p>
            <a:pPr marL="0" indent="0">
              <a:buNone/>
            </a:pP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◎數位教材</a:t>
            </a:r>
            <a:r>
              <a:rPr lang="zh-TW" altLang="en-US" sz="2800" dirty="0">
                <a:latin typeface="標楷體" pitchFamily="65" charset="-120"/>
                <a:ea typeface="標楷體" pitchFamily="65" charset="-120"/>
              </a:rPr>
              <a:t>製作</a:t>
            </a: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認證</a:t>
            </a:r>
            <a:r>
              <a:rPr lang="en-US" altLang="zh-TW" sz="2800" dirty="0" smtClean="0">
                <a:latin typeface="標楷體" pitchFamily="65" charset="-120"/>
                <a:ea typeface="標楷體" pitchFamily="65" charset="-120"/>
              </a:rPr>
              <a:t>,</a:t>
            </a:r>
          </a:p>
          <a:p>
            <a:pPr marL="0" indent="0">
              <a:buNone/>
            </a:pP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線上助教研習營</a:t>
            </a:r>
          </a:p>
          <a:p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遊戲式教學專題</a:t>
            </a:r>
            <a:r>
              <a:rPr lang="en-US" altLang="zh-TW" sz="2800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偏鄉活動學習</a:t>
            </a:r>
            <a:endParaRPr lang="en-US" altLang="zh-TW" sz="2800" dirty="0" smtClean="0"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7" name="圖片 6" descr="C:\Users\user\Documents\級班調理志工值班詳記30002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5" r="2146" b="1315"/>
          <a:stretch/>
        </p:blipFill>
        <p:spPr bwMode="auto">
          <a:xfrm>
            <a:off x="827584" y="2605459"/>
            <a:ext cx="2841425" cy="39604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2" name="圖片 11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083" t="20664" r="30940" b="36533"/>
          <a:stretch/>
        </p:blipFill>
        <p:spPr bwMode="auto">
          <a:xfrm>
            <a:off x="4355976" y="2852936"/>
            <a:ext cx="4464496" cy="331236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990053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5" grpId="0" build="p"/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E-Book</a:t>
            </a:r>
            <a:endParaRPr lang="zh-TW" altLang="en-US" dirty="0"/>
          </a:p>
        </p:txBody>
      </p:sp>
      <p:pic>
        <p:nvPicPr>
          <p:cNvPr id="6" name="Picture 2" descr="http://www.ourdigi.com.tw/images/3d_1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340768"/>
            <a:ext cx="5657453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圖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476672"/>
            <a:ext cx="2000250" cy="523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39096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雲朵形 6"/>
          <p:cNvSpPr/>
          <p:nvPr/>
        </p:nvSpPr>
        <p:spPr>
          <a:xfrm>
            <a:off x="7020272" y="5172000"/>
            <a:ext cx="1509418" cy="993304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教材媒體設計經理 專案管理</a:t>
            </a:r>
            <a:r>
              <a:rPr lang="en-US" altLang="zh-TW" dirty="0" smtClean="0"/>
              <a:t/>
            </a:r>
            <a:br>
              <a:rPr lang="en-US" altLang="zh-TW" dirty="0" smtClean="0"/>
            </a:b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896544"/>
          </a:xfrm>
        </p:spPr>
        <p:txBody>
          <a:bodyPr>
            <a:normAutofit/>
          </a:bodyPr>
          <a:lstStyle/>
          <a:p>
            <a:r>
              <a:rPr lang="zh-TW" altLang="en-US" dirty="0" smtClean="0">
                <a:solidFill>
                  <a:schemeClr val="tx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宏</a:t>
            </a:r>
            <a:r>
              <a:rPr lang="zh-TW" altLang="en-US" dirty="0">
                <a:solidFill>
                  <a:schemeClr val="tx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策</a:t>
            </a:r>
            <a:r>
              <a:rPr lang="zh-TW" altLang="en-US" dirty="0" smtClean="0">
                <a:solidFill>
                  <a:schemeClr val="tx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系統</a:t>
            </a:r>
            <a:r>
              <a:rPr lang="zh-TW" altLang="en-US" dirty="0">
                <a:solidFill>
                  <a:schemeClr val="tx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顧問</a:t>
            </a:r>
            <a:r>
              <a:rPr lang="zh-TW" altLang="en-US" dirty="0" smtClean="0">
                <a:solidFill>
                  <a:schemeClr val="tx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有限公司</a:t>
            </a:r>
            <a:endParaRPr lang="en-US" altLang="zh-TW" dirty="0" smtClean="0">
              <a:solidFill>
                <a:schemeClr val="tx2">
                  <a:lumMod val="50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endParaRPr lang="en-US" altLang="zh-TW" dirty="0"/>
          </a:p>
          <a:p>
            <a:endParaRPr lang="en-US" altLang="zh-TW" dirty="0" smtClean="0"/>
          </a:p>
          <a:p>
            <a:endParaRPr lang="en-US" altLang="zh-TW" dirty="0"/>
          </a:p>
          <a:p>
            <a:pPr marL="0" indent="0">
              <a:buNone/>
            </a:pPr>
            <a:r>
              <a:rPr lang="zh-TW" altLang="en-US" b="1" dirty="0">
                <a:solidFill>
                  <a:schemeClr val="tx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研究方向</a:t>
            </a:r>
            <a:r>
              <a:rPr lang="en-US" altLang="zh-TW" b="1" dirty="0" smtClean="0">
                <a:solidFill>
                  <a:schemeClr val="tx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:</a:t>
            </a:r>
            <a:endParaRPr lang="en-US" altLang="zh-TW" sz="2800" dirty="0" smtClean="0">
              <a:solidFill>
                <a:schemeClr val="tx2">
                  <a:lumMod val="50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lang="zh-TW" altLang="zh-TW" sz="2800" dirty="0" smtClean="0">
                <a:solidFill>
                  <a:schemeClr val="tx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數位</a:t>
            </a:r>
            <a:r>
              <a:rPr lang="zh-TW" altLang="zh-TW" sz="2800" dirty="0">
                <a:solidFill>
                  <a:schemeClr val="tx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內容教材課件</a:t>
            </a:r>
            <a:r>
              <a:rPr lang="zh-TW" altLang="zh-TW" sz="2800" dirty="0" smtClean="0">
                <a:solidFill>
                  <a:schemeClr val="tx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製作</a:t>
            </a:r>
            <a:r>
              <a:rPr lang="en-US" altLang="zh-TW" sz="2800" dirty="0" smtClean="0">
                <a:solidFill>
                  <a:schemeClr val="tx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2800" dirty="0" smtClean="0">
                <a:solidFill>
                  <a:schemeClr val="tx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偏鄉學習</a:t>
            </a:r>
            <a:endParaRPr lang="en-US" altLang="zh-TW" sz="2800" dirty="0" smtClean="0">
              <a:solidFill>
                <a:schemeClr val="tx2">
                  <a:lumMod val="50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lang="zh-TW" altLang="zh-TW" sz="2800" dirty="0" smtClean="0">
                <a:solidFill>
                  <a:schemeClr val="tx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教育訓練</a:t>
            </a:r>
            <a:r>
              <a:rPr lang="en-US" altLang="zh-TW" sz="2800" dirty="0" smtClean="0">
                <a:solidFill>
                  <a:schemeClr val="tx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e</a:t>
            </a:r>
            <a:r>
              <a:rPr lang="zh-TW" altLang="zh-TW" sz="2800" dirty="0" smtClean="0">
                <a:solidFill>
                  <a:schemeClr val="tx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化顧問</a:t>
            </a:r>
            <a:r>
              <a:rPr lang="en-US" altLang="zh-TW" sz="2800" dirty="0" smtClean="0">
                <a:solidFill>
                  <a:schemeClr val="tx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zh-TW" sz="2800" dirty="0" smtClean="0">
                <a:solidFill>
                  <a:schemeClr val="tx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軟硬體平台系統整合</a:t>
            </a:r>
            <a:endParaRPr lang="en-US" altLang="zh-TW" sz="2800" dirty="0" smtClean="0">
              <a:solidFill>
                <a:schemeClr val="tx2">
                  <a:lumMod val="50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lang="zh-TW" altLang="zh-TW" sz="2800" dirty="0" smtClean="0">
                <a:solidFill>
                  <a:schemeClr val="tx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教育</a:t>
            </a:r>
            <a:r>
              <a:rPr lang="zh-TW" altLang="zh-TW" sz="2800" dirty="0">
                <a:solidFill>
                  <a:schemeClr val="tx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訓練總體成效</a:t>
            </a:r>
            <a:r>
              <a:rPr lang="zh-TW" altLang="zh-TW" sz="2800" dirty="0" smtClean="0">
                <a:solidFill>
                  <a:schemeClr val="tx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顧問</a:t>
            </a:r>
            <a:r>
              <a:rPr lang="en-US" altLang="zh-TW" sz="2800" dirty="0" smtClean="0">
                <a:solidFill>
                  <a:schemeClr val="tx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/E</a:t>
            </a:r>
            <a:r>
              <a:rPr lang="zh-TW" altLang="en-US" sz="2800" dirty="0" smtClean="0">
                <a:solidFill>
                  <a:schemeClr val="tx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化未來教室</a:t>
            </a:r>
            <a:endParaRPr lang="en-US" altLang="zh-TW" sz="2800" dirty="0" smtClean="0">
              <a:solidFill>
                <a:schemeClr val="tx2">
                  <a:lumMod val="50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endParaRPr lang="en-US" altLang="zh-TW" dirty="0"/>
          </a:p>
          <a:p>
            <a:pPr marL="0" indent="0">
              <a:buNone/>
            </a:pPr>
            <a:endParaRPr lang="zh-TW" altLang="en-US" dirty="0"/>
          </a:p>
        </p:txBody>
      </p:sp>
      <p:pic>
        <p:nvPicPr>
          <p:cNvPr id="1028" name="Picture 4" descr="http://vlearning.innoing.com/wp-content/uploads/2011/05/m3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080278"/>
            <a:ext cx="3384376" cy="13016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61" t="19355" r="45364" b="57056"/>
          <a:stretch/>
        </p:blipFill>
        <p:spPr bwMode="auto">
          <a:xfrm>
            <a:off x="4139952" y="2104778"/>
            <a:ext cx="4389738" cy="12526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文字方塊 4"/>
          <p:cNvSpPr txBox="1"/>
          <p:nvPr/>
        </p:nvSpPr>
        <p:spPr>
          <a:xfrm>
            <a:off x="7204820" y="5360042"/>
            <a:ext cx="1800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  <a:hlinkClick r:id="rId4" action="ppaction://hlinksldjump"/>
              </a:rPr>
              <a:t>回首頁</a:t>
            </a:r>
            <a:endParaRPr lang="zh-TW" altLang="en-US" sz="2400" dirty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8726431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2" grpId="0"/>
      <p:bldP spid="3" grpId="0" build="p"/>
      <p:bldP spid="5" grpId="0"/>
    </p:bld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418</TotalTime>
  <Words>314</Words>
  <Application>Microsoft Office PowerPoint</Application>
  <PresentationFormat>如螢幕大小 (4:3)</PresentationFormat>
  <Paragraphs>70</Paragraphs>
  <Slides>12</Slides>
  <Notes>0</Notes>
  <HiddenSlides>0</HiddenSlides>
  <MMClips>1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12</vt:i4>
      </vt:variant>
    </vt:vector>
  </HeadingPairs>
  <TitlesOfParts>
    <vt:vector size="13" baseType="lpstr">
      <vt:lpstr>Office 佈景主題</vt:lpstr>
      <vt:lpstr>PowerPoint 簡報</vt:lpstr>
      <vt:lpstr>企業實習 </vt:lpstr>
      <vt:lpstr>領導與企劃</vt:lpstr>
      <vt:lpstr>社團服務</vt:lpstr>
      <vt:lpstr>社團法人生命智慧協會 </vt:lpstr>
      <vt:lpstr>北區跨校網路教學策略-陳慶帆教授 </vt:lpstr>
      <vt:lpstr>教育科技學系輔系修習 </vt:lpstr>
      <vt:lpstr>PowerPoint 簡報</vt:lpstr>
      <vt:lpstr>數位雲端行銷第一名 </vt:lpstr>
      <vt:lpstr>淡江大學遠距教學組 </vt:lpstr>
      <vt:lpstr>E-Book</vt:lpstr>
      <vt:lpstr>教材媒體設計經理 專案管理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102學年度淡江大學教育科技學系碩士班招生考試</dc:title>
  <dc:creator>user</dc:creator>
  <cp:lastModifiedBy>user</cp:lastModifiedBy>
  <cp:revision>24</cp:revision>
  <dcterms:created xsi:type="dcterms:W3CDTF">2013-02-22T12:01:59Z</dcterms:created>
  <dcterms:modified xsi:type="dcterms:W3CDTF">2013-02-22T19:00:49Z</dcterms:modified>
</cp:coreProperties>
</file>