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23"/>
  </p:notesMasterIdLst>
  <p:sldIdLst>
    <p:sldId id="259" r:id="rId2"/>
    <p:sldId id="260" r:id="rId3"/>
    <p:sldId id="261" r:id="rId4"/>
    <p:sldId id="262" r:id="rId5"/>
    <p:sldId id="263" r:id="rId6"/>
    <p:sldId id="281" r:id="rId7"/>
    <p:sldId id="264" r:id="rId8"/>
    <p:sldId id="275" r:id="rId9"/>
    <p:sldId id="265" r:id="rId10"/>
    <p:sldId id="266" r:id="rId11"/>
    <p:sldId id="267" r:id="rId12"/>
    <p:sldId id="276" r:id="rId13"/>
    <p:sldId id="269" r:id="rId14"/>
    <p:sldId id="270" r:id="rId15"/>
    <p:sldId id="277" r:id="rId16"/>
    <p:sldId id="271" r:id="rId17"/>
    <p:sldId id="272" r:id="rId18"/>
    <p:sldId id="278" r:id="rId19"/>
    <p:sldId id="274" r:id="rId20"/>
    <p:sldId id="279" r:id="rId21"/>
    <p:sldId id="280" r:id="rId2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00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6B18D3-36B2-47D4-ABFE-B28820A0AF78}" type="datetimeFigureOut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5C7B02-5106-4090-8BB4-B5DE92FFA6C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8926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1986</a:t>
            </a:r>
            <a:r>
              <a:rPr lang="zh-TW" altLang="en-US" smtClean="0"/>
              <a:t>年，迪士尼短篇動畫復活。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5C7B02-5106-4090-8BB4-B5DE92FFA6C0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0302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30BFF-9498-430C-923F-A95A15185698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1546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3D5F1-6A32-43B8-B68E-877E4334F116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9686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1CE5E-6FD2-4D52-9AB7-B392982F55C4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6280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C4BBB-D68D-4C4A-A207-7DB5E877F179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319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C755-9C12-44C5-A96F-9E9EF880CEC3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66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91C6F-E0E2-4F3E-B94E-E37D27CCC3CA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9459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BAACE-8FDF-43F8-8AE4-61AFB3BE74E9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1880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2E94-3A72-4FB5-A628-8B117BBB028C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401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50F7-C2E8-4BCE-B58C-F3C9FE320003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1625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EE69C-FD0B-4E07-B8E6-F7B18C0534A6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6361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CBAB0-91E8-4033-B76D-6A2B75FA21CE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9388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E1556-8E4A-4DCB-A609-CAC31A8B4986}" type="datetime1">
              <a:rPr lang="zh-TW" altLang="en-US" smtClean="0"/>
              <a:t>2014/11/27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146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disneycompany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zh.wikipedia.org/wiki/%E8%BF%AA%E5%A3%AB%E5%B0%BC%E6%A8%82%E5%9C%92%E5%BA%A6%E5%81%87%E5%8D%80" TargetMode="External"/><Relationship Id="rId13" Type="http://schemas.openxmlformats.org/officeDocument/2006/relationships/hyperlink" Target="http://zh.wikipedia.org/wiki/%E8%BF%AA%E5%A3%AB%E5%B0%BC%E9%83%B5%E8%BC%AA" TargetMode="External"/><Relationship Id="rId3" Type="http://schemas.openxmlformats.org/officeDocument/2006/relationships/hyperlink" Target="http://zh.wikipedia.org/wiki/%E5%8D%8E%E7%89%B9%E8%BF%AA%E5%A3%AB%E5%B0%BC%E5%85%AC%E5%8F%B8" TargetMode="External"/><Relationship Id="rId7" Type="http://schemas.openxmlformats.org/officeDocument/2006/relationships/hyperlink" Target="http://zh.wikipedia.org/wiki/%E8%8F%AF%E7%89%B9%E8%BF%AA%E5%A3%AB%E5%B0%BC%E6%A8%82%E5%9C%92%E5%8F%8A%E5%BA%A6%E5%81%87%E5%8D%80" TargetMode="External"/><Relationship Id="rId12" Type="http://schemas.openxmlformats.org/officeDocument/2006/relationships/hyperlink" Target="http://zh.wikipedia.org/wiki/%E9%A6%99%E6%B8%AF%E8%BF%AA%E5%A3%AB%E5%B0%BC%E6%A8%82%E5%9C%92%E5%BA%A6%E5%81%87%E5%8D%8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zh.wikipedia.org/wiki/%E6%BC%AB%E5%A8%81%E5%A8%9B%E6%A8%82" TargetMode="External"/><Relationship Id="rId11" Type="http://schemas.openxmlformats.org/officeDocument/2006/relationships/hyperlink" Target="http://zh.wikipedia.org/wiki/%E5%B7%B4%E9%BB%8E%E8%BF%AA%E5%A3%AB%E5%B0%BC%E6%A8%82%E5%9C%92%E5%BA%A6%E5%81%87%E5%8D%80" TargetMode="External"/><Relationship Id="rId5" Type="http://schemas.openxmlformats.org/officeDocument/2006/relationships/hyperlink" Target="http://zh.wikipedia.org/wiki/%E7%9A%AE%E5%85%8B%E6%96%AF%E5%8A%A8%E7%94%BB%E5%B7%A5%E4%BD%9C%E5%AE%A4" TargetMode="External"/><Relationship Id="rId10" Type="http://schemas.openxmlformats.org/officeDocument/2006/relationships/hyperlink" Target="http://zh.wikipedia.org/wiki/%E6%9D%B1%E4%BA%AC%E8%BF%AA%E5%A3%AB%E5%B0%BC%E5%BA%A6%E5%81%87%E5%8D%80" TargetMode="External"/><Relationship Id="rId4" Type="http://schemas.openxmlformats.org/officeDocument/2006/relationships/hyperlink" Target="http://zh.wikipedia.org/wiki/%E7%BE%8E%E5%9B%BD%E7%94%B5%E5%BD%B1%E5%88%86%E7%BA%A7%E5%88%B6%E5%BA%A6" TargetMode="External"/><Relationship Id="rId9" Type="http://schemas.openxmlformats.org/officeDocument/2006/relationships/hyperlink" Target="http://zh.wikipedia.org/wiki/%E8%8F%AF%E7%89%B9%E8%BF%AA%E5%A3%AB%E5%B0%BC%E4%B8%96%E7%95%8C%E5%BA%A6%E5%81%87%E5%8D%80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Olo923T2HQ4&amp;index=2&amp;list=PLC9C44348C43F4464" TargetMode="External"/><Relationship Id="rId5" Type="http://schemas.openxmlformats.org/officeDocument/2006/relationships/hyperlink" Target="https://www.youtube.com/watch?v=fwmRpx2JqCo&amp;list=PLDC01383CE91471D1" TargetMode="External"/><Relationship Id="rId4" Type="http://schemas.openxmlformats.org/officeDocument/2006/relationships/hyperlink" Target="https://www.youtube.com/watch?v=ogI0kvc5Vw0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49" y="32687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zh-TW" dirty="0"/>
              <a:t/>
            </a:r>
            <a:br>
              <a:rPr lang="zh-TW" altLang="zh-TW" dirty="0"/>
            </a:br>
            <a:r>
              <a:rPr lang="zh-TW" altLang="zh-TW" sz="6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華特迪士尼</a:t>
            </a:r>
            <a:br>
              <a:rPr lang="zh-TW" altLang="zh-TW" sz="6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6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Uni" panose="02020603050405020304" pitchFamily="18" charset="-120"/>
                <a:ea typeface="Times New Roman Uni" panose="02020603050405020304" pitchFamily="18" charset="-120"/>
                <a:cs typeface="Times New Roman Uni" panose="02020603050405020304" pitchFamily="18" charset="-120"/>
              </a:rPr>
              <a:t>Walt Disney</a:t>
            </a:r>
            <a:endParaRPr lang="zh-TW" altLang="en-US" sz="6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 Uni" panose="02020603050405020304" pitchFamily="18" charset="-120"/>
              <a:ea typeface="Times New Roman Uni" panose="02020603050405020304" pitchFamily="18" charset="-120"/>
              <a:cs typeface="Times New Roman Uni" panose="02020603050405020304" pitchFamily="18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198" y="2332037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algn="ctr"/>
            <a:endParaRPr lang="en-US" altLang="zh-TW" sz="1800" b="1" dirty="0" smtClean="0"/>
          </a:p>
          <a:p>
            <a:pPr algn="ctr"/>
            <a:endParaRPr lang="en-US" altLang="zh-TW" sz="1800" b="1" dirty="0"/>
          </a:p>
          <a:p>
            <a:pPr algn="ctr"/>
            <a:endParaRPr lang="en-US" altLang="zh-TW" sz="1800" b="1" dirty="0" smtClean="0"/>
          </a:p>
          <a:p>
            <a:pPr algn="ctr"/>
            <a:endParaRPr lang="en-US" altLang="zh-TW" sz="1800" b="1" dirty="0"/>
          </a:p>
          <a:p>
            <a:pPr algn="ctr"/>
            <a:endParaRPr lang="en-US" altLang="zh-TW" sz="1800" b="1" dirty="0" smtClean="0"/>
          </a:p>
          <a:p>
            <a:pPr algn="ctr"/>
            <a:endParaRPr lang="en-US" altLang="zh-TW" sz="1800" b="1" dirty="0"/>
          </a:p>
          <a:p>
            <a:pPr algn="ctr"/>
            <a:endParaRPr lang="en-US" altLang="zh-TW" sz="1800" b="1" dirty="0" smtClean="0"/>
          </a:p>
          <a:p>
            <a:pPr marL="0" indent="0" algn="ctr">
              <a:buNone/>
            </a:pP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課程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：全球科技革命</a:t>
            </a:r>
          </a:p>
          <a:p>
            <a:pPr marL="0" indent="0" algn="ctr">
              <a:buNone/>
            </a:pP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教師：周厚文</a:t>
            </a:r>
          </a:p>
          <a:p>
            <a:pPr marL="0" indent="0" algn="ctr">
              <a:buNone/>
            </a:pP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系級：西語一</a:t>
            </a:r>
            <a:r>
              <a: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B</a:t>
            </a:r>
            <a:endParaRPr lang="zh-TW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學號：</a:t>
            </a:r>
            <a:r>
              <a: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403120388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403121188</a:t>
            </a:r>
            <a:endParaRPr lang="zh-TW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座號：</a:t>
            </a:r>
            <a:r>
              <a: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號，</a:t>
            </a:r>
            <a:r>
              <a: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56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號</a:t>
            </a:r>
          </a:p>
          <a:p>
            <a:pPr marL="0" indent="0" algn="ctr">
              <a:buNone/>
            </a:pP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姓名：連凱郁，許順豪</a:t>
            </a:r>
          </a:p>
          <a:p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499" y="1844824"/>
            <a:ext cx="5756999" cy="2389379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457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41483" y="44624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zh-TW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目 </a:t>
            </a:r>
            <a:r>
              <a:rPr lang="zh-TW" altLang="zh-TW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錄</a:t>
            </a:r>
            <a:endParaRPr lang="zh-TW" alt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9866" y="1253331"/>
            <a:ext cx="7886700" cy="4351338"/>
          </a:xfrm>
        </p:spPr>
        <p:txBody>
          <a:bodyPr>
            <a:normAutofit fontScale="92500" lnSpcReduction="10000"/>
          </a:bodyPr>
          <a:lstStyle/>
          <a:p>
            <a:endParaRPr lang="zh-TW" altLang="zh-TW" dirty="0"/>
          </a:p>
          <a:p>
            <a:pPr lvl="0"/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華特迪士尼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簡介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………………P.03</a:t>
            </a:r>
            <a:endParaRPr lang="zh-TW" altLang="zh-TW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華特迪士尼簡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史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………………P.04</a:t>
            </a:r>
            <a:endParaRPr lang="zh-TW" altLang="zh-TW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公司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部門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………………………P.07</a:t>
            </a:r>
            <a:endParaRPr lang="zh-TW" altLang="zh-TW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娛樂業務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子公司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………………P.08</a:t>
            </a:r>
            <a:endParaRPr lang="zh-TW" altLang="zh-TW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度假村及主題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樂園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……………P.12</a:t>
            </a:r>
            <a:endParaRPr lang="zh-TW" altLang="zh-TW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財務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數據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………………………P.14</a:t>
            </a:r>
            <a:endParaRPr lang="zh-TW" altLang="zh-TW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來源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………………………P.16</a:t>
            </a:r>
            <a:endParaRPr lang="zh-TW" altLang="zh-TW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548" y="4365104"/>
            <a:ext cx="2016224" cy="2077198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7362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1128" y="44624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zh-TW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華特迪士尼</a:t>
            </a:r>
            <a:r>
              <a:rPr lang="zh-TW" altLang="zh-TW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簡介</a:t>
            </a:r>
            <a:endParaRPr lang="zh-TW" alt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48429" y="1124744"/>
            <a:ext cx="78867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altLang="zh-TW" sz="2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•</a:t>
            </a: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原文名稱：</a:t>
            </a:r>
            <a:r>
              <a:rPr lang="en-US" altLang="zh-TW" sz="2200" b="1" dirty="0">
                <a:latin typeface="Times New Roman Uni" panose="02020603050405020304" pitchFamily="18" charset="-120"/>
                <a:ea typeface="Times New Roman Uni" panose="02020603050405020304" pitchFamily="18" charset="-120"/>
                <a:cs typeface="Times New Roman Uni" panose="02020603050405020304" pitchFamily="18" charset="-120"/>
              </a:rPr>
              <a:t>The Walt Disney company</a:t>
            </a:r>
            <a:endParaRPr lang="zh-TW" altLang="zh-TW" sz="2200" b="1" dirty="0">
              <a:latin typeface="Times New Roman Uni" panose="02020603050405020304" pitchFamily="18" charset="-120"/>
              <a:ea typeface="Times New Roman Uni" panose="02020603050405020304" pitchFamily="18" charset="-120"/>
              <a:cs typeface="Times New Roman Uni" panose="02020603050405020304" pitchFamily="18" charset="-120"/>
            </a:endParaRPr>
          </a:p>
          <a:p>
            <a:pPr marL="0" indent="0">
              <a:buNone/>
            </a:pP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</a:t>
            </a:r>
            <a:r>
              <a:rPr lang="zh-TW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公司標誌：</a:t>
            </a: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       </a:t>
            </a:r>
            <a:r>
              <a:rPr lang="zh-TW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</a:p>
          <a:p>
            <a:pPr marL="0" indent="0">
              <a:buNone/>
            </a:pPr>
            <a:r>
              <a:rPr lang="zh-TW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•</a:t>
            </a: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成立於</a:t>
            </a: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1923</a:t>
            </a: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16</a:t>
            </a: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日，美國加州</a:t>
            </a:r>
            <a:r>
              <a:rPr lang="zh-TW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洛杉磯市</a:t>
            </a:r>
            <a:endParaRPr lang="zh-TW" altLang="zh-TW" sz="2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•創辦人：華特迪士尼（</a:t>
            </a:r>
            <a:r>
              <a:rPr lang="en-US" altLang="zh-TW" sz="2200" b="1" dirty="0">
                <a:latin typeface="Times New Roman Uni" panose="02020603050405020304" pitchFamily="18" charset="-120"/>
                <a:ea typeface="Times New Roman Uni" panose="02020603050405020304" pitchFamily="18" charset="-120"/>
                <a:cs typeface="Times New Roman Uni" panose="02020603050405020304" pitchFamily="18" charset="-120"/>
              </a:rPr>
              <a:t>Walt Disney</a:t>
            </a: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）與洛</a:t>
            </a:r>
            <a:r>
              <a:rPr lang="zh-TW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伊迪士尼</a:t>
            </a: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2200" b="1" dirty="0">
                <a:latin typeface="Times New Roman Uni" panose="02020603050405020304" pitchFamily="18" charset="-120"/>
                <a:ea typeface="Times New Roman Uni" panose="02020603050405020304" pitchFamily="18" charset="-120"/>
                <a:cs typeface="Times New Roman Uni" panose="02020603050405020304" pitchFamily="18" charset="-120"/>
              </a:rPr>
              <a:t>Roy Disney</a:t>
            </a: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</a:p>
          <a:p>
            <a:pPr marL="0" indent="0">
              <a:buNone/>
            </a:pP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•總部：美國加州伯班克市，華特迪士尼伯班克</a:t>
            </a:r>
          </a:p>
          <a:p>
            <a:pPr marL="0" indent="0">
              <a:buNone/>
            </a:pPr>
            <a:r>
              <a:rPr lang="en-US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</a:t>
            </a:r>
            <a:r>
              <a:rPr lang="zh-TW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製片廠</a:t>
            </a:r>
          </a:p>
          <a:p>
            <a:pPr marL="0" indent="0">
              <a:buNone/>
            </a:pPr>
            <a:r>
              <a:rPr lang="zh-TW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•</a:t>
            </a: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產業：大眾傳播</a:t>
            </a:r>
          </a:p>
          <a:p>
            <a:pPr marL="0" indent="0">
              <a:buNone/>
            </a:pP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•產品：無線電視、有線電視、電台、主題</a:t>
            </a:r>
            <a:r>
              <a:rPr lang="zh-TW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公園、</a:t>
            </a: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門戶</a:t>
            </a:r>
            <a:r>
              <a:rPr lang="zh-TW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網站</a:t>
            </a:r>
            <a:endParaRPr lang="en-US" altLang="zh-TW" sz="2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zh-TW" altLang="en-US" sz="2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、出版電影</a:t>
            </a:r>
            <a:endParaRPr lang="zh-TW" altLang="zh-TW" sz="2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•網址：</a:t>
            </a:r>
            <a:r>
              <a:rPr lang="es-ES" altLang="zh-TW" sz="2200" b="1" u="sng" dirty="0">
                <a:latin typeface="Times New Roman Uni" panose="02020603050405020304" pitchFamily="18" charset="-120"/>
                <a:ea typeface="Times New Roman Uni" panose="02020603050405020304" pitchFamily="18" charset="-120"/>
                <a:cs typeface="Times New Roman Uni" panose="02020603050405020304" pitchFamily="18" charset="-120"/>
                <a:hlinkClick r:id="rId3"/>
              </a:rPr>
              <a:t>www.thedisneycompany.com</a:t>
            </a:r>
            <a:r>
              <a:rPr lang="es-ES" altLang="zh-TW" sz="2200" b="1" dirty="0"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 </a:t>
            </a:r>
            <a:endParaRPr lang="zh-TW" altLang="zh-TW" sz="2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797152"/>
            <a:ext cx="1454091" cy="1936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581128"/>
            <a:ext cx="1422140" cy="2153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圖片 6" descr="C:\Users\ASUS USER\Desktop\890px-TWDC_Logo.svg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93655"/>
            <a:ext cx="3098165" cy="52197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306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16344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zh-TW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華特迪士尼簡</a:t>
            </a:r>
            <a:r>
              <a:rPr lang="zh-TW" altLang="zh-TW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史</a:t>
            </a:r>
            <a:endParaRPr lang="zh-TW" alt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556792"/>
            <a:ext cx="7886700" cy="4351338"/>
          </a:xfrm>
        </p:spPr>
        <p:txBody>
          <a:bodyPr>
            <a:noAutofit/>
          </a:bodyPr>
          <a:lstStyle/>
          <a:p>
            <a:pPr lvl="0"/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1923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16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日華特迪士尼和哥哥洛伊迪士尼創辦迪士尼兄弟工作室（</a:t>
            </a:r>
            <a:r>
              <a:rPr lang="es-ES" altLang="zh-TW" sz="2400" b="1" dirty="0">
                <a:latin typeface="Times New Roman Uni" panose="02020603050405020304" pitchFamily="18" charset="-120"/>
                <a:ea typeface="Times New Roman Uni" panose="02020603050405020304" pitchFamily="18" charset="-120"/>
                <a:cs typeface="Times New Roman Uni" panose="02020603050405020304" pitchFamily="18" charset="-120"/>
              </a:rPr>
              <a:t>Disney Brothers Studio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），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1926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年改名為華特迪士尼製作公司（</a:t>
            </a:r>
            <a:r>
              <a:rPr lang="es-ES" altLang="zh-TW" sz="2400" b="1" dirty="0">
                <a:latin typeface="Times New Roman Uni" panose="02020603050405020304" pitchFamily="18" charset="-120"/>
                <a:ea typeface="Times New Roman Uni" panose="02020603050405020304" pitchFamily="18" charset="-120"/>
                <a:cs typeface="Times New Roman Uni" panose="02020603050405020304" pitchFamily="18" charset="-120"/>
              </a:rPr>
              <a:t>Walt Disney Productions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</a:p>
          <a:p>
            <a:pPr lvl="0"/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1928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年，第一部有聲卡通片《汽船威利號》出品，由米老鼠（</a:t>
            </a:r>
            <a:r>
              <a:rPr lang="es-ES" altLang="zh-TW" sz="2400" b="1" dirty="0">
                <a:latin typeface="Times New Roman Uni" panose="02020603050405020304" pitchFamily="18" charset="-120"/>
                <a:ea typeface="Times New Roman Uni" panose="02020603050405020304" pitchFamily="18" charset="-120"/>
                <a:cs typeface="Times New Roman Uni" panose="02020603050405020304" pitchFamily="18" charset="-120"/>
              </a:rPr>
              <a:t>Mickey Mouse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）主演；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1930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年，布魯托出現；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1932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年，高飛出現；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1934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年，唐老鴨出現。</a:t>
            </a:r>
          </a:p>
          <a:p>
            <a:pPr lvl="0"/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1937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年，出品第一部彩色電影《白雪公主》；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1944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年，《白雪公主》演出劇院版，解決資金短缺問題。從此後，將動畫片在劇院重演成為一種新的模式。</a:t>
            </a:r>
          </a:p>
          <a:p>
            <a:pPr lvl="0"/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1954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年，成立《博偉公司》參與電影事業，開始了《華特迪士尼精選系列（</a:t>
            </a:r>
            <a:r>
              <a:rPr lang="es-ES" altLang="zh-TW" sz="2400" b="1" dirty="0">
                <a:latin typeface="Times New Roman Uni" panose="02020603050405020304" pitchFamily="18" charset="-120"/>
                <a:ea typeface="Times New Roman Uni" panose="02020603050405020304" pitchFamily="18" charset="-120"/>
                <a:cs typeface="Times New Roman Uni" panose="02020603050405020304" pitchFamily="18" charset="-120"/>
              </a:rPr>
              <a:t>Walt Disney Anthology Series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）》的電視節目；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1983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年，《華特迪士尼精選系列》停播，迪士尼頻道（</a:t>
            </a:r>
            <a:r>
              <a:rPr lang="es-ES" altLang="zh-TW" sz="2400" b="1" dirty="0">
                <a:latin typeface="Times New Roman Uni" panose="02020603050405020304" pitchFamily="18" charset="-120"/>
                <a:ea typeface="Times New Roman Uni" panose="02020603050405020304" pitchFamily="18" charset="-120"/>
                <a:cs typeface="Times New Roman Uni" panose="02020603050405020304" pitchFamily="18" charset="-120"/>
              </a:rPr>
              <a:t>Disney Channel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）開始在美國有線系統運作。</a:t>
            </a:r>
          </a:p>
          <a:p>
            <a:endPara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9293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6159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-12971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zh-TW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華特迪士尼簡史</a:t>
            </a:r>
            <a:endParaRPr lang="zh-TW" alt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55576" y="1312592"/>
            <a:ext cx="7886700" cy="4351338"/>
          </a:xfrm>
        </p:spPr>
        <p:txBody>
          <a:bodyPr>
            <a:normAutofit/>
          </a:bodyPr>
          <a:lstStyle/>
          <a:p>
            <a:pPr lvl="0"/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1985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年，開始為電視製作卡通，發行錄影帶版《木偶奇遇記》大獲成功。</a:t>
            </a:r>
          </a:p>
          <a:p>
            <a:pPr lvl="0"/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1986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年，子公司正金石影片發行第一部</a:t>
            </a:r>
            <a:r>
              <a:rPr lang="es-ES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*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R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級電影；短篇動畫系列復活；公司名稱改為「華特迪士尼公司」。</a:t>
            </a:r>
          </a:p>
          <a:p>
            <a:pPr lvl="0"/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1997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</a:t>
            </a:r>
            <a:r>
              <a:rPr lang="es-ES" altLang="zh-TW" sz="2400" b="1" dirty="0">
                <a:latin typeface="Times New Roman Uni" panose="02020603050405020304" pitchFamily="18" charset="-120"/>
                <a:ea typeface="Times New Roman Uni" panose="02020603050405020304" pitchFamily="18" charset="-120"/>
                <a:cs typeface="Times New Roman Uni" panose="02020603050405020304" pitchFamily="18" charset="-120"/>
              </a:rPr>
              <a:t>Playhouse Disney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開始在美國有線系統運作。</a:t>
            </a:r>
          </a:p>
          <a:p>
            <a:pPr lvl="0"/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1998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年，華特迪士尼世界迪士尼動物王國開放。</a:t>
            </a:r>
          </a:p>
          <a:p>
            <a:pPr lvl="0"/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2005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年，香港迪士尼樂園度假區於香港開幕。</a:t>
            </a:r>
          </a:p>
          <a:p>
            <a:pPr lvl="0"/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2006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年，迪士尼以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74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億美元收購皮克斯。</a:t>
            </a:r>
          </a:p>
          <a:p>
            <a:pPr lvl="0"/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2009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年，以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42.2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億美元收購漫威娛樂。</a:t>
            </a:r>
          </a:p>
          <a:p>
            <a:endPara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613479"/>
            <a:ext cx="2556507" cy="2113379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682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6</a:t>
            </a:fld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0" y="7291"/>
            <a:ext cx="9144000" cy="6843418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323528" y="-5318"/>
            <a:ext cx="84969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迪士尼動物王國</a:t>
            </a:r>
            <a:endParaRPr lang="zh-TW" alt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7" name="Picture 3" descr="C:\Users\ASUS USER\Desktop\640px-TreeOfLifeAtDA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086" y="3466435"/>
            <a:ext cx="2544763" cy="334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251520" y="1102678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/>
              <a:t>•</a:t>
            </a:r>
            <a:r>
              <a:rPr lang="zh-TW" altLang="en-US" sz="2400" dirty="0" smtClean="0"/>
              <a:t>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原文名稱：</a:t>
            </a:r>
            <a:r>
              <a:rPr lang="en-US" altLang="zh-TW" sz="2400" b="1" dirty="0" smtClean="0">
                <a:latin typeface="Times New Roman" pitchFamily="18" charset="0"/>
                <a:cs typeface="Times New Roman" pitchFamily="18" charset="0"/>
              </a:rPr>
              <a:t>Disney’s Animal Kingdom</a:t>
            </a:r>
          </a:p>
          <a:p>
            <a:r>
              <a:rPr lang="en-US" altLang="zh-TW" sz="2400" dirty="0" smtClean="0"/>
              <a:t>•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渡假村：迪士尼世界渡假村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dirty="0" smtClean="0"/>
              <a:t>•</a:t>
            </a:r>
            <a:r>
              <a:rPr lang="zh-TW" altLang="en-US" sz="2400" dirty="0" smtClean="0"/>
              <a:t>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地點：美國佛羅里達州灣湖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dirty="0" smtClean="0"/>
              <a:t>•</a:t>
            </a:r>
            <a:r>
              <a:rPr lang="zh-TW" altLang="en-US" sz="2400" dirty="0" smtClean="0"/>
              <a:t>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主題：動物保育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dirty="0" smtClean="0"/>
              <a:t>•</a:t>
            </a:r>
            <a:r>
              <a:rPr lang="zh-TW" altLang="en-US" sz="2400" dirty="0" smtClean="0"/>
              <a:t>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發現島（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Discovery Island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）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dirty="0" smtClean="0"/>
              <a:t>•</a:t>
            </a:r>
            <a:r>
              <a:rPr lang="zh-TW" altLang="en-US" sz="2400" dirty="0" smtClean="0"/>
              <a:t>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獅子王慶典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-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音樂劇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r>
              <a:rPr lang="zh-TW" altLang="en-US" sz="24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-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辛巴（</a:t>
            </a:r>
            <a:r>
              <a:rPr lang="en-US" altLang="zh-TW" sz="2400" b="1" dirty="0" err="1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Simba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）、娜娜（</a:t>
            </a:r>
            <a:r>
              <a:rPr lang="en-US" altLang="zh-TW" sz="2400" b="1" dirty="0" err="1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Nala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）、刀疤</a:t>
            </a:r>
            <a:r>
              <a:rPr lang="zh-TW" altLang="en-US" sz="24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（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Scar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）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r>
              <a:rPr lang="zh-TW" altLang="en-US" sz="24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、彭彭（</a:t>
            </a:r>
            <a:r>
              <a:rPr lang="en-US" altLang="zh-TW" sz="2400" b="1" dirty="0" err="1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Pumbaa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）、丁滿（</a:t>
            </a:r>
            <a:r>
              <a:rPr lang="en-US" altLang="zh-TW" sz="2400" b="1" dirty="0" err="1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Timon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）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2400" dirty="0" smtClean="0"/>
              <a:t>• </a:t>
            </a: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額菲爾士峰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歷險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-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喜馬拉雅山額菲爾士峰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2400" dirty="0" smtClean="0"/>
              <a:t>•</a:t>
            </a:r>
            <a:r>
              <a:rPr lang="zh-TW" altLang="en-US" sz="2400" dirty="0" smtClean="0"/>
              <a:t>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阿凡達主題區</a:t>
            </a:r>
            <a:endParaRPr lang="zh-TW" altLang="en-US" sz="2400" b="1" dirty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pic>
        <p:nvPicPr>
          <p:cNvPr id="1026" name="Picture 2" descr="C:\Users\ASUS USER\Desktop\Animal_Kingdom_TPark_Color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561" y="891429"/>
            <a:ext cx="2592288" cy="2575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11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50601" y="42185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576" y="63478"/>
            <a:ext cx="7886700" cy="1325563"/>
          </a:xfrm>
        </p:spPr>
        <p:txBody>
          <a:bodyPr>
            <a:normAutofit/>
          </a:bodyPr>
          <a:lstStyle/>
          <a:p>
            <a:r>
              <a:rPr lang="es-ES" altLang="zh-TW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*</a:t>
            </a:r>
            <a:r>
              <a:rPr lang="zh-TW" altLang="zh-TW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美國</a:t>
            </a:r>
            <a:r>
              <a:rPr lang="zh-TW" altLang="zh-TW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電影分級</a:t>
            </a:r>
            <a:r>
              <a:rPr lang="zh-TW" altLang="zh-TW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制度</a:t>
            </a:r>
            <a:endParaRPr lang="zh-TW" alt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382915"/>
            <a:ext cx="8246740" cy="4746933"/>
          </a:xfrm>
        </p:spPr>
        <p:txBody>
          <a:bodyPr>
            <a:noAutofit/>
          </a:bodyPr>
          <a:lstStyle/>
          <a:p>
            <a:r>
              <a:rPr lang="zh-TW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始於</a:t>
            </a:r>
            <a:r>
              <a:rPr lang="es-E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1968</a:t>
            </a:r>
            <a:r>
              <a:rPr lang="zh-TW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年，是美國民間組織「美國電影協會」（</a:t>
            </a:r>
            <a:r>
              <a:rPr lang="es-E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The</a:t>
            </a: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Motion Picture Association of America, MPAA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）制定的</a:t>
            </a:r>
            <a:r>
              <a:rPr lang="zh-TW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自願分級制度。</a:t>
            </a:r>
          </a:p>
          <a:p>
            <a:pPr lvl="0"/>
            <a:r>
              <a:rPr lang="zh-TW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避免由政府官員來審查電影藝術和管束電影工作者。</a:t>
            </a:r>
          </a:p>
          <a:p>
            <a:pPr lvl="0"/>
            <a:r>
              <a:rPr lang="zh-TW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幫助家長做出甚麼樣的電影適合他們的孩子觀看的決定。</a:t>
            </a:r>
          </a:p>
          <a:p>
            <a:endParaRPr lang="zh-TW" altLang="en-US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圖片 5" descr="C:\Users\ASUS USER\Desktop\PHOTO\other\Disney\images (3).jpg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89" y="4868019"/>
            <a:ext cx="1847850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圖片 6" descr="C:\Users\ASUS USER\Desktop\PHOTO\other\Disney\images (1).jpg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82269"/>
            <a:ext cx="2133600" cy="21336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2441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50601" y="44623"/>
            <a:ext cx="9073008" cy="6766313"/>
          </a:xfrm>
          <a:prstGeom prst="rect">
            <a:avLst/>
          </a:prstGeom>
        </p:spPr>
      </p:pic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271383"/>
              </p:ext>
            </p:extLst>
          </p:nvPr>
        </p:nvGraphicFramePr>
        <p:xfrm>
          <a:off x="122609" y="332656"/>
          <a:ext cx="8928992" cy="63739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04256"/>
                <a:gridCol w="6624736"/>
              </a:tblGrid>
              <a:tr h="73232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b="1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評級符號</a:t>
                      </a:r>
                      <a:endParaRPr lang="zh-TW" altLang="en-US" sz="4000" b="1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含 義</a:t>
                      </a:r>
                      <a:endParaRPr lang="zh-TW" altLang="en-US" sz="40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112832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G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：一般觀眾（</a:t>
                      </a:r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General Audiences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  <a:p>
                      <a:pPr algn="l"/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所有年齡皆可觀賞，電影中不含或僅含少量會讓家長在讓兒童觀賞時感到被冒犯的內容。</a:t>
                      </a:r>
                    </a:p>
                    <a:p>
                      <a:pPr algn="l"/>
                      <a:endParaRPr lang="zh-TW" altLang="en-US" sz="16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112832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PG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：建議家長指導（</a:t>
                      </a:r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Parental Guidance Suggested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  <a:p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有些內容可能不是和兒童，由於影片部分包含家長可能認為不適合兒童的內容，因此建議家長可同時進行指導。</a:t>
                      </a:r>
                    </a:p>
                    <a:p>
                      <a:endParaRPr lang="zh-TW" altLang="en-US" sz="16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112832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PG-13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：家長須特別注意（</a:t>
                      </a:r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Parents Strongly Cautioned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  <a:p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由於影片包含部分家長可能認為不適合</a:t>
                      </a:r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歲以下觀看的內容，因此建議家長須特別注意。</a:t>
                      </a:r>
                    </a:p>
                    <a:p>
                      <a:endParaRPr lang="zh-TW" altLang="en-US" sz="16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112832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R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：限制級（</a:t>
                      </a:r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Restricted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  <a:p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</a:t>
                      </a:r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17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以下必須由家長或成年監護人陪同才能入場觀看。</a:t>
                      </a:r>
                    </a:p>
                    <a:p>
                      <a:endParaRPr lang="zh-TW" altLang="en-US" sz="16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112832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NC-17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</a:t>
                      </a:r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17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歲或以下不得觀賞（</a:t>
                      </a:r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No One 17 and Under Admitted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  <a:p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電影的內容僅適合成人觀賞，</a:t>
                      </a:r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18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歲以下的觀眾不得入場觀看。</a:t>
                      </a:r>
                    </a:p>
                    <a:p>
                      <a:endParaRPr lang="zh-TW" altLang="en-US" sz="16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圖片 11" descr="C:\Users\ASUS USER\Desktop\107px-RATED_G.svg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27" y="1229134"/>
            <a:ext cx="1080120" cy="86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圖片 12" descr="C:\Users\ASUS USER\Desktop\176px-RATED_PG.svg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55" y="2308205"/>
            <a:ext cx="2088232" cy="86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圖片 13" descr="C:\Users\ASUS USER\Desktop\333px-RATED_PG-13.svg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35900"/>
            <a:ext cx="2160240" cy="864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圖片 14" descr="C:\Users\ASUS USER\Desktop\107px-RATED_R.svg.pn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42" y="4514970"/>
            <a:ext cx="967730" cy="9290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圖片 15" descr="C:\Users\ASUS USER\Desktop\85px-Nc-17.svg.pn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55" y="5734653"/>
            <a:ext cx="2101065" cy="8613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8067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247" y="70568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8436" y="44624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zh-TW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公司</a:t>
            </a:r>
            <a:r>
              <a:rPr lang="zh-TW" altLang="zh-TW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部門</a:t>
            </a:r>
            <a:endParaRPr lang="zh-TW" alt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29123" y="1259706"/>
            <a:ext cx="8685255" cy="4525963"/>
          </a:xfrm>
        </p:spPr>
        <p:txBody>
          <a:bodyPr>
            <a:normAutofit/>
          </a:bodyPr>
          <a:lstStyle/>
          <a:p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根據華特迪士尼的主營業務，其公司可以分為五大部門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華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特迪士尼影業，包括公司的電影、唱片及戲劇部門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主題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公園及度假村，包括公司的主題公園、遊輪公司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其他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旅遊相關部門。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迪士尼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消費品生產部門，包含利用公司品牌及版權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人物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進行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開發生產的玩具、服飾及其他產品。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傳媒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部門，包括公司的電視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業務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部門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迪士尼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互動，包括公司在網際網路、移動通訊、社交媒體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虛擬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世紀及電腦遊戲方面的相關部門。</a:t>
            </a:r>
          </a:p>
          <a:p>
            <a:pPr marL="0" lvl="0" indent="0">
              <a:buNone/>
            </a:pPr>
            <a:endPara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25144"/>
            <a:ext cx="2754361" cy="2084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1109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9981" y="7221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zh-TW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娛樂業務</a:t>
            </a:r>
            <a:r>
              <a:rPr lang="zh-TW" altLang="zh-TW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子公司</a:t>
            </a:r>
            <a:endParaRPr lang="zh-TW" alt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072128"/>
            <a:ext cx="8856984" cy="5112568"/>
          </a:xfrm>
        </p:spPr>
        <p:txBody>
          <a:bodyPr>
            <a:noAutofit/>
          </a:bodyPr>
          <a:lstStyle/>
          <a:p>
            <a:endParaRPr lang="es-ES" altLang="zh-TW" sz="2000" b="1" dirty="0" smtClean="0"/>
          </a:p>
          <a:p>
            <a:r>
              <a:rPr lang="es-E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01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華特迪士尼電影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公司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˙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11.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皮克斯動畫工作室</a:t>
            </a:r>
            <a:endParaRPr lang="zh-TW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02.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迪士尼音樂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集團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˙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漫威娛樂</a:t>
            </a:r>
            <a:endParaRPr lang="zh-TW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03.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迪士尼戲劇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集團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˙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13.UTV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軟體通訊</a:t>
            </a:r>
            <a:endParaRPr lang="zh-TW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04.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迪士尼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ABC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電視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集團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˙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14.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盧卡斯影業</a:t>
            </a:r>
            <a:endParaRPr lang="zh-TW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05.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迪士尼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電台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˙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15.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製造者工作室</a:t>
            </a:r>
            <a:endParaRPr lang="zh-TW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06.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娛樂體育節目網公司</a:t>
            </a:r>
          </a:p>
          <a:p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07.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迪士尼互動媒體集團</a:t>
            </a:r>
          </a:p>
          <a:p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08.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迪士尼消費品公司</a:t>
            </a:r>
          </a:p>
          <a:p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09.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迪士尼印度公司</a:t>
            </a:r>
          </a:p>
          <a:p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10.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布偶家族製片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公司</a:t>
            </a:r>
            <a:endParaRPr lang="zh-TW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728002"/>
            <a:ext cx="2711631" cy="2985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181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172112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zh-TW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皮克斯動畫</a:t>
            </a:r>
            <a:r>
              <a:rPr lang="zh-TW" altLang="zh-TW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工作室</a:t>
            </a:r>
            <a:r>
              <a:rPr lang="en-US" altLang="zh-TW" sz="2800" b="1" dirty="0" smtClean="0"/>
              <a:t/>
            </a:r>
            <a:br>
              <a:rPr lang="en-US" altLang="zh-TW" sz="2800" b="1" dirty="0" smtClean="0"/>
            </a:br>
            <a:endParaRPr lang="zh-TW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2153050"/>
            <a:ext cx="7886700" cy="4351338"/>
          </a:xfrm>
        </p:spPr>
        <p:txBody>
          <a:bodyPr>
            <a:normAutofit lnSpcReduction="10000"/>
          </a:bodyPr>
          <a:lstStyle/>
          <a:p>
            <a:endParaRPr lang="en-US" altLang="zh-TW" sz="2000" b="1" dirty="0" smtClean="0"/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性質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：電腦動畫製片廠</a:t>
            </a: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位於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：加州愛莫利維爾市</a:t>
            </a: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前身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：盧卡斯影業電腦繪圖部</a:t>
            </a: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第一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部作品：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1995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年《玩具總動員》</a:t>
            </a: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目前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除了第一部作品的《玩具總動員》外，還發行了其他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13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動畫長片，《蟲蟲危機》、《玩具總動員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》、《怪獸電力公司》、《海底總動員》、《超人特攻隊》、《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Cars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》、《料理鼠王》、《瓦力》、《天外奇蹟》、《玩具總動員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》、《</a:t>
            </a:r>
            <a:r>
              <a:rPr lang="es-E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Cars 2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：世界大賽》、《勇敢傳說》，而最近的一部動畫電影是《怪獸大學》，這些都是很受歡迎的皮克斯動畫電影。</a:t>
            </a:r>
          </a:p>
          <a:p>
            <a:endParaRPr lang="zh-TW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299634"/>
            <a:ext cx="5665664" cy="919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1196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pic>
        <p:nvPicPr>
          <p:cNvPr id="3" name="圖片 2" descr="C:\Users\ASUS USER\Desktop\下載 (7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99"/>
            <a:ext cx="2932936" cy="1761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圖片 3" descr="C:\Users\ASUS USER\Desktop\下載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2303" y="2335221"/>
            <a:ext cx="2114332" cy="21875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圖片 4" descr="C:\Users\ASUS USER\Desktop\下載 (2)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96" y="2166668"/>
            <a:ext cx="1931408" cy="2465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圖片 5" descr="C:\Users\ASUS USER\Desktop\PHOTO\other\Disney\20130225_04(1)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528" y="2411462"/>
            <a:ext cx="2690744" cy="19755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圖片 7" descr="C:\Users\ASUS USER\Desktop\images (5)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369" y="168658"/>
            <a:ext cx="2841637" cy="1820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圖片 8" descr="C:\Users\ASUS USER\Desktop\3324_fp_FWB_FindingNemo_19082013.jp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956" y="4869161"/>
            <a:ext cx="6051316" cy="1721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ASUS USER\Desktop\12359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658" y="2126257"/>
            <a:ext cx="1861061" cy="260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US USER\Desktop\45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94" y="155699"/>
            <a:ext cx="2629854" cy="197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SUS USER\Desktop\A124241218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64" y="4766024"/>
            <a:ext cx="2771800" cy="204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509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332656"/>
            <a:ext cx="78867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zh-TW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漫</a:t>
            </a:r>
            <a:r>
              <a:rPr lang="zh-TW" altLang="zh-TW" sz="6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威娛樂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3934" y="1628800"/>
            <a:ext cx="8229600" cy="4525963"/>
          </a:xfrm>
        </p:spPr>
        <p:txBody>
          <a:bodyPr>
            <a:normAutofit/>
          </a:bodyPr>
          <a:lstStyle/>
          <a:p>
            <a:endParaRPr lang="en-US" altLang="zh-TW" sz="2200" b="1" dirty="0" smtClean="0"/>
          </a:p>
          <a:p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全名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：漫威娛樂有限公司（</a:t>
            </a:r>
            <a:r>
              <a:rPr lang="es-ES" altLang="zh-TW" sz="22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Marvel Entertainment LLC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）</a:t>
            </a:r>
          </a:p>
          <a:p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總部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地點：紐約（</a:t>
            </a:r>
            <a:r>
              <a:rPr lang="es-ES" altLang="zh-TW" sz="22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New York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）</a:t>
            </a:r>
          </a:p>
          <a:p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營業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據點：美國加州曼哈頓海灘、佛羅里達州西棕櫚灘、英國倫敦西敏市</a:t>
            </a:r>
          </a:p>
          <a:p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業務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地區：美國、英國</a:t>
            </a:r>
          </a:p>
          <a:p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產品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：漫畫、動畫、電影</a:t>
            </a:r>
          </a:p>
          <a:p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作品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： 《蜘蛛人》、《鋼鐵人》、《浩克</a:t>
            </a:r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》等等。</a:t>
            </a:r>
            <a:endParaRPr lang="en-US" altLang="zh-TW" sz="22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zh-TW" sz="2200" dirty="0"/>
          </a:p>
          <a:p>
            <a:endParaRPr lang="zh-TW" alt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618" y="1052735"/>
            <a:ext cx="2088232" cy="943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91" y="5013176"/>
            <a:ext cx="2141646" cy="1682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220" y="4005064"/>
            <a:ext cx="1994296" cy="2365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1213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44625"/>
            <a:ext cx="7886700" cy="1152128"/>
          </a:xfrm>
        </p:spPr>
        <p:txBody>
          <a:bodyPr>
            <a:normAutofit/>
          </a:bodyPr>
          <a:lstStyle/>
          <a:p>
            <a:pPr algn="ctr"/>
            <a:r>
              <a:rPr lang="zh-TW" altLang="zh-TW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度假村及主題</a:t>
            </a:r>
            <a:r>
              <a:rPr lang="zh-TW" altLang="zh-TW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樂園</a:t>
            </a:r>
            <a:endParaRPr lang="zh-TW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8172" y="1052736"/>
            <a:ext cx="9073008" cy="554461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US" altLang="zh-TW" sz="4000" b="1" dirty="0" smtClean="0"/>
          </a:p>
          <a:p>
            <a:pPr marL="0" indent="0">
              <a:buNone/>
            </a:pPr>
            <a:r>
              <a:rPr lang="en-US" altLang="zh-TW" sz="8000" b="1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zh-TW" sz="8000" b="1" dirty="0" smtClean="0">
                <a:latin typeface="標楷體" pitchFamily="65" charset="-120"/>
                <a:ea typeface="標楷體" pitchFamily="65" charset="-120"/>
              </a:rPr>
              <a:t>華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特迪士尼樂園及度假區</a:t>
            </a: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</a:t>
            </a:r>
            <a:endParaRPr lang="zh-TW" altLang="zh-TW" sz="8000" b="1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s-ES" altLang="zh-TW" sz="80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8000" b="1" dirty="0" smtClean="0">
                <a:latin typeface="標楷體" pitchFamily="65" charset="-120"/>
                <a:ea typeface="標楷體" pitchFamily="65" charset="-120"/>
              </a:rPr>
              <a:t>原文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名稱：</a:t>
            </a: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Walt Disney Parks and Resorts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，簡稱迪士尼樂園（</a:t>
            </a: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Disney </a:t>
            </a:r>
            <a:endParaRPr lang="zh-TW" altLang="zh-TW" sz="8000" b="1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   Parks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）。</a:t>
            </a:r>
          </a:p>
          <a:p>
            <a:pPr marL="0" indent="0">
              <a:buNone/>
            </a:pP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s-ES" altLang="zh-TW" sz="80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8000" b="1" dirty="0" smtClean="0">
                <a:latin typeface="標楷體" pitchFamily="65" charset="-120"/>
                <a:ea typeface="標楷體" pitchFamily="65" charset="-120"/>
              </a:rPr>
              <a:t>負責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規劃設計、建造和管理公司所擁有的主題樂園和度假村，以及其他以</a:t>
            </a:r>
          </a:p>
          <a:p>
            <a:pPr marL="0" indent="0">
              <a:buNone/>
            </a:pP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8000" b="1" dirty="0" smtClean="0">
                <a:latin typeface="標楷體" pitchFamily="65" charset="-120"/>
                <a:ea typeface="標楷體" pitchFamily="65" charset="-120"/>
              </a:rPr>
              <a:t>家庭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為主要客戶的休閒事業</a:t>
            </a:r>
            <a:r>
              <a:rPr lang="zh-TW" altLang="zh-TW" sz="80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80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s-ES" altLang="zh-TW" sz="80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s-ES" altLang="zh-TW" sz="8000" b="1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zh-TW" sz="8000" b="1" dirty="0" smtClean="0">
                <a:latin typeface="標楷體" pitchFamily="65" charset="-120"/>
                <a:ea typeface="標楷體" pitchFamily="65" charset="-120"/>
              </a:rPr>
              <a:t>迪士尼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樂園度假區</a:t>
            </a: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</a:t>
            </a:r>
            <a:endParaRPr lang="zh-TW" altLang="zh-TW" sz="8000" b="1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s-ES" altLang="zh-TW" sz="80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8000" b="1" dirty="0" smtClean="0">
                <a:latin typeface="標楷體" pitchFamily="65" charset="-120"/>
                <a:ea typeface="標楷體" pitchFamily="65" charset="-120"/>
              </a:rPr>
              <a:t>總部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地點：美國加州安納海姆。</a:t>
            </a:r>
          </a:p>
          <a:p>
            <a:pPr marL="0" indent="0">
              <a:buNone/>
            </a:pP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s-ES" altLang="zh-TW" sz="80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8000" b="1" dirty="0" smtClean="0">
                <a:latin typeface="標楷體" pitchFamily="65" charset="-120"/>
                <a:ea typeface="標楷體" pitchFamily="65" charset="-120"/>
              </a:rPr>
              <a:t>包括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三個旅館、迪士尼小鎮和兩個主題公園，分別是迪士尼樂園和迪士尼</a:t>
            </a:r>
          </a:p>
          <a:p>
            <a:pPr marL="0" indent="0">
              <a:buNone/>
            </a:pP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 </a:t>
            </a:r>
            <a:r>
              <a:rPr lang="es-ES" altLang="zh-TW" sz="8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加州冒險樂園。</a:t>
            </a:r>
          </a:p>
          <a:p>
            <a:endParaRPr lang="es-ES" altLang="zh-TW" sz="80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s-ES" altLang="zh-TW" sz="8000" b="1" dirty="0" smtClean="0">
                <a:latin typeface="標楷體" pitchFamily="65" charset="-120"/>
                <a:ea typeface="標楷體" pitchFamily="65" charset="-120"/>
              </a:rPr>
              <a:t>3</a:t>
            </a: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華特迪士尼世界度假區</a:t>
            </a: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</a:t>
            </a:r>
            <a:endParaRPr lang="zh-TW" altLang="zh-TW" sz="8000" b="1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s-ES" altLang="zh-TW" sz="80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8000" b="1" dirty="0" smtClean="0">
                <a:latin typeface="標楷體" pitchFamily="65" charset="-120"/>
                <a:ea typeface="標楷體" pitchFamily="65" charset="-120"/>
              </a:rPr>
              <a:t>原文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名稱：</a:t>
            </a: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Walt Disney World Resort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，簡稱迪士尼世界（</a:t>
            </a: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Disney World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）。</a:t>
            </a:r>
          </a:p>
          <a:p>
            <a:pPr marL="0" indent="0">
              <a:buNone/>
            </a:pP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s-ES" altLang="zh-TW" sz="80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8000" b="1" dirty="0" smtClean="0">
                <a:latin typeface="標楷體" pitchFamily="65" charset="-120"/>
                <a:ea typeface="標楷體" pitchFamily="65" charset="-120"/>
              </a:rPr>
              <a:t>總部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地點：美國佛羅里達州布埃納文圖拉湖。</a:t>
            </a:r>
          </a:p>
          <a:p>
            <a:pPr marL="0" indent="0">
              <a:buNone/>
            </a:pPr>
            <a:r>
              <a:rPr lang="es-ES" altLang="zh-TW" sz="8000" b="1" dirty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8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sz="8000" b="1" dirty="0" smtClean="0">
                <a:latin typeface="標楷體" pitchFamily="65" charset="-120"/>
                <a:ea typeface="標楷體" pitchFamily="65" charset="-120"/>
              </a:rPr>
              <a:t>為</a:t>
            </a:r>
            <a:r>
              <a:rPr lang="zh-TW" altLang="zh-TW" sz="8000" b="1" dirty="0">
                <a:latin typeface="標楷體" pitchFamily="65" charset="-120"/>
                <a:ea typeface="標楷體" pitchFamily="65" charset="-120"/>
              </a:rPr>
              <a:t>全球規模最大的迪士尼系列主題公園。</a:t>
            </a:r>
          </a:p>
          <a:p>
            <a:pPr marL="0" indent="0">
              <a:buNone/>
            </a:pPr>
            <a:endParaRPr lang="es-ES" altLang="zh-TW" sz="72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es-ES" altLang="zh-TW" sz="7200" b="1" dirty="0">
              <a:latin typeface="標楷體" pitchFamily="65" charset="-120"/>
              <a:ea typeface="標楷體" pitchFamily="65" charset="-120"/>
            </a:endParaRPr>
          </a:p>
          <a:p>
            <a:endParaRPr lang="zh-TW" altLang="en-US" sz="72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693" y="1088827"/>
            <a:ext cx="2710374" cy="53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078" y="3058095"/>
            <a:ext cx="2193854" cy="540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693" y="4467572"/>
            <a:ext cx="2478169" cy="864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4149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8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800" decel="100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800" decel="100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" decel="100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70992" y="1244719"/>
            <a:ext cx="907300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altLang="zh-TW" sz="2200" b="1" dirty="0"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東京迪士尼度假區</a:t>
            </a:r>
            <a:r>
              <a:rPr lang="es-ES" altLang="zh-TW" sz="2200" b="1" dirty="0">
                <a:latin typeface="標楷體" pitchFamily="65" charset="-120"/>
                <a:ea typeface="標楷體" pitchFamily="65" charset="-120"/>
              </a:rPr>
              <a:t>  </a:t>
            </a:r>
            <a:endParaRPr lang="zh-TW" altLang="zh-TW" sz="2200" b="1" dirty="0">
              <a:latin typeface="標楷體" pitchFamily="65" charset="-120"/>
              <a:ea typeface="標楷體" pitchFamily="65" charset="-120"/>
            </a:endParaRPr>
          </a:p>
          <a:p>
            <a:r>
              <a:rPr lang="es-ES" altLang="zh-TW" sz="22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s-ES" altLang="zh-TW" sz="2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原文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名稱：東京ディズニーリゾート。</a:t>
            </a:r>
          </a:p>
          <a:p>
            <a:r>
              <a:rPr lang="en-US" altLang="zh-TW" sz="22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總部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地點：日本千葉縣浦安市。</a:t>
            </a:r>
          </a:p>
          <a:p>
            <a:r>
              <a:rPr lang="en-US" altLang="zh-TW" sz="22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包含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東京迪士尼樂園、東京迪士尼海洋、三家迪士尼飯店及六</a:t>
            </a:r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間</a:t>
            </a:r>
            <a:endParaRPr lang="en-US" altLang="zh-TW" sz="22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200" b="1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「東京</a:t>
            </a:r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迪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士尼度假區公認大飯店」、伊克斯皮兒莉（</a:t>
            </a:r>
            <a:r>
              <a:rPr lang="en-US" altLang="zh-TW" sz="2200" b="1" dirty="0" err="1">
                <a:latin typeface="標楷體" pitchFamily="65" charset="-120"/>
                <a:ea typeface="標楷體" pitchFamily="65" charset="-120"/>
              </a:rPr>
              <a:t>Ikspiari</a:t>
            </a:r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）</a:t>
            </a:r>
            <a:endParaRPr lang="en-US" altLang="zh-TW" sz="22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購物中心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endParaRPr lang="es-ES" altLang="zh-TW" sz="2200" b="1" dirty="0">
              <a:latin typeface="標楷體" pitchFamily="65" charset="-120"/>
              <a:ea typeface="標楷體" pitchFamily="65" charset="-120"/>
            </a:endParaRPr>
          </a:p>
          <a:p>
            <a:r>
              <a:rPr lang="es-ES" altLang="zh-TW" sz="2200" b="1" dirty="0" smtClean="0">
                <a:latin typeface="標楷體" pitchFamily="65" charset="-120"/>
                <a:ea typeface="標楷體" pitchFamily="65" charset="-120"/>
              </a:rPr>
              <a:t>5</a:t>
            </a:r>
            <a:r>
              <a:rPr lang="es-ES" altLang="zh-TW" sz="22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巴黎迪士尼樂園度假區</a:t>
            </a:r>
            <a:r>
              <a:rPr lang="es-ES" altLang="zh-TW" sz="2200" b="1" dirty="0">
                <a:latin typeface="標楷體" pitchFamily="65" charset="-120"/>
                <a:ea typeface="標楷體" pitchFamily="65" charset="-120"/>
              </a:rPr>
              <a:t>  </a:t>
            </a:r>
            <a:endParaRPr lang="zh-TW" altLang="zh-TW" sz="2200" b="1" dirty="0">
              <a:latin typeface="標楷體" pitchFamily="65" charset="-120"/>
              <a:ea typeface="標楷體" pitchFamily="65" charset="-120"/>
            </a:endParaRPr>
          </a:p>
          <a:p>
            <a:r>
              <a:rPr lang="es-ES" altLang="zh-TW" sz="22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s-ES" altLang="zh-TW" sz="2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原文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名稱：</a:t>
            </a:r>
            <a:r>
              <a:rPr lang="es-ES" altLang="zh-TW" sz="2200" b="1" dirty="0">
                <a:latin typeface="標楷體" pitchFamily="65" charset="-120"/>
                <a:ea typeface="標楷體" pitchFamily="65" charset="-120"/>
              </a:rPr>
              <a:t>Disneyland Paris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，前稱歐洲迪士尼度假區（</a:t>
            </a:r>
            <a:r>
              <a:rPr lang="es-ES" altLang="zh-TW" sz="2200" b="1" dirty="0" smtClean="0">
                <a:latin typeface="標楷體" pitchFamily="65" charset="-120"/>
                <a:ea typeface="標楷體" pitchFamily="65" charset="-120"/>
              </a:rPr>
              <a:t>Euro</a:t>
            </a:r>
          </a:p>
          <a:p>
            <a:r>
              <a:rPr lang="zh-TW" altLang="en-US" sz="2200" b="1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es-ES" altLang="zh-TW" sz="2200" b="1" dirty="0" smtClean="0">
                <a:latin typeface="標楷體" pitchFamily="65" charset="-120"/>
                <a:ea typeface="標楷體" pitchFamily="65" charset="-120"/>
              </a:rPr>
              <a:t>Disney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s-ES" altLang="zh-TW" sz="2200" b="1" dirty="0" smtClean="0">
                <a:latin typeface="標楷體" pitchFamily="65" charset="-120"/>
                <a:ea typeface="標楷體" pitchFamily="65" charset="-120"/>
              </a:rPr>
              <a:t>Resort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）。</a:t>
            </a:r>
          </a:p>
          <a:p>
            <a:r>
              <a:rPr lang="es-ES" altLang="zh-TW" sz="22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s-ES" altLang="zh-TW" sz="2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總部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地點：法國巴黎馬恩河谷。</a:t>
            </a:r>
          </a:p>
          <a:p>
            <a:r>
              <a:rPr lang="es-ES" altLang="zh-TW" sz="22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es-ES" altLang="zh-TW" sz="2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2200" b="1" dirty="0" smtClean="0">
                <a:latin typeface="標楷體" pitchFamily="65" charset="-120"/>
                <a:ea typeface="標楷體" pitchFamily="65" charset="-120"/>
              </a:rPr>
              <a:t>包括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巴黎迪士尼樂園和華特迪士尼影城。</a:t>
            </a:r>
            <a:r>
              <a:rPr lang="es-ES" altLang="zh-TW" sz="2200" b="1" dirty="0">
                <a:latin typeface="標楷體" pitchFamily="65" charset="-120"/>
                <a:ea typeface="標楷體" pitchFamily="65" charset="-120"/>
              </a:rPr>
              <a:t> </a:t>
            </a:r>
            <a:endParaRPr lang="zh-TW" altLang="zh-TW" sz="2200" b="1" dirty="0">
              <a:latin typeface="標楷體" pitchFamily="65" charset="-120"/>
              <a:ea typeface="標楷體" pitchFamily="65" charset="-120"/>
            </a:endParaRPr>
          </a:p>
          <a:p>
            <a:endParaRPr lang="zh-TW" altLang="zh-TW" sz="2200" b="1" dirty="0">
              <a:latin typeface="標楷體" pitchFamily="65" charset="-120"/>
              <a:ea typeface="標楷體" pitchFamily="65" charset="-120"/>
            </a:endParaRPr>
          </a:p>
          <a:p>
            <a:r>
              <a:rPr lang="es-ES" altLang="zh-TW" sz="2200" b="1" dirty="0">
                <a:latin typeface="標楷體" pitchFamily="65" charset="-120"/>
                <a:ea typeface="標楷體" pitchFamily="65" charset="-120"/>
              </a:rPr>
              <a:t>6.</a:t>
            </a:r>
            <a:r>
              <a:rPr lang="zh-TW" altLang="zh-TW" sz="2200" b="1" dirty="0">
                <a:latin typeface="標楷體" pitchFamily="65" charset="-120"/>
                <a:ea typeface="標楷體" pitchFamily="65" charset="-120"/>
              </a:rPr>
              <a:t>歐洲迪士尼公司</a:t>
            </a:r>
            <a:endParaRPr lang="es-ES" altLang="zh-TW" sz="2200" b="1" dirty="0">
              <a:latin typeface="標楷體" pitchFamily="65" charset="-120"/>
              <a:ea typeface="標楷體" pitchFamily="65" charset="-120"/>
            </a:endParaRPr>
          </a:p>
          <a:p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201357"/>
            <a:ext cx="2283668" cy="95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896" y="3305068"/>
            <a:ext cx="2481255" cy="69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467544" y="59780"/>
            <a:ext cx="8208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度假村及主題樂園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471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8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800" decel="10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800" decel="100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800" decel="100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" decel="100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zh-TW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度假村及主題樂園</a:t>
            </a:r>
            <a:endParaRPr lang="zh-TW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1109839"/>
            <a:ext cx="8856984" cy="4351338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es-ES" altLang="zh-TW" sz="1400" b="1" dirty="0" smtClean="0"/>
          </a:p>
          <a:p>
            <a:pPr marL="0" indent="0">
              <a:buNone/>
            </a:pPr>
            <a:r>
              <a:rPr lang="es-ES" altLang="zh-TW" sz="5000" b="1" dirty="0" smtClean="0">
                <a:latin typeface="標楷體" pitchFamily="65" charset="-120"/>
                <a:ea typeface="標楷體" pitchFamily="65" charset="-120"/>
              </a:rPr>
              <a:t>7.</a:t>
            </a:r>
            <a:r>
              <a:rPr lang="zh-TW" altLang="zh-TW" sz="5000" b="1" dirty="0" smtClean="0">
                <a:latin typeface="標楷體" pitchFamily="65" charset="-120"/>
                <a:ea typeface="標楷體" pitchFamily="65" charset="-120"/>
              </a:rPr>
              <a:t>香港迪士尼樂園度假區 </a:t>
            </a:r>
            <a:endParaRPr lang="en-US" altLang="zh-TW" sz="5000" b="1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5000" b="1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50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5000" b="1" dirty="0" smtClean="0">
                <a:latin typeface="標楷體" pitchFamily="65" charset="-120"/>
                <a:ea typeface="標楷體" pitchFamily="65" charset="-120"/>
              </a:rPr>
              <a:t>原文</a:t>
            </a:r>
            <a:r>
              <a:rPr lang="zh-TW" altLang="zh-TW" sz="5000" b="1" dirty="0">
                <a:latin typeface="標楷體" pitchFamily="65" charset="-120"/>
                <a:ea typeface="標楷體" pitchFamily="65" charset="-120"/>
              </a:rPr>
              <a:t>名稱：</a:t>
            </a:r>
            <a:r>
              <a:rPr lang="es-ES" altLang="zh-TW" sz="5000" b="1" dirty="0">
                <a:latin typeface="標楷體" pitchFamily="65" charset="-120"/>
                <a:ea typeface="標楷體" pitchFamily="65" charset="-120"/>
              </a:rPr>
              <a:t>Hong Kong Disneyland Resort</a:t>
            </a:r>
            <a:r>
              <a:rPr lang="zh-TW" altLang="zh-TW" sz="5000" b="1" dirty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zh-TW" sz="50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5000" b="1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50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zh-TW" sz="5000" b="1" dirty="0" smtClean="0">
                <a:latin typeface="標楷體" pitchFamily="65" charset="-120"/>
                <a:ea typeface="標楷體" pitchFamily="65" charset="-120"/>
              </a:rPr>
              <a:t>總部</a:t>
            </a:r>
            <a:r>
              <a:rPr lang="zh-TW" altLang="zh-TW" sz="5000" b="1" dirty="0">
                <a:latin typeface="標楷體" pitchFamily="65" charset="-120"/>
                <a:ea typeface="標楷體" pitchFamily="65" charset="-120"/>
              </a:rPr>
              <a:t>地點：香港新界荃灣區大嶼山東北部之竹篙灣。</a:t>
            </a:r>
            <a:endParaRPr lang="zh-TW" altLang="zh-TW" sz="5000" dirty="0">
              <a:latin typeface="標楷體" pitchFamily="65" charset="-120"/>
              <a:ea typeface="標楷體" pitchFamily="65" charset="-120"/>
            </a:endParaRPr>
          </a:p>
          <a:p>
            <a:endParaRPr lang="es-ES" altLang="zh-TW" sz="50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s-ES" altLang="zh-TW" sz="5000" b="1" dirty="0" smtClean="0">
                <a:latin typeface="標楷體" pitchFamily="65" charset="-120"/>
                <a:ea typeface="標楷體" pitchFamily="65" charset="-120"/>
              </a:rPr>
              <a:t>8</a:t>
            </a:r>
            <a:r>
              <a:rPr lang="es-ES" altLang="zh-TW" sz="50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5000" b="1" dirty="0">
                <a:latin typeface="標楷體" pitchFamily="65" charset="-120"/>
                <a:ea typeface="標楷體" pitchFamily="65" charset="-120"/>
              </a:rPr>
              <a:t>迪士尼度假俱樂部</a:t>
            </a:r>
            <a:endParaRPr lang="zh-TW" altLang="zh-TW" sz="5000" dirty="0">
              <a:latin typeface="標楷體" pitchFamily="65" charset="-120"/>
              <a:ea typeface="標楷體" pitchFamily="65" charset="-120"/>
            </a:endParaRPr>
          </a:p>
          <a:p>
            <a:endParaRPr lang="es-ES" altLang="zh-TW" sz="50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s-ES" altLang="zh-TW" sz="5000" b="1" dirty="0" smtClean="0">
                <a:latin typeface="標楷體" pitchFamily="65" charset="-120"/>
                <a:ea typeface="標楷體" pitchFamily="65" charset="-120"/>
              </a:rPr>
              <a:t>9</a:t>
            </a:r>
            <a:r>
              <a:rPr lang="es-ES" altLang="zh-TW" sz="50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5000" b="1" dirty="0">
                <a:latin typeface="標楷體" pitchFamily="65" charset="-120"/>
                <a:ea typeface="標楷體" pitchFamily="65" charset="-120"/>
              </a:rPr>
              <a:t>迪士尼郵輪公司</a:t>
            </a:r>
            <a:r>
              <a:rPr lang="es-ES" altLang="zh-TW" sz="5000" b="1" dirty="0">
                <a:latin typeface="標楷體" pitchFamily="65" charset="-120"/>
                <a:ea typeface="標楷體" pitchFamily="65" charset="-120"/>
              </a:rPr>
              <a:t>  </a:t>
            </a:r>
            <a:endParaRPr lang="zh-TW" altLang="zh-TW" sz="50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s-ES" altLang="zh-TW" sz="5000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5000" b="1" dirty="0" smtClean="0">
                <a:latin typeface="標楷體" pitchFamily="65" charset="-120"/>
                <a:ea typeface="標楷體" pitchFamily="65" charset="-120"/>
              </a:rPr>
              <a:t>總部</a:t>
            </a:r>
            <a:r>
              <a:rPr lang="zh-TW" altLang="zh-TW" sz="5000" b="1" dirty="0">
                <a:latin typeface="標楷體" pitchFamily="65" charset="-120"/>
                <a:ea typeface="標楷體" pitchFamily="65" charset="-120"/>
              </a:rPr>
              <a:t>地點：美國佛羅里達州、英國倫敦。</a:t>
            </a:r>
            <a:endParaRPr lang="zh-TW" altLang="zh-TW" sz="50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s-ES" altLang="zh-TW" sz="5000" b="1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5000" b="1" dirty="0" smtClean="0">
                <a:latin typeface="標楷體" pitchFamily="65" charset="-120"/>
                <a:ea typeface="標楷體" pitchFamily="65" charset="-120"/>
              </a:rPr>
              <a:t>業務</a:t>
            </a:r>
            <a:r>
              <a:rPr lang="zh-TW" altLang="zh-TW" sz="5000" b="1" dirty="0">
                <a:latin typeface="標楷體" pitchFamily="65" charset="-120"/>
                <a:ea typeface="標楷體" pitchFamily="65" charset="-120"/>
              </a:rPr>
              <a:t>地區：阿拉斯加州及太平洋岸、巴哈馬、加勒比地區、歐洲。</a:t>
            </a:r>
            <a:endParaRPr lang="zh-TW" altLang="zh-TW" sz="50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s-ES" altLang="zh-TW" sz="5000" b="1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5000" b="1" dirty="0" smtClean="0">
                <a:latin typeface="標楷體" pitchFamily="65" charset="-120"/>
                <a:ea typeface="標楷體" pitchFamily="65" charset="-120"/>
              </a:rPr>
              <a:t>船隊</a:t>
            </a:r>
            <a:r>
              <a:rPr lang="zh-TW" altLang="zh-TW" sz="5000" b="1" dirty="0">
                <a:latin typeface="標楷體" pitchFamily="65" charset="-120"/>
                <a:ea typeface="標楷體" pitchFamily="65" charset="-120"/>
              </a:rPr>
              <a:t>：迪士尼魔法號、迪士尼奇妙號、迪士尼夢想號、迪士尼幻想號</a:t>
            </a:r>
            <a:r>
              <a:rPr lang="zh-TW" altLang="zh-TW" sz="50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5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412" y="1268759"/>
            <a:ext cx="2484760" cy="1397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924943"/>
            <a:ext cx="2782833" cy="696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747340"/>
            <a:ext cx="2736304" cy="2050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503" y="4747340"/>
            <a:ext cx="2740881" cy="2050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3987119" y="6272456"/>
            <a:ext cx="2378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    迪士尼夢想號→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726979" y="501671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←迪士尼</a:t>
            </a:r>
            <a:r>
              <a:rPr lang="zh-TW" altLang="zh-TW" b="1" dirty="0">
                <a:latin typeface="標楷體" pitchFamily="65" charset="-120"/>
                <a:ea typeface="標楷體" pitchFamily="65" charset="-120"/>
              </a:rPr>
              <a:t>魔法號 </a:t>
            </a:r>
            <a:endParaRPr lang="en-US" altLang="zh-TW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1960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8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44624"/>
            <a:ext cx="7886700" cy="936104"/>
          </a:xfrm>
        </p:spPr>
        <p:txBody>
          <a:bodyPr>
            <a:normAutofit/>
          </a:bodyPr>
          <a:lstStyle/>
          <a:p>
            <a:pPr algn="ctr"/>
            <a:r>
              <a:rPr lang="zh-TW" altLang="zh-TW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財務</a:t>
            </a:r>
            <a:r>
              <a:rPr lang="zh-TW" altLang="zh-TW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數據</a:t>
            </a:r>
            <a:endParaRPr lang="zh-TW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8611450"/>
              </p:ext>
            </p:extLst>
          </p:nvPr>
        </p:nvGraphicFramePr>
        <p:xfrm>
          <a:off x="179513" y="1400060"/>
          <a:ext cx="8784974" cy="540060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02145"/>
                <a:gridCol w="1376674"/>
                <a:gridCol w="1376674"/>
                <a:gridCol w="1376674"/>
                <a:gridCol w="1446062"/>
                <a:gridCol w="1210750"/>
                <a:gridCol w="895995"/>
              </a:tblGrid>
              <a:tr h="77608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zh-TW" sz="2000" b="1" kern="0" dirty="0">
                          <a:solidFill>
                            <a:schemeClr val="tx1"/>
                          </a:solidFill>
                          <a:effectLst/>
                        </a:rPr>
                        <a:t>年份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u="none" strike="noStrike" kern="0" dirty="0" err="1" smtClean="0">
                          <a:solidFill>
                            <a:schemeClr val="tx1"/>
                          </a:solidFill>
                          <a:effectLst/>
                        </a:rPr>
                        <a:t>電影業</a:t>
                      </a:r>
                      <a:r>
                        <a:rPr lang="zh-TW" altLang="en-US" sz="2000" b="1" u="none" strike="noStrike" kern="0" dirty="0" smtClean="0">
                          <a:solidFill>
                            <a:schemeClr val="tx1"/>
                          </a:solidFill>
                          <a:effectLst/>
                        </a:rPr>
                        <a:t>務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u="none" strike="noStrike" kern="0" dirty="0" err="1">
                          <a:solidFill>
                            <a:schemeClr val="tx1"/>
                          </a:solidFill>
                          <a:effectLst/>
                        </a:rPr>
                        <a:t>周邊產品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u="none" strike="noStrike" kern="0" dirty="0" err="1">
                          <a:solidFill>
                            <a:schemeClr val="tx1"/>
                          </a:solidFill>
                          <a:effectLst/>
                        </a:rPr>
                        <a:t>旅遊業務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zh-TW" sz="2000" b="1" kern="0">
                          <a:solidFill>
                            <a:schemeClr val="tx1"/>
                          </a:solidFill>
                          <a:effectLst/>
                        </a:rPr>
                        <a:t>電視業務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u="none" strike="noStrike" kern="0" dirty="0" err="1" smtClean="0">
                          <a:solidFill>
                            <a:schemeClr val="tx1"/>
                          </a:solidFill>
                          <a:effectLst/>
                        </a:rPr>
                        <a:t>網路</a:t>
                      </a:r>
                      <a:r>
                        <a:rPr lang="zh-TW" altLang="en-US" sz="2000" b="1" u="none" strike="noStrike" kern="0" dirty="0" smtClean="0">
                          <a:solidFill>
                            <a:schemeClr val="tx1"/>
                          </a:solidFill>
                          <a:effectLst/>
                        </a:rPr>
                        <a:t>業務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zh-TW" sz="2000" b="1" kern="0">
                          <a:solidFill>
                            <a:schemeClr val="tx1"/>
                          </a:solidFill>
                          <a:effectLst/>
                        </a:rPr>
                        <a:t>總計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62452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1991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2,593.0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724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2,794.0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6,111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62452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1992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3,115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1,081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3,306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7,502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62452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1993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3,673.4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1,415.1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3,440.7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8,529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62452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1994 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4,793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1,798.2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3,463.6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359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10,414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62452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1995 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6,001.5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2,150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3,959.8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414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12,525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62452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1996 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10,095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4,502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4,142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18,739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62452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1997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6,981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3,782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5,014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6,522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174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22,473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62452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1998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6,849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3,193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5,532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7,142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260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22,976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62452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1999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6,548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3,030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6,106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7,512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206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23,402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62452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2000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5,994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2,602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6,803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solidFill>
                            <a:schemeClr val="tx1"/>
                          </a:solidFill>
                          <a:effectLst/>
                        </a:rPr>
                        <a:t>9,615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368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</a:rPr>
                        <a:t>25,402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1331640" y="980728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b="1" dirty="0">
                <a:latin typeface="標楷體" pitchFamily="65" charset="-120"/>
                <a:ea typeface="標楷體" pitchFamily="65" charset="-120"/>
              </a:rPr>
              <a:t>華特迪士尼總公司年度總收入（單位：百萬美元）</a:t>
            </a:r>
          </a:p>
          <a:p>
            <a:pPr algn="ctr"/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985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011683"/>
              </p:ext>
            </p:extLst>
          </p:nvPr>
        </p:nvGraphicFramePr>
        <p:xfrm>
          <a:off x="107505" y="116629"/>
          <a:ext cx="8928990" cy="655273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75570"/>
                <a:gridCol w="1275570"/>
                <a:gridCol w="1275570"/>
                <a:gridCol w="1275570"/>
                <a:gridCol w="1275570"/>
                <a:gridCol w="1275570"/>
                <a:gridCol w="1275570"/>
              </a:tblGrid>
              <a:tr h="500670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2001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7,004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2,590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6,009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9,569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25,790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9474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2002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6,465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2,440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6,691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9,733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25,360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0670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2003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7,364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2,344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6,412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10,941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27,061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9474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2004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8,713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2,511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7,750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11,778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30,752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0670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2005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7,587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2,127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9,023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13,207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31,944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0670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2006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7,529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2,193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9,925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14,368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34,285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9474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2007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7,491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2,347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10,626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15,046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35,510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0670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7,348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2,415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11,504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15,857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719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37,843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9474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6,136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2,425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10,667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16,209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712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36,149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0670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2010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6,701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2,678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10,761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17,162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761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38,063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0670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6,351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3,049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11,797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18,714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982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40,893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9474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5,825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3,252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12,920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19,436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845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42,278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  <a:tr h="500670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5,979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3,555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14,087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20,356</a:t>
                      </a:r>
                      <a:endParaRPr lang="zh-TW" sz="2000" b="1" kern="10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1,064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1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45,041</a:t>
                      </a:r>
                      <a:endParaRPr lang="zh-TW" sz="2000" b="1" kern="100" dirty="0">
                        <a:effectLst/>
                        <a:latin typeface="Times New Roman" pitchFamily="18" charset="0"/>
                        <a:ea typeface="新細明體"/>
                        <a:cs typeface="Times New Roman" pitchFamily="18" charset="0"/>
                      </a:endParaRPr>
                    </a:p>
                  </a:txBody>
                  <a:tcPr marL="18709" marR="18709" marT="18709" marB="18709" anchor="ctr"/>
                </a:tc>
              </a:tr>
            </a:tbl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873375" y="1825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292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35496" y="44624"/>
            <a:ext cx="9073008" cy="676875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44625"/>
            <a:ext cx="7886700" cy="1008112"/>
          </a:xfrm>
        </p:spPr>
        <p:txBody>
          <a:bodyPr>
            <a:normAutofit/>
          </a:bodyPr>
          <a:lstStyle/>
          <a:p>
            <a:pPr algn="ctr"/>
            <a:r>
              <a:rPr lang="zh-TW" altLang="zh-TW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資料</a:t>
            </a:r>
            <a:r>
              <a:rPr lang="zh-TW" altLang="zh-TW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來源</a:t>
            </a:r>
            <a:endParaRPr lang="zh-TW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980728"/>
            <a:ext cx="8856984" cy="5688632"/>
          </a:xfrm>
        </p:spPr>
        <p:txBody>
          <a:bodyPr>
            <a:noAutofit/>
          </a:bodyPr>
          <a:lstStyle/>
          <a:p>
            <a:pPr lvl="0"/>
            <a:r>
              <a:rPr lang="zh-TW" altLang="zh-TW" sz="1300" b="1" dirty="0">
                <a:latin typeface="標楷體" pitchFamily="65" charset="-120"/>
                <a:ea typeface="標楷體" pitchFamily="65" charset="-120"/>
              </a:rPr>
              <a:t>華特迪士尼：</a:t>
            </a:r>
            <a:r>
              <a:rPr lang="es-ES" altLang="zh-TW" sz="1300" b="1" u="sng" dirty="0">
                <a:latin typeface="標楷體" pitchFamily="65" charset="-120"/>
                <a:ea typeface="標楷體" pitchFamily="65" charset="-120"/>
                <a:hlinkClick r:id="rId3"/>
              </a:rPr>
              <a:t>http://zh.wikipedia.org/wiki/%E5%8D%8E%E7%89%B9%E8%BF%AA%E5%A3%AB%E5%B0%BC%E5%85%AC%E5%8F%B8</a:t>
            </a:r>
            <a:endParaRPr lang="zh-TW" altLang="zh-TW" sz="1300" b="1" dirty="0"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zh-TW" sz="1300" b="1" dirty="0">
                <a:latin typeface="標楷體" pitchFamily="65" charset="-120"/>
                <a:ea typeface="標楷體" pitchFamily="65" charset="-120"/>
              </a:rPr>
              <a:t>美國電影分級制度：</a:t>
            </a:r>
            <a:r>
              <a:rPr lang="es-ES" altLang="zh-TW" sz="1300" b="1" u="sng" dirty="0">
                <a:latin typeface="標楷體" pitchFamily="65" charset="-120"/>
                <a:ea typeface="標楷體" pitchFamily="65" charset="-120"/>
                <a:hlinkClick r:id="rId4"/>
              </a:rPr>
              <a:t>http://zh.wikipedia.org/wiki/%E7%BE%8E%E5%9B%BD%E7%94%B5%E5%BD%B1%E5%88%86%E7%BA%A7%E5%88%B6%E5%BA%A6</a:t>
            </a:r>
            <a:endParaRPr lang="zh-TW" altLang="zh-TW" sz="1300" b="1" dirty="0"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zh-TW" sz="1300" b="1" dirty="0">
                <a:latin typeface="標楷體" pitchFamily="65" charset="-120"/>
                <a:ea typeface="標楷體" pitchFamily="65" charset="-120"/>
              </a:rPr>
              <a:t>皮克斯動畫工作室：</a:t>
            </a:r>
            <a:r>
              <a:rPr lang="es-ES" altLang="zh-TW" sz="1300" b="1" u="sng" dirty="0">
                <a:latin typeface="標楷體" pitchFamily="65" charset="-120"/>
                <a:ea typeface="標楷體" pitchFamily="65" charset="-120"/>
                <a:hlinkClick r:id="rId5"/>
              </a:rPr>
              <a:t>http://zh.wikipedia.org/wiki/%E7%9A%AE%E5%85%8B%E6%96%AF%E5%8A%A8%E7%94%BB%E5%B7%A5%E4%BD%9C%E5%AE%A4</a:t>
            </a:r>
            <a:endParaRPr lang="zh-TW" altLang="zh-TW" sz="1300" b="1" dirty="0"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zh-TW" sz="1300" b="1" dirty="0">
                <a:latin typeface="標楷體" pitchFamily="65" charset="-120"/>
                <a:ea typeface="標楷體" pitchFamily="65" charset="-120"/>
              </a:rPr>
              <a:t>漫威娛樂：</a:t>
            </a:r>
            <a:r>
              <a:rPr lang="es-ES" altLang="zh-TW" sz="1300" b="1" u="sng" dirty="0">
                <a:latin typeface="標楷體" pitchFamily="65" charset="-120"/>
                <a:ea typeface="標楷體" pitchFamily="65" charset="-120"/>
                <a:hlinkClick r:id="rId6"/>
              </a:rPr>
              <a:t>http://zh.wikipedia.org/wiki/%E6%BC%AB%E5%A8%81%E5%A8%9B%E6%A8%82</a:t>
            </a:r>
            <a:endParaRPr lang="zh-TW" altLang="zh-TW" sz="1300" b="1" dirty="0"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zh-TW" sz="1300" b="1" dirty="0">
                <a:latin typeface="標楷體" pitchFamily="65" charset="-120"/>
                <a:ea typeface="標楷體" pitchFamily="65" charset="-120"/>
              </a:rPr>
              <a:t>華特迪士尼樂園及度假區：</a:t>
            </a:r>
            <a:r>
              <a:rPr lang="es-ES" altLang="zh-TW" sz="1300" b="1" u="sng" dirty="0">
                <a:latin typeface="標楷體" pitchFamily="65" charset="-120"/>
                <a:ea typeface="標楷體" pitchFamily="65" charset="-120"/>
                <a:hlinkClick r:id="rId7"/>
              </a:rPr>
              <a:t>http://zh.wikipedia.org/wiki/%E8%8F%AF%E7%89%B9%E8%BF%AA%E5%A3%AB%E5%B0%BC%E6%A8%82%E5%9C%92%E5%8F%8A%E5%BA%A6%E5%81%87%E5%8D%80</a:t>
            </a:r>
            <a:endParaRPr lang="zh-TW" altLang="zh-TW" sz="1300" b="1" dirty="0"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zh-TW" sz="1300" b="1" dirty="0">
                <a:latin typeface="標楷體" pitchFamily="65" charset="-120"/>
                <a:ea typeface="標楷體" pitchFamily="65" charset="-120"/>
              </a:rPr>
              <a:t>迪士尼樂園度假區：</a:t>
            </a:r>
            <a:r>
              <a:rPr lang="es-ES" altLang="zh-TW" sz="1300" b="1" u="sng" dirty="0">
                <a:latin typeface="標楷體" pitchFamily="65" charset="-120"/>
                <a:ea typeface="標楷體" pitchFamily="65" charset="-120"/>
                <a:hlinkClick r:id="rId8"/>
              </a:rPr>
              <a:t>http://zh.wikipedia.org/wiki/%E8%BF%AA%E5%A3%AB%E5%B0%BC%E6%A8%82%E5%9C%92%E5%BA%A6%E5%81%87%E5%8D%80</a:t>
            </a:r>
            <a:endParaRPr lang="zh-TW" altLang="zh-TW" sz="1300" b="1" dirty="0"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zh-TW" sz="1300" b="1" dirty="0">
                <a:latin typeface="標楷體" pitchFamily="65" charset="-120"/>
                <a:ea typeface="標楷體" pitchFamily="65" charset="-120"/>
              </a:rPr>
              <a:t>華特迪士尼世界度假區：</a:t>
            </a:r>
            <a:r>
              <a:rPr lang="es-ES" altLang="zh-TW" sz="1300" b="1" u="sng" dirty="0">
                <a:latin typeface="標楷體" pitchFamily="65" charset="-120"/>
                <a:ea typeface="標楷體" pitchFamily="65" charset="-120"/>
                <a:hlinkClick r:id="rId9"/>
              </a:rPr>
              <a:t>http://zh.wikipedia.org/wiki/%E8%8F%AF%E7%89%B9%E8%BF%AA%E5%A3%AB%E5%B0%BC%E4%B8%96%E7%95%8C%E5%BA%A6%E5%81%87%E5%8D%80</a:t>
            </a:r>
            <a:endParaRPr lang="zh-TW" altLang="zh-TW" sz="1300" b="1" dirty="0"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zh-TW" sz="1300" b="1" dirty="0">
                <a:latin typeface="標楷體" pitchFamily="65" charset="-120"/>
                <a:ea typeface="標楷體" pitchFamily="65" charset="-120"/>
              </a:rPr>
              <a:t>東京迪士尼度假區：</a:t>
            </a:r>
            <a:r>
              <a:rPr lang="es-ES" altLang="zh-TW" sz="1300" b="1" u="sng" dirty="0">
                <a:latin typeface="標楷體" pitchFamily="65" charset="-120"/>
                <a:ea typeface="標楷體" pitchFamily="65" charset="-120"/>
                <a:hlinkClick r:id="rId10"/>
              </a:rPr>
              <a:t>http://zh.wikipedia.org/wiki/%E6%9D%B1%E4%BA%AC%E8%BF%AA%E5%A3%AB%E5%B0%BC%E5%BA%A6%E5%81%87%E5%8D%80</a:t>
            </a:r>
            <a:endParaRPr lang="zh-TW" altLang="zh-TW" sz="1300" b="1" dirty="0"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zh-TW" sz="1300" b="1" dirty="0">
                <a:latin typeface="標楷體" pitchFamily="65" charset="-120"/>
                <a:ea typeface="標楷體" pitchFamily="65" charset="-120"/>
              </a:rPr>
              <a:t>巴黎迪士尼樂園度假區：</a:t>
            </a:r>
            <a:r>
              <a:rPr lang="es-ES" altLang="zh-TW" sz="1300" b="1" u="sng" dirty="0">
                <a:latin typeface="標楷體" pitchFamily="65" charset="-120"/>
                <a:ea typeface="標楷體" pitchFamily="65" charset="-120"/>
                <a:hlinkClick r:id="rId11"/>
              </a:rPr>
              <a:t>http://zh.wikipedia.org/wiki/%E5%B7%B4%E9%BB%8E%E8%BF%AA%E5%A3%AB%E5%B0%BC%E6%A8%82%E5%9C%92%E5%BA%A6%E5%81%87%E5%8D%80</a:t>
            </a:r>
            <a:endParaRPr lang="zh-TW" altLang="zh-TW" sz="1300" b="1" dirty="0"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zh-TW" sz="1300" b="1" dirty="0">
                <a:latin typeface="標楷體" pitchFamily="65" charset="-120"/>
                <a:ea typeface="標楷體" pitchFamily="65" charset="-120"/>
              </a:rPr>
              <a:t>香港迪士尼樂園度假區：</a:t>
            </a:r>
            <a:r>
              <a:rPr lang="es-ES" altLang="zh-TW" sz="1300" b="1" u="sng" dirty="0">
                <a:latin typeface="標楷體" pitchFamily="65" charset="-120"/>
                <a:ea typeface="標楷體" pitchFamily="65" charset="-120"/>
                <a:hlinkClick r:id="rId12"/>
              </a:rPr>
              <a:t>http://zh.wikipedia.org/wiki/%E9%A6%99%E6%B8%AF%E8%BF%AA%E5%A3%AB%E5%B0%BC%E6%A8%82%E5%9C%92%E5%BA%A6%E5%81%87%E5%8D%80</a:t>
            </a:r>
            <a:endParaRPr lang="zh-TW" altLang="zh-TW" sz="1300" b="1" dirty="0"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lang="zh-TW" altLang="zh-TW" sz="1300" b="1" dirty="0">
                <a:latin typeface="標楷體" pitchFamily="65" charset="-120"/>
                <a:ea typeface="標楷體" pitchFamily="65" charset="-120"/>
              </a:rPr>
              <a:t>迪士尼郵輪公司：</a:t>
            </a:r>
            <a:r>
              <a:rPr lang="es-ES" altLang="zh-TW" sz="1300" b="1" u="sng" dirty="0">
                <a:latin typeface="標楷體" pitchFamily="65" charset="-120"/>
                <a:ea typeface="標楷體" pitchFamily="65" charset="-120"/>
                <a:hlinkClick r:id="rId13"/>
              </a:rPr>
              <a:t>http://zh.wikipedia.org/wiki/%E8%BF%AA%E5%A3%AB%E5%B0%BC%E9%83%B5%E8%BC%AA</a:t>
            </a:r>
            <a:endParaRPr lang="zh-TW" altLang="zh-TW" sz="1300" b="1" dirty="0">
              <a:latin typeface="標楷體" pitchFamily="65" charset="-120"/>
              <a:ea typeface="標楷體" pitchFamily="65" charset="-120"/>
            </a:endParaRPr>
          </a:p>
          <a:p>
            <a:endParaRPr lang="zh-TW" altLang="en-US" sz="13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290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20</a:t>
            </a:fld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0" y="0"/>
            <a:ext cx="9144000" cy="6843418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0" y="1340768"/>
            <a:ext cx="9144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汽船威利號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：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hlinkClick r:id="rId4"/>
              </a:rPr>
              <a:t>https</a:t>
            </a:r>
            <a:r>
              <a:rPr lang="en-US" altLang="zh-TW" dirty="0">
                <a:hlinkClick r:id="rId4"/>
              </a:rPr>
              <a:t>://</a:t>
            </a:r>
            <a:r>
              <a:rPr lang="en-US" altLang="zh-TW" dirty="0" smtClean="0">
                <a:hlinkClick r:id="rId4"/>
              </a:rPr>
              <a:t>www.youtube.com/watch?v=ogI0kvc5Vw0</a:t>
            </a:r>
            <a:endParaRPr lang="en-US" altLang="zh-TW" dirty="0" smtClean="0"/>
          </a:p>
          <a:p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迪士尼</a:t>
            </a: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短篇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動畫：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米奇的瘋狂飛機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  <a:hlinkClick r:id="rId5"/>
              </a:rPr>
              <a:t>https</a:t>
            </a:r>
            <a:r>
              <a:rPr lang="en-US" altLang="zh-TW" b="1" dirty="0">
                <a:latin typeface="標楷體" pitchFamily="65" charset="-120"/>
                <a:ea typeface="標楷體" pitchFamily="65" charset="-120"/>
                <a:hlinkClick r:id="rId5"/>
              </a:rPr>
              <a:t>://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  <a:hlinkClick r:id="rId5"/>
              </a:rPr>
              <a:t>www.youtube.com/watch?v=fwmRpx2JqCo&amp;list=PLDC01383CE91471D1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 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三隻小豬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  <a:hlinkClick r:id="rId6"/>
              </a:rPr>
              <a:t>https</a:t>
            </a:r>
            <a:r>
              <a:rPr lang="en-US" altLang="zh-TW" b="1" dirty="0">
                <a:latin typeface="標楷體" pitchFamily="65" charset="-120"/>
                <a:ea typeface="標楷體" pitchFamily="65" charset="-120"/>
                <a:hlinkClick r:id="rId6"/>
              </a:rPr>
              <a:t>://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  <a:hlinkClick r:id="rId6"/>
              </a:rPr>
              <a:t>www.youtube.com/watch?v=Olo923T2HQ4&amp;index=2&amp;list=PLC9C44348C43F4464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755576" y="253097"/>
            <a:ext cx="7488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影 片 欣 賞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0043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21</a:t>
            </a:fld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7273" r="1538" b="7273"/>
          <a:stretch/>
        </p:blipFill>
        <p:spPr>
          <a:xfrm>
            <a:off x="0" y="0"/>
            <a:ext cx="9144000" cy="6843418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719572" y="759441"/>
            <a:ext cx="770485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謝謝聆聽</a:t>
            </a:r>
            <a:endParaRPr lang="en-US" altLang="zh-TW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ctr"/>
            <a:endParaRPr lang="en-US" altLang="zh-TW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Thank you for your attention.</a:t>
            </a:r>
          </a:p>
          <a:p>
            <a:pPr algn="ctr"/>
            <a:endParaRPr lang="en-US" altLang="zh-TW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Gr</a:t>
            </a:r>
            <a:r>
              <a:rPr lang="es-ES" altLang="zh-TW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acias por tu atención.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29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266</TotalTime>
  <Words>1993</Words>
  <Application>Microsoft Office PowerPoint</Application>
  <PresentationFormat>如螢幕大小 (4:3)</PresentationFormat>
  <Paragraphs>378</Paragraphs>
  <Slides>21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2" baseType="lpstr">
      <vt:lpstr>Office Theme</vt:lpstr>
      <vt:lpstr> 華特迪士尼 Walt Disney</vt:lpstr>
      <vt:lpstr>目 錄</vt:lpstr>
      <vt:lpstr>華特迪士尼簡介</vt:lpstr>
      <vt:lpstr>華特迪士尼簡史</vt:lpstr>
      <vt:lpstr>華特迪士尼簡史</vt:lpstr>
      <vt:lpstr>PowerPoint 簡報</vt:lpstr>
      <vt:lpstr>*美國電影分級制度</vt:lpstr>
      <vt:lpstr>PowerPoint 簡報</vt:lpstr>
      <vt:lpstr>公司部門</vt:lpstr>
      <vt:lpstr>娛樂業務子公司</vt:lpstr>
      <vt:lpstr>皮克斯動畫工作室 </vt:lpstr>
      <vt:lpstr>PowerPoint 簡報</vt:lpstr>
      <vt:lpstr>漫威娛樂 </vt:lpstr>
      <vt:lpstr>度假村及主題樂園</vt:lpstr>
      <vt:lpstr>PowerPoint 簡報</vt:lpstr>
      <vt:lpstr>度假村及主題樂園</vt:lpstr>
      <vt:lpstr>財務數據</vt:lpstr>
      <vt:lpstr>PowerPoint 簡報</vt:lpstr>
      <vt:lpstr>資料來源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許順豪</dc:creator>
  <cp:lastModifiedBy>ASUS USER</cp:lastModifiedBy>
  <cp:revision>60</cp:revision>
  <dcterms:created xsi:type="dcterms:W3CDTF">2014-11-05T02:14:16Z</dcterms:created>
  <dcterms:modified xsi:type="dcterms:W3CDTF">2014-11-27T02:55:51Z</dcterms:modified>
</cp:coreProperties>
</file>